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9" r:id="rId3"/>
    <p:sldId id="302" r:id="rId4"/>
    <p:sldId id="265" r:id="rId5"/>
    <p:sldId id="281" r:id="rId6"/>
    <p:sldId id="283" r:id="rId7"/>
    <p:sldId id="282" r:id="rId8"/>
    <p:sldId id="284" r:id="rId9"/>
    <p:sldId id="285" r:id="rId10"/>
    <p:sldId id="286" r:id="rId11"/>
    <p:sldId id="287" r:id="rId12"/>
    <p:sldId id="303" r:id="rId13"/>
    <p:sldId id="304" r:id="rId14"/>
    <p:sldId id="259" r:id="rId15"/>
    <p:sldId id="266" r:id="rId16"/>
    <p:sldId id="271" r:id="rId17"/>
    <p:sldId id="278" r:id="rId18"/>
    <p:sldId id="268" r:id="rId19"/>
    <p:sldId id="306" r:id="rId20"/>
    <p:sldId id="308" r:id="rId21"/>
    <p:sldId id="277" r:id="rId22"/>
    <p:sldId id="269" r:id="rId23"/>
    <p:sldId id="280" r:id="rId24"/>
    <p:sldId id="3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3883" autoAdjust="0"/>
  </p:normalViewPr>
  <p:slideViewPr>
    <p:cSldViewPr snapToGrid="0">
      <p:cViewPr varScale="1">
        <p:scale>
          <a:sx n="69" d="100"/>
          <a:sy n="69" d="100"/>
        </p:scale>
        <p:origin x="5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560A0-F833-4E1D-B79D-B7D1A948CCAC}" type="datetimeFigureOut">
              <a:rPr lang="en-NZ" smtClean="0"/>
              <a:t>03/07/2026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23C50-F188-472A-8CBA-AD47F55C83E0}" type="slidenum">
              <a:rPr lang="en-NZ" smtClean="0"/>
              <a:t>‹#›</a:t>
            </a:fld>
            <a:endParaRPr lang="en-NZ"/>
          </a:p>
        </p:txBody>
      </p:sp>
    </p:spTree>
    <p:extLst>
      <p:ext uri="{BB962C8B-B14F-4D97-AF65-F5344CB8AC3E}">
        <p14:creationId xmlns:p14="http://schemas.microsoft.com/office/powerpoint/2010/main" val="192789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F69C093-4FF0-4C52-9E33-869C62071BE5}" type="slidenum">
              <a:rPr lang="en-NZ" smtClean="0"/>
              <a:t>2</a:t>
            </a:fld>
            <a:endParaRPr lang="en-NZ"/>
          </a:p>
        </p:txBody>
      </p:sp>
    </p:spTree>
    <p:extLst>
      <p:ext uri="{BB962C8B-B14F-4D97-AF65-F5344CB8AC3E}">
        <p14:creationId xmlns:p14="http://schemas.microsoft.com/office/powerpoint/2010/main" val="128447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4D23C50-F188-472A-8CBA-AD47F55C83E0}" type="slidenum">
              <a:rPr lang="en-NZ" smtClean="0"/>
              <a:t>4</a:t>
            </a:fld>
            <a:endParaRPr lang="en-NZ"/>
          </a:p>
        </p:txBody>
      </p:sp>
    </p:spTree>
    <p:extLst>
      <p:ext uri="{BB962C8B-B14F-4D97-AF65-F5344CB8AC3E}">
        <p14:creationId xmlns:p14="http://schemas.microsoft.com/office/powerpoint/2010/main" val="102211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4D23C50-F188-472A-8CBA-AD47F55C83E0}" type="slidenum">
              <a:rPr lang="en-NZ" smtClean="0"/>
              <a:t>6</a:t>
            </a:fld>
            <a:endParaRPr lang="en-NZ"/>
          </a:p>
        </p:txBody>
      </p:sp>
    </p:spTree>
    <p:extLst>
      <p:ext uri="{BB962C8B-B14F-4D97-AF65-F5344CB8AC3E}">
        <p14:creationId xmlns:p14="http://schemas.microsoft.com/office/powerpoint/2010/main" val="101953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4D23C50-F188-472A-8CBA-AD47F55C83E0}" type="slidenum">
              <a:rPr lang="en-NZ" smtClean="0"/>
              <a:t>8</a:t>
            </a:fld>
            <a:endParaRPr lang="en-NZ"/>
          </a:p>
        </p:txBody>
      </p:sp>
    </p:spTree>
    <p:extLst>
      <p:ext uri="{BB962C8B-B14F-4D97-AF65-F5344CB8AC3E}">
        <p14:creationId xmlns:p14="http://schemas.microsoft.com/office/powerpoint/2010/main" val="20119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4D23C50-F188-472A-8CBA-AD47F55C83E0}" type="slidenum">
              <a:rPr lang="en-NZ" smtClean="0"/>
              <a:t>14</a:t>
            </a:fld>
            <a:endParaRPr lang="en-NZ"/>
          </a:p>
        </p:txBody>
      </p:sp>
    </p:spTree>
    <p:extLst>
      <p:ext uri="{BB962C8B-B14F-4D97-AF65-F5344CB8AC3E}">
        <p14:creationId xmlns:p14="http://schemas.microsoft.com/office/powerpoint/2010/main" val="384767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4D23C50-F188-472A-8CBA-AD47F55C83E0}" type="slidenum">
              <a:rPr lang="en-NZ" smtClean="0"/>
              <a:t>16</a:t>
            </a:fld>
            <a:endParaRPr lang="en-NZ"/>
          </a:p>
        </p:txBody>
      </p:sp>
    </p:spTree>
    <p:extLst>
      <p:ext uri="{BB962C8B-B14F-4D97-AF65-F5344CB8AC3E}">
        <p14:creationId xmlns:p14="http://schemas.microsoft.com/office/powerpoint/2010/main" val="339742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4D23C50-F188-472A-8CBA-AD47F55C83E0}" type="slidenum">
              <a:rPr lang="en-NZ" smtClean="0"/>
              <a:t>18</a:t>
            </a:fld>
            <a:endParaRPr lang="en-NZ"/>
          </a:p>
        </p:txBody>
      </p:sp>
    </p:spTree>
    <p:extLst>
      <p:ext uri="{BB962C8B-B14F-4D97-AF65-F5344CB8AC3E}">
        <p14:creationId xmlns:p14="http://schemas.microsoft.com/office/powerpoint/2010/main" val="62190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A705-A07D-40BD-AE94-5010317C78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EB24390-3EC5-466A-9F4B-E24946DDB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420BE59-555E-4D96-852A-E3EC7392F1E8}"/>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5" name="Footer Placeholder 4">
            <a:extLst>
              <a:ext uri="{FF2B5EF4-FFF2-40B4-BE49-F238E27FC236}">
                <a16:creationId xmlns:a16="http://schemas.microsoft.com/office/drawing/2014/main" id="{AE06B308-2FC8-4BB2-98A1-00D0194CC7D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2BB50B0-F8D4-414D-968A-A90C4B716561}"/>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320959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7FC2-5FE3-449D-9AE5-0669535C611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BFD318B-4794-4CAE-8A0C-1A5128B202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A950179-73CB-485D-BBCE-3C8C9A939D85}"/>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5" name="Footer Placeholder 4">
            <a:extLst>
              <a:ext uri="{FF2B5EF4-FFF2-40B4-BE49-F238E27FC236}">
                <a16:creationId xmlns:a16="http://schemas.microsoft.com/office/drawing/2014/main" id="{592FC4E2-8C89-4FF1-A389-CB7FCEDAE7D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B48A145-ADA2-47E6-8DDF-156DA465C55D}"/>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174257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20D84-0EC9-47E5-ABEB-0208DB2EBE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94B38A9-ABA6-490C-8474-6346E29B6D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555CFBD-8E86-4ACD-82FD-0CEB75AC6E08}"/>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5" name="Footer Placeholder 4">
            <a:extLst>
              <a:ext uri="{FF2B5EF4-FFF2-40B4-BE49-F238E27FC236}">
                <a16:creationId xmlns:a16="http://schemas.microsoft.com/office/drawing/2014/main" id="{D05BE710-C286-4B89-8315-47EA6C6629B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313FC9C-BA0D-492C-AE1B-BC94F9198C02}"/>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69565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BBE3-89E1-4C4F-AD50-E076DC0158A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4421F25-A885-41C8-899B-497F9C7BEC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851736-EE0B-4E58-9BF2-25594AAD38F7}"/>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5" name="Footer Placeholder 4">
            <a:extLst>
              <a:ext uri="{FF2B5EF4-FFF2-40B4-BE49-F238E27FC236}">
                <a16:creationId xmlns:a16="http://schemas.microsoft.com/office/drawing/2014/main" id="{CA30D01D-8AEC-4546-84D4-C244BF0000E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EDAF642-4644-48B6-BFAE-00460D776BE0}"/>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51254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22A7-DECB-4572-AA4F-B50C6003AE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A70CC4B-90A3-4A9A-AE02-4E5639BB6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50E948-EBCB-4FFE-B93C-FB98009AAA8F}"/>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5" name="Footer Placeholder 4">
            <a:extLst>
              <a:ext uri="{FF2B5EF4-FFF2-40B4-BE49-F238E27FC236}">
                <a16:creationId xmlns:a16="http://schemas.microsoft.com/office/drawing/2014/main" id="{C4CDF6E5-7D9F-4459-8AFC-3B7A4415D7F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A22C8A3-2F2E-431B-8587-2ECA953DA4B9}"/>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186287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C271-FF83-47C5-982B-B23E04D3DC8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3E42F24-8B7A-4AC8-86CD-D8099D1FE9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7213BD6-535B-4173-8DFE-09C6CD2D76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054B7A2-1538-41A6-8439-353FE11E70AB}"/>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6" name="Footer Placeholder 5">
            <a:extLst>
              <a:ext uri="{FF2B5EF4-FFF2-40B4-BE49-F238E27FC236}">
                <a16:creationId xmlns:a16="http://schemas.microsoft.com/office/drawing/2014/main" id="{66D3A048-C699-45A6-BA57-0EB82262535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68338EC-C65E-4F5A-9511-ED4A94F52843}"/>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87170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1FDB-F11E-4DEF-868B-6CAD1334FBBA}"/>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1A6A0C2-9747-4F40-B43A-5B21BE2BB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62BEC7-9474-4138-8FFF-1A2F74429B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F42F4EC-9B1F-4F65-A7D4-F2184974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F46C20-ADF2-40D3-8A7A-866DA7A62C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EAD0654-8E0E-41C1-8B15-360CEECAEE13}"/>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8" name="Footer Placeholder 7">
            <a:extLst>
              <a:ext uri="{FF2B5EF4-FFF2-40B4-BE49-F238E27FC236}">
                <a16:creationId xmlns:a16="http://schemas.microsoft.com/office/drawing/2014/main" id="{CA68E2C2-143D-4E4F-86F7-4721C0E6803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1AC9659-963B-4808-A419-EAF55BF82B5F}"/>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199868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A3A5-AFD5-4A44-A671-4AE8929D1F39}"/>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78EA75F-4B8D-423A-8D70-FABF02F6D955}"/>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4" name="Footer Placeholder 3">
            <a:extLst>
              <a:ext uri="{FF2B5EF4-FFF2-40B4-BE49-F238E27FC236}">
                <a16:creationId xmlns:a16="http://schemas.microsoft.com/office/drawing/2014/main" id="{2BECCC9F-41CC-4629-AD23-BD9013A5F05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1F37458-DA94-4F23-93F1-DE333FFAFC9A}"/>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224527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20222-CC8C-4C65-A41B-6CDA1A8E57FC}"/>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3" name="Footer Placeholder 2">
            <a:extLst>
              <a:ext uri="{FF2B5EF4-FFF2-40B4-BE49-F238E27FC236}">
                <a16:creationId xmlns:a16="http://schemas.microsoft.com/office/drawing/2014/main" id="{07650D39-6EBA-466C-ABAE-7335FD638203}"/>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36FC119-C0FD-4410-B2FF-20DFBC4B9B9A}"/>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56122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D842-ABD3-4FE7-A5A9-19A08898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D8E9A07-0971-4C06-A4C3-9770CEC12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58C814B-82F8-4A15-B473-9A99F0814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0C09A6-5ACC-4FDA-815A-CBEFE37DE6FC}"/>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6" name="Footer Placeholder 5">
            <a:extLst>
              <a:ext uri="{FF2B5EF4-FFF2-40B4-BE49-F238E27FC236}">
                <a16:creationId xmlns:a16="http://schemas.microsoft.com/office/drawing/2014/main" id="{D376BF0B-2F98-4C24-A06F-F16083C869E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59BE44F-2411-4B8A-B787-CF5C36E523AA}"/>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310390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8701-3FEC-4DFE-8F19-FD43350FF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9CA10CB-431F-4A55-BF4D-C3C919F45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A94CF60F-651A-4C1B-9EDB-5551560F4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5C1A8D-D54A-494D-87FA-1C39C1CFC86C}"/>
              </a:ext>
            </a:extLst>
          </p:cNvPr>
          <p:cNvSpPr>
            <a:spLocks noGrp="1"/>
          </p:cNvSpPr>
          <p:nvPr>
            <p:ph type="dt" sz="half" idx="10"/>
          </p:nvPr>
        </p:nvSpPr>
        <p:spPr/>
        <p:txBody>
          <a:bodyPr/>
          <a:lstStyle/>
          <a:p>
            <a:fld id="{E8B5C5EF-D4B8-46EC-8769-FB37F1C6892E}" type="datetimeFigureOut">
              <a:rPr lang="en-NZ" smtClean="0"/>
              <a:t>03/07/2026</a:t>
            </a:fld>
            <a:endParaRPr lang="en-NZ"/>
          </a:p>
        </p:txBody>
      </p:sp>
      <p:sp>
        <p:nvSpPr>
          <p:cNvPr id="6" name="Footer Placeholder 5">
            <a:extLst>
              <a:ext uri="{FF2B5EF4-FFF2-40B4-BE49-F238E27FC236}">
                <a16:creationId xmlns:a16="http://schemas.microsoft.com/office/drawing/2014/main" id="{4ED62CB1-698B-411A-AD76-62F081E8A58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419D4F3-9DD8-4EDE-86BA-40464FCC1516}"/>
              </a:ext>
            </a:extLst>
          </p:cNvPr>
          <p:cNvSpPr>
            <a:spLocks noGrp="1"/>
          </p:cNvSpPr>
          <p:nvPr>
            <p:ph type="sldNum" sz="quarter" idx="12"/>
          </p:nvPr>
        </p:nvSpPr>
        <p:spPr/>
        <p:txBody>
          <a:bodyPr/>
          <a:lstStyle/>
          <a:p>
            <a:fld id="{DAF08F82-3301-442A-994B-1B9DA87E79E8}" type="slidenum">
              <a:rPr lang="en-NZ" smtClean="0"/>
              <a:t>‹#›</a:t>
            </a:fld>
            <a:endParaRPr lang="en-NZ"/>
          </a:p>
        </p:txBody>
      </p:sp>
    </p:spTree>
    <p:extLst>
      <p:ext uri="{BB962C8B-B14F-4D97-AF65-F5344CB8AC3E}">
        <p14:creationId xmlns:p14="http://schemas.microsoft.com/office/powerpoint/2010/main" val="113463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23578-7C2F-43B4-9C27-DB6B77013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703E52D-481B-49D8-AEDE-989460361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57C282E-DE8F-417E-8AD4-17C6D71C3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5C5EF-D4B8-46EC-8769-FB37F1C6892E}" type="datetimeFigureOut">
              <a:rPr lang="en-NZ" smtClean="0"/>
              <a:t>03/07/2026</a:t>
            </a:fld>
            <a:endParaRPr lang="en-NZ"/>
          </a:p>
        </p:txBody>
      </p:sp>
      <p:sp>
        <p:nvSpPr>
          <p:cNvPr id="5" name="Footer Placeholder 4">
            <a:extLst>
              <a:ext uri="{FF2B5EF4-FFF2-40B4-BE49-F238E27FC236}">
                <a16:creationId xmlns:a16="http://schemas.microsoft.com/office/drawing/2014/main" id="{D5E59787-7A67-429F-8C4C-F33D37733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B1ACFA7-ACF5-4FD4-8E56-AE8815EBF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08F82-3301-442A-994B-1B9DA87E79E8}" type="slidenum">
              <a:rPr lang="en-NZ" smtClean="0"/>
              <a:t>‹#›</a:t>
            </a:fld>
            <a:endParaRPr lang="en-NZ"/>
          </a:p>
        </p:txBody>
      </p:sp>
      <p:sp>
        <p:nvSpPr>
          <p:cNvPr id="8" name="TextBox 7">
            <a:extLst>
              <a:ext uri="{FF2B5EF4-FFF2-40B4-BE49-F238E27FC236}">
                <a16:creationId xmlns:a16="http://schemas.microsoft.com/office/drawing/2014/main" id="{7660DBB3-A664-C65C-8B8F-B239AD828878}"/>
              </a:ext>
            </a:extLst>
          </p:cNvPr>
          <p:cNvSpPr txBox="1"/>
          <p:nvPr userDrawn="1">
            <p:extLst>
              <p:ext uri="{1162E1C5-73C7-4A58-AE30-91384D911F3F}">
                <p184:classification xmlns:p184="http://schemas.microsoft.com/office/powerpoint/2018/4/main" val="ftr"/>
              </p:ext>
            </p:extLst>
          </p:nvPr>
        </p:nvSpPr>
        <p:spPr>
          <a:xfrm>
            <a:off x="5584825" y="6687820"/>
            <a:ext cx="1042988" cy="106680"/>
          </a:xfrm>
          <a:prstGeom prst="rect">
            <a:avLst/>
          </a:prstGeom>
        </p:spPr>
        <p:txBody>
          <a:bodyPr horzOverflow="overflow" lIns="0" tIns="0" rIns="0" bIns="0">
            <a:spAutoFit/>
          </a:bodyPr>
          <a:lstStyle/>
          <a:p>
            <a:pPr algn="l"/>
            <a:r>
              <a:rPr lang="en-NZ" sz="700">
                <a:solidFill>
                  <a:srgbClr val="000000"/>
                </a:solidFill>
                <a:latin typeface="Calibri" panose="020F0502020204030204" pitchFamily="34" charset="0"/>
                <a:ea typeface="Calibri" panose="020F0502020204030204" pitchFamily="34" charset="0"/>
                <a:cs typeface="Calibri" panose="020F0502020204030204" pitchFamily="34" charset="0"/>
              </a:rPr>
              <a:t>Classification: In-Confidence</a:t>
            </a:r>
          </a:p>
        </p:txBody>
      </p:sp>
    </p:spTree>
    <p:extLst>
      <p:ext uri="{BB962C8B-B14F-4D97-AF65-F5344CB8AC3E}">
        <p14:creationId xmlns:p14="http://schemas.microsoft.com/office/powerpoint/2010/main" val="268239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https://profiles.canterbury.ac.nz/Richard-Manning"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richard.manning@Canterbury.ac.nz"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hyperlink" Target="https://en.wikipedia.org/wiki/Ng%C4%81i_Tah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36.jpeg"/><Relationship Id="rId4" Type="http://schemas.openxmlformats.org/officeDocument/2006/relationships/hyperlink" Target="https://www.youtube.com/watch?v=DRIT_9Ut3j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stuff.co.nz/entertainment/arts/86374845/third-sculpture-on-the-waiwhetu-sculpture-walk-tastefully-unveiled"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hyperlink" Target="https://www.stuff.co.nz/timaru-herald/news/71215160/arowhenua-maori-schools-place-based-learning-works-says-principal" TargetMode="Externa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hyperlink" Target="https://waitangitribunal.govt.nz/mi/news/tribunal-releases-report-on-proposed-changes-to-the-education-and-training-act" TargetMode="Externa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bQ95sOy__c0" TargetMode="External"/><Relationship Id="rId13" Type="http://schemas.openxmlformats.org/officeDocument/2006/relationships/hyperlink" Target="https://www.bassettbrashandhide.com/post/elizabeth-rata-ngai-tahu-ambitions-for-the-south-island" TargetMode="External"/><Relationship Id="rId3" Type="http://schemas.openxmlformats.org/officeDocument/2006/relationships/hyperlink" Target="https://www.nzcer.org.nz/research/publications/teaching-learning-histories-aotearoa-new-zealand" TargetMode="External"/><Relationship Id="rId7" Type="http://schemas.openxmlformats.org/officeDocument/2006/relationships/hyperlink" Target="https://www.nzinitiative.org.nz/reports-and-media/opinion/unbalanced-compulsory-nz-history-curriculum-lacks-humanity/" TargetMode="External"/><Relationship Id="rId12" Type="http://schemas.openxmlformats.org/officeDocument/2006/relationships/hyperlink" Target="https://democracyproject.nz/2022/11/21/elizabeth-rata-the-curriculum-intelligence-and-democracy/" TargetMode="External"/><Relationship Id="rId2" Type="http://schemas.openxmlformats.org/officeDocument/2006/relationships/hyperlink" Target="https://stopcogovernance.kiwi/school-propaganda/" TargetMode="External"/><Relationship Id="rId1" Type="http://schemas.openxmlformats.org/officeDocument/2006/relationships/slideLayout" Target="../slideLayouts/slideLayout8.xml"/><Relationship Id="rId6" Type="http://schemas.openxmlformats.org/officeDocument/2006/relationships/hyperlink" Target="https://www.fsu.nz/membershippages/academics" TargetMode="External"/><Relationship Id="rId11" Type="http://schemas.openxmlformats.org/officeDocument/2006/relationships/hyperlink" Target="https://www.democracyaction.org.nz/more_on_our_highly_unsatisfactory_new_nz_history_curriculum" TargetMode="External"/><Relationship Id="rId5" Type="http://schemas.openxmlformats.org/officeDocument/2006/relationships/hyperlink" Target="https://thespinoff.co.nz/atea/09-03-2026/why-the-word-tribe-makes-some-maori-uneasy" TargetMode="External"/><Relationship Id="rId15" Type="http://schemas.openxmlformats.org/officeDocument/2006/relationships/image" Target="../media/image57.jpeg"/><Relationship Id="rId10" Type="http://schemas.openxmlformats.org/officeDocument/2006/relationships/hyperlink" Target="https://www.newsroom.co.nz/new-history-off-to-a-worrying-start" TargetMode="External"/><Relationship Id="rId4" Type="http://schemas.openxmlformats.org/officeDocument/2006/relationships/hyperlink" Target="https://www.hobsonspledge.nz/roger_childs_school_curriclum_histories_submission" TargetMode="External"/><Relationship Id="rId9" Type="http://schemas.openxmlformats.org/officeDocument/2006/relationships/hyperlink" Target="https://thespinoff.co.nz/media/19-12-2025/inside-the-weirdest-trial-of-the-year-jim-grenon-julian-batchelor-and-tvnz?brid=h98F3SsAHk7IdGKu4zmksg" TargetMode="External"/><Relationship Id="rId14" Type="http://schemas.openxmlformats.org/officeDocument/2006/relationships/hyperlink" Target="https://www.beehive.govt.nz/release/ero-report-confirms-need-clearer-curriculu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hyperlink" Target="https://www.stuff.co.nz/nz-news/360984942/judge-rejects-billionaire-jim-grenons-bid-stop-media-report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876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DD9C931-66DD-4311-AD01-790FB0B3B862}"/>
              </a:ext>
            </a:extLst>
          </p:cNvPr>
          <p:cNvSpPr>
            <a:spLocks noGrp="1"/>
          </p:cNvSpPr>
          <p:nvPr>
            <p:ph type="title"/>
          </p:nvPr>
        </p:nvSpPr>
        <p:spPr>
          <a:xfrm>
            <a:off x="5644751" y="1837277"/>
            <a:ext cx="6161004" cy="1418980"/>
          </a:xfrm>
        </p:spPr>
        <p:txBody>
          <a:bodyPr>
            <a:normAutofit fontScale="90000"/>
          </a:bodyPr>
          <a:lstStyle/>
          <a:p>
            <a:pPr algn="ctr"/>
            <a:r>
              <a:rPr lang="en-NZ" sz="2800" b="1" dirty="0">
                <a:solidFill>
                  <a:schemeClr val="bg1"/>
                </a:solidFill>
              </a:rPr>
              <a:t>Wai 3553: Waitangi Tribunal Urgent Hearing –  A critique of history curriculum resets 2021-2026</a:t>
            </a:r>
            <a:br>
              <a:rPr lang="en-NZ" sz="2800" b="1" dirty="0">
                <a:solidFill>
                  <a:schemeClr val="bg1"/>
                </a:solidFill>
              </a:rPr>
            </a:br>
            <a:r>
              <a:rPr lang="en-NZ" sz="2000" b="1" dirty="0">
                <a:solidFill>
                  <a:srgbClr val="FFC000"/>
                </a:solidFill>
              </a:rPr>
              <a:t>PPTA Māori Teachers’ Conference July 03 2026</a:t>
            </a:r>
            <a:br>
              <a:rPr lang="en-NZ" sz="2800" b="1" dirty="0">
                <a:solidFill>
                  <a:schemeClr val="bg1"/>
                </a:solidFill>
              </a:rPr>
            </a:br>
            <a:br>
              <a:rPr lang="en-NZ" sz="2800" b="1" dirty="0">
                <a:solidFill>
                  <a:schemeClr val="bg1"/>
                </a:solidFill>
              </a:rPr>
            </a:br>
            <a:r>
              <a:rPr lang="en-NZ" sz="1600" b="1" dirty="0">
                <a:solidFill>
                  <a:srgbClr val="FFFF00"/>
                </a:solidFill>
              </a:rPr>
              <a:t>Associate Professor Richard Manning: University of Canterbury.</a:t>
            </a:r>
            <a:r>
              <a:rPr lang="en-NZ" sz="1400" b="1" dirty="0">
                <a:solidFill>
                  <a:srgbClr val="FFFF00"/>
                </a:solidFill>
              </a:rPr>
              <a:t> </a:t>
            </a:r>
            <a:r>
              <a:rPr lang="en-NZ" sz="1600" b="1" dirty="0">
                <a:solidFill>
                  <a:schemeClr val="bg1"/>
                </a:solidFill>
                <a:hlinkClick r:id="rId2"/>
              </a:rPr>
              <a:t>https://profiles.canterbury.ac.nz/Richard-Manning</a:t>
            </a:r>
            <a:r>
              <a:rPr lang="en-NZ" sz="1600" b="1" dirty="0">
                <a:solidFill>
                  <a:schemeClr val="bg1"/>
                </a:solidFill>
              </a:rPr>
              <a:t> </a:t>
            </a:r>
          </a:p>
        </p:txBody>
      </p:sp>
      <p:grpSp>
        <p:nvGrpSpPr>
          <p:cNvPr id="1049" name="Group 1048">
            <a:extLst>
              <a:ext uri="{FF2B5EF4-FFF2-40B4-BE49-F238E27FC236}">
                <a16:creationId xmlns:a16="http://schemas.microsoft.com/office/drawing/2014/main" id="{5C880D58-0477-47F1-B3CB-4B3017941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32353"/>
            <a:ext cx="1861854" cy="717514"/>
            <a:chOff x="0" y="377893"/>
            <a:chExt cx="1861854" cy="717514"/>
          </a:xfrm>
          <a:solidFill>
            <a:schemeClr val="bg1"/>
          </a:solidFill>
        </p:grpSpPr>
        <p:sp>
          <p:nvSpPr>
            <p:cNvPr id="1035" name="Freeform: Shape 103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36" name="Freeform: Shape 103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20" name="Picture 19">
            <a:extLst>
              <a:ext uri="{FF2B5EF4-FFF2-40B4-BE49-F238E27FC236}">
                <a16:creationId xmlns:a16="http://schemas.microsoft.com/office/drawing/2014/main" id="{11E4655E-CEB1-408C-9A2D-0A4DEC60E8E7}"/>
              </a:ext>
            </a:extLst>
          </p:cNvPr>
          <p:cNvPicPr>
            <a:picLocks noChangeAspect="1"/>
          </p:cNvPicPr>
          <p:nvPr/>
        </p:nvPicPr>
        <p:blipFill>
          <a:blip r:embed="rId3" cstate="print">
            <a:extLst>
              <a:ext uri="{28A0092B-C50C-407E-A947-70E740481C1C}">
                <a14:useLocalDpi xmlns:a14="http://schemas.microsoft.com/office/drawing/2010/main" val="0"/>
              </a:ext>
            </a:extLst>
          </a:blip>
          <a:srcRect l="28463" r="21664" b="2"/>
          <a:stretch>
            <a:fillRect/>
          </a:stretch>
        </p:blipFill>
        <p:spPr>
          <a:xfrm>
            <a:off x="2082093" y="1398325"/>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sp>
        <p:nvSpPr>
          <p:cNvPr id="1038" name="Graphic 212">
            <a:extLst>
              <a:ext uri="{FF2B5EF4-FFF2-40B4-BE49-F238E27FC236}">
                <a16:creationId xmlns:a16="http://schemas.microsoft.com/office/drawing/2014/main" id="{877E3FF1-E4B8-49CB-9DD6-7D2067808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9510" y="3479264"/>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0" name="Graphic 212">
            <a:extLst>
              <a:ext uri="{FF2B5EF4-FFF2-40B4-BE49-F238E27FC236}">
                <a16:creationId xmlns:a16="http://schemas.microsoft.com/office/drawing/2014/main" id="{30BDE8C6-094E-46E6-BD5E-75FAB4F7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9510" y="3479264"/>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Content Placeholder 18">
            <a:extLst>
              <a:ext uri="{FF2B5EF4-FFF2-40B4-BE49-F238E27FC236}">
                <a16:creationId xmlns:a16="http://schemas.microsoft.com/office/drawing/2014/main" id="{F1B795B0-79EB-480A-950B-F3F7F62FD9A8}"/>
              </a:ext>
            </a:extLst>
          </p:cNvPr>
          <p:cNvSpPr>
            <a:spLocks noGrp="1"/>
          </p:cNvSpPr>
          <p:nvPr>
            <p:ph idx="1"/>
          </p:nvPr>
        </p:nvSpPr>
        <p:spPr>
          <a:xfrm>
            <a:off x="6137989" y="4779018"/>
            <a:ext cx="4989842" cy="3056737"/>
          </a:xfrm>
        </p:spPr>
        <p:txBody>
          <a:bodyPr>
            <a:normAutofit fontScale="92500" lnSpcReduction="20000"/>
          </a:bodyPr>
          <a:lstStyle/>
          <a:p>
            <a:pPr marL="0" indent="0">
              <a:buNone/>
            </a:pPr>
            <a:endParaRPr lang="en-NZ" sz="1500" dirty="0">
              <a:solidFill>
                <a:schemeClr val="bg1"/>
              </a:solidFill>
            </a:endParaRPr>
          </a:p>
          <a:p>
            <a:pPr marL="0" indent="0">
              <a:buNone/>
            </a:pPr>
            <a:endParaRPr lang="en-NZ" sz="1500" dirty="0">
              <a:solidFill>
                <a:schemeClr val="bg1"/>
              </a:solidFill>
            </a:endParaRPr>
          </a:p>
          <a:p>
            <a:pPr marL="0" indent="0">
              <a:buNone/>
            </a:pPr>
            <a:endParaRPr lang="en-NZ" sz="1500" dirty="0">
              <a:solidFill>
                <a:schemeClr val="bg1"/>
              </a:solidFill>
            </a:endParaRPr>
          </a:p>
          <a:p>
            <a:pPr marL="0" indent="0">
              <a:buNone/>
            </a:pPr>
            <a:endParaRPr lang="en-NZ" sz="1500" dirty="0">
              <a:solidFill>
                <a:schemeClr val="bg1"/>
              </a:solidFill>
            </a:endParaRPr>
          </a:p>
          <a:p>
            <a:pPr marL="0" indent="0">
              <a:buNone/>
            </a:pPr>
            <a:endParaRPr lang="en-NZ" sz="1500" dirty="0">
              <a:solidFill>
                <a:schemeClr val="bg1"/>
              </a:solidFill>
            </a:endParaRPr>
          </a:p>
          <a:p>
            <a:pPr marL="0" indent="0">
              <a:buNone/>
            </a:pPr>
            <a:endParaRPr lang="en-NZ" sz="1500" dirty="0">
              <a:solidFill>
                <a:schemeClr val="bg1"/>
              </a:solidFill>
            </a:endParaRPr>
          </a:p>
          <a:p>
            <a:pPr marL="0" indent="0">
              <a:buNone/>
            </a:pPr>
            <a:endParaRPr lang="en-NZ" sz="1500" dirty="0">
              <a:solidFill>
                <a:schemeClr val="bg1"/>
              </a:solidFill>
            </a:endParaRPr>
          </a:p>
          <a:p>
            <a:pPr marL="0" indent="0">
              <a:buNone/>
            </a:pPr>
            <a:endParaRPr lang="en-NZ" sz="1500" b="1" dirty="0">
              <a:solidFill>
                <a:schemeClr val="bg1"/>
              </a:solidFill>
            </a:endParaRPr>
          </a:p>
          <a:p>
            <a:pPr marL="0" indent="0">
              <a:buNone/>
            </a:pPr>
            <a:endParaRPr lang="en-NZ" sz="1500" b="1" dirty="0">
              <a:solidFill>
                <a:schemeClr val="bg1"/>
              </a:solidFill>
            </a:endParaRPr>
          </a:p>
          <a:p>
            <a:pPr marL="0" indent="0">
              <a:buNone/>
            </a:pPr>
            <a:r>
              <a:rPr lang="en-NZ" sz="1500" b="1" dirty="0">
                <a:solidFill>
                  <a:schemeClr val="bg1"/>
                </a:solidFill>
              </a:rPr>
              <a:t>Associate Professor Richard Manning: </a:t>
            </a:r>
            <a:r>
              <a:rPr lang="en-NZ" sz="1500" b="1" dirty="0">
                <a:solidFill>
                  <a:schemeClr val="bg1"/>
                </a:solidFill>
                <a:hlinkClick r:id="rId4"/>
              </a:rPr>
              <a:t>richard.manning@Canterbury.ac.nz</a:t>
            </a:r>
            <a:r>
              <a:rPr lang="en-NZ" sz="1500" b="1" dirty="0">
                <a:solidFill>
                  <a:schemeClr val="bg1"/>
                </a:solidFill>
              </a:rPr>
              <a:t> </a:t>
            </a:r>
          </a:p>
        </p:txBody>
      </p:sp>
      <p:pic>
        <p:nvPicPr>
          <p:cNvPr id="1027" name="Picture 3" descr="Waitangi Tribunal - Wikipedia">
            <a:extLst>
              <a:ext uri="{FF2B5EF4-FFF2-40B4-BE49-F238E27FC236}">
                <a16:creationId xmlns:a16="http://schemas.microsoft.com/office/drawing/2014/main" id="{6D8E3D4F-D51B-4853-BE30-D7FF08F2B0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02" r="3052" b="-2"/>
          <a:stretch>
            <a:fillRect/>
          </a:stretch>
        </p:blipFill>
        <p:spPr bwMode="auto">
          <a:xfrm>
            <a:off x="708900" y="4856837"/>
            <a:ext cx="3296556" cy="296587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105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7255824"/>
            <a:ext cx="1054466" cy="469689"/>
            <a:chOff x="9841624" y="4115729"/>
            <a:chExt cx="602169" cy="268223"/>
          </a:xfrm>
          <a:solidFill>
            <a:schemeClr val="bg1"/>
          </a:solidFill>
        </p:grpSpPr>
        <p:sp>
          <p:nvSpPr>
            <p:cNvPr id="1043" name="Freeform: Shape 104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6" name="Picture 7" descr="University of Canterbury">
            <a:extLst>
              <a:ext uri="{FF2B5EF4-FFF2-40B4-BE49-F238E27FC236}">
                <a16:creationId xmlns:a16="http://schemas.microsoft.com/office/drawing/2014/main" id="{3A42B23A-5F72-477F-9F49-81AE4566B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0" y="0"/>
            <a:ext cx="12192000" cy="1268760"/>
          </a:xfrm>
          <a:prstGeom prst="rect">
            <a:avLst/>
          </a:prstGeom>
          <a:noFill/>
        </p:spPr>
      </p:pic>
      <p:pic>
        <p:nvPicPr>
          <p:cNvPr id="1026" name="Picture 2" descr="Urgent Waitangi Tribunal hearing looks at Te Tiriti obligations for school  boards">
            <a:extLst>
              <a:ext uri="{FF2B5EF4-FFF2-40B4-BE49-F238E27FC236}">
                <a16:creationId xmlns:a16="http://schemas.microsoft.com/office/drawing/2014/main" id="{8F32A45B-FE07-348A-5BD6-7B5C886FB0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7245" y="3787080"/>
            <a:ext cx="5860544" cy="305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0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9" name="Rectangle 6168">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DD1E1-C000-C96F-FF75-68E3A12506A9}"/>
              </a:ext>
            </a:extLst>
          </p:cNvPr>
          <p:cNvSpPr>
            <a:spLocks noGrp="1"/>
          </p:cNvSpPr>
          <p:nvPr>
            <p:ph type="title"/>
          </p:nvPr>
        </p:nvSpPr>
        <p:spPr>
          <a:xfrm>
            <a:off x="442539" y="-262947"/>
            <a:ext cx="7092118" cy="1202418"/>
          </a:xfrm>
        </p:spPr>
        <p:txBody>
          <a:bodyPr vert="horz" lIns="91440" tIns="45720" rIns="91440" bIns="45720" rtlCol="0" anchor="ctr">
            <a:normAutofit/>
          </a:bodyPr>
          <a:lstStyle/>
          <a:p>
            <a:pPr algn="ctr"/>
            <a:r>
              <a:rPr lang="en-US" sz="2000" b="1" kern="1200" dirty="0">
                <a:solidFill>
                  <a:srgbClr val="FF0000"/>
                </a:solidFill>
                <a:latin typeface="+mj-lt"/>
                <a:ea typeface="+mj-ea"/>
                <a:cs typeface="+mj-cs"/>
              </a:rPr>
              <a:t>Critic #3: Professor Paul Moon (AUT): 2021-2026</a:t>
            </a:r>
          </a:p>
        </p:txBody>
      </p:sp>
      <p:sp>
        <p:nvSpPr>
          <p:cNvPr id="4" name="Text Placeholder 3">
            <a:extLst>
              <a:ext uri="{FF2B5EF4-FFF2-40B4-BE49-F238E27FC236}">
                <a16:creationId xmlns:a16="http://schemas.microsoft.com/office/drawing/2014/main" id="{5BDDAE0E-94AE-7CD4-7CD4-35F6BC128497}"/>
              </a:ext>
            </a:extLst>
          </p:cNvPr>
          <p:cNvSpPr>
            <a:spLocks noGrp="1"/>
          </p:cNvSpPr>
          <p:nvPr>
            <p:ph type="body" sz="half" idx="2"/>
          </p:nvPr>
        </p:nvSpPr>
        <p:spPr>
          <a:xfrm>
            <a:off x="92364" y="653472"/>
            <a:ext cx="7019636" cy="6033655"/>
          </a:xfrm>
        </p:spPr>
        <p:txBody>
          <a:bodyPr vert="horz" lIns="91440" tIns="45720" rIns="91440" bIns="45720" rtlCol="0">
            <a:normAutofit fontScale="92500" lnSpcReduction="20000"/>
          </a:bodyPr>
          <a:lstStyle/>
          <a:p>
            <a:r>
              <a:rPr lang="en-US" b="1" dirty="0"/>
              <a:t>1. Professor Moon argued that: </a:t>
            </a:r>
            <a:r>
              <a:rPr lang="en-US" dirty="0"/>
              <a:t>the Ministry of Education had “obfuscated” the details of those academics and teachers who wrote it (Moon 2021a). This claim echoed Karl Du </a:t>
            </a:r>
            <a:r>
              <a:rPr lang="en-US" dirty="0" err="1"/>
              <a:t>Fresne’s</a:t>
            </a:r>
            <a:r>
              <a:rPr lang="en-US" dirty="0"/>
              <a:t> widely </a:t>
            </a:r>
            <a:r>
              <a:rPr lang="en-US" dirty="0" err="1"/>
              <a:t>publicised</a:t>
            </a:r>
            <a:r>
              <a:rPr lang="en-US" dirty="0"/>
              <a:t> assertion that a history curriculum “power grab” was now in motion (Du </a:t>
            </a:r>
            <a:r>
              <a:rPr lang="en-US" dirty="0" err="1"/>
              <a:t>Fresne</a:t>
            </a:r>
            <a:r>
              <a:rPr lang="en-US" dirty="0"/>
              <a:t>, 2021). Roger Partridge of the New Zealand Initiative similarly bemoaned an “unbalanced” compulsory New Zealand History curriculum. Professor Moon would continue to promote this argument re. the “need for “balance”) on right-wing/conservative social media platforms. Yet, his claim was not supported by evidence. </a:t>
            </a:r>
          </a:p>
          <a:p>
            <a:r>
              <a:rPr lang="en-US" b="1" i="1" dirty="0">
                <a:solidFill>
                  <a:srgbClr val="FF0000"/>
                </a:solidFill>
              </a:rPr>
              <a:t>FACT:</a:t>
            </a:r>
            <a:r>
              <a:rPr lang="en-US" i="1" dirty="0">
                <a:solidFill>
                  <a:srgbClr val="FF0000"/>
                </a:solidFill>
              </a:rPr>
              <a:t> The Ministry of Education widely </a:t>
            </a:r>
            <a:r>
              <a:rPr lang="en-US" i="1" dirty="0" err="1">
                <a:solidFill>
                  <a:srgbClr val="FF0000"/>
                </a:solidFill>
              </a:rPr>
              <a:t>publicised</a:t>
            </a:r>
            <a:r>
              <a:rPr lang="en-US" i="1" dirty="0">
                <a:solidFill>
                  <a:srgbClr val="FF0000"/>
                </a:solidFill>
              </a:rPr>
              <a:t> the names of those who were involved in writing the draft Aotearoa NZ Histories Curriculum (including its website).</a:t>
            </a:r>
          </a:p>
          <a:p>
            <a:r>
              <a:rPr lang="en-US" b="1" dirty="0"/>
              <a:t>2. Professor Moon also used his appearances on right-wing/social media platforms (to challenge the emphasis the ANZHC placed on a local curriculum approach to enable kaiako (teachers) to engage with Mana whenua, around Aotearoa</a:t>
            </a:r>
            <a:r>
              <a:rPr lang="en-US" dirty="0"/>
              <a:t>. This stance notably aligned with that of his former FSU ally Professor Elizabeth Rata (discussed later), and was evident when he drew upon a small amount of anecdotal evidence to advise Dr James </a:t>
            </a:r>
            <a:r>
              <a:rPr lang="en-US" dirty="0" err="1"/>
              <a:t>Kierstad</a:t>
            </a:r>
            <a:r>
              <a:rPr lang="en-US" dirty="0"/>
              <a:t> (NZI) that: </a:t>
            </a:r>
          </a:p>
          <a:p>
            <a:endParaRPr lang="en-US" dirty="0"/>
          </a:p>
          <a:p>
            <a:r>
              <a:rPr lang="en-US" dirty="0">
                <a:solidFill>
                  <a:srgbClr val="002060"/>
                </a:solidFill>
                <a:highlight>
                  <a:srgbClr val="FFFF00"/>
                </a:highlight>
              </a:rPr>
              <a:t>I’ve met with about six or seven history teachers from around Auckland  </a:t>
            </a:r>
            <a:r>
              <a:rPr lang="en-US" dirty="0">
                <a:solidFill>
                  <a:srgbClr val="002060"/>
                </a:solidFill>
              </a:rPr>
              <a:t>now […]. History teachers now have to develop this curriculum, and it  has to contain a great deal. We don’t know how much, of localized content. So, they’re now trying to, </a:t>
            </a:r>
            <a:r>
              <a:rPr lang="en-US" dirty="0">
                <a:solidFill>
                  <a:srgbClr val="002060"/>
                </a:solidFill>
                <a:highlight>
                  <a:srgbClr val="FFFF00"/>
                </a:highlight>
              </a:rPr>
              <a:t>I know in the North Shore </a:t>
            </a:r>
            <a:r>
              <a:rPr lang="en-US" dirty="0">
                <a:solidFill>
                  <a:srgbClr val="002060"/>
                </a:solidFill>
              </a:rPr>
              <a:t>for example […]. trying to excavate information on that area. And then [teachers] try to produce resources based on that, and content, and assessments. and have that all ready for next year. That’s a big undertaking! </a:t>
            </a:r>
            <a:r>
              <a:rPr lang="en-US" dirty="0">
                <a:solidFill>
                  <a:srgbClr val="002060"/>
                </a:solidFill>
                <a:highlight>
                  <a:srgbClr val="FFFF00"/>
                </a:highlight>
              </a:rPr>
              <a:t>A student from Invercargill will not have access to that, they’ll have large part of their curriculum based on Invercargill’s history. </a:t>
            </a:r>
            <a:r>
              <a:rPr lang="en-US" dirty="0">
                <a:solidFill>
                  <a:srgbClr val="002060"/>
                </a:solidFill>
              </a:rPr>
              <a:t>(</a:t>
            </a:r>
            <a:r>
              <a:rPr lang="en-US" b="1" dirty="0">
                <a:solidFill>
                  <a:srgbClr val="002060"/>
                </a:solidFill>
              </a:rPr>
              <a:t>Moon interviewed by James </a:t>
            </a:r>
            <a:r>
              <a:rPr lang="en-US" b="1" dirty="0" err="1">
                <a:solidFill>
                  <a:srgbClr val="002060"/>
                </a:solidFill>
              </a:rPr>
              <a:t>Kierstad</a:t>
            </a:r>
            <a:r>
              <a:rPr lang="en-US" b="1" dirty="0">
                <a:solidFill>
                  <a:srgbClr val="002060"/>
                </a:solidFill>
              </a:rPr>
              <a:t>, NZ Initiative, 2022</a:t>
            </a:r>
            <a:r>
              <a:rPr lang="en-US" dirty="0">
                <a:solidFill>
                  <a:srgbClr val="002060"/>
                </a:solidFill>
              </a:rPr>
              <a:t>) </a:t>
            </a:r>
            <a:endParaRPr lang="en-US" b="1" dirty="0">
              <a:solidFill>
                <a:srgbClr val="002060"/>
              </a:solidFill>
            </a:endParaRPr>
          </a:p>
          <a:p>
            <a:endParaRPr lang="en-US" b="1" dirty="0"/>
          </a:p>
          <a:p>
            <a:r>
              <a:rPr lang="en-US" b="1" i="1" dirty="0">
                <a:solidFill>
                  <a:srgbClr val="FF0000"/>
                </a:solidFill>
              </a:rPr>
              <a:t>FACT: </a:t>
            </a:r>
            <a:r>
              <a:rPr lang="en-US" i="1" dirty="0">
                <a:solidFill>
                  <a:srgbClr val="FF0000"/>
                </a:solidFill>
              </a:rPr>
              <a:t>This argument is purely based on anecdotal evidence. NZCER and ERO research (shared later) paints a very different picture of teachers enjoying the ANZHC. Both Rata &amp; Moon appear to fear a </a:t>
            </a:r>
            <a:r>
              <a:rPr lang="en-US" i="1" dirty="0" err="1">
                <a:solidFill>
                  <a:srgbClr val="FF0000"/>
                </a:solidFill>
              </a:rPr>
              <a:t>localised</a:t>
            </a:r>
            <a:r>
              <a:rPr lang="en-US" i="1" dirty="0">
                <a:solidFill>
                  <a:srgbClr val="FF0000"/>
                </a:solidFill>
              </a:rPr>
              <a:t> curriculum because of its </a:t>
            </a:r>
            <a:r>
              <a:rPr lang="en-US" i="1" dirty="0">
                <a:solidFill>
                  <a:srgbClr val="C00000"/>
                </a:solidFill>
              </a:rPr>
              <a:t>“decolonizing” </a:t>
            </a:r>
            <a:r>
              <a:rPr lang="en-US" i="1" dirty="0">
                <a:solidFill>
                  <a:srgbClr val="FF0000"/>
                </a:solidFill>
              </a:rPr>
              <a:t>potential (Rata).</a:t>
            </a:r>
          </a:p>
          <a:p>
            <a:pPr indent="-228600">
              <a:buFont typeface="Arial" panose="020B0604020202020204" pitchFamily="34" charset="0"/>
              <a:buChar char="•"/>
            </a:pPr>
            <a:endParaRPr lang="en-US" sz="700" dirty="0"/>
          </a:p>
        </p:txBody>
      </p:sp>
      <p:pic>
        <p:nvPicPr>
          <p:cNvPr id="6148" name="Picture 4" descr="Paul Moon on the Treaty Principles Bill">
            <a:extLst>
              <a:ext uri="{FF2B5EF4-FFF2-40B4-BE49-F238E27FC236}">
                <a16:creationId xmlns:a16="http://schemas.microsoft.com/office/drawing/2014/main" id="{7DDAFB67-0220-EBA8-A060-41452FECF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77" r="-1" b="6600"/>
          <a:stretch>
            <a:fillRect/>
          </a:stretch>
        </p:blipFill>
        <p:spPr bwMode="auto">
          <a:xfrm>
            <a:off x="6886266" y="-4"/>
            <a:ext cx="530573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F694DC76-4C40-28BC-193B-3F80504ED2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769" b="16548"/>
          <a:stretch>
            <a:fillRect/>
          </a:stretch>
        </p:blipFill>
        <p:spPr bwMode="auto">
          <a:xfrm>
            <a:off x="6890327" y="3802957"/>
            <a:ext cx="5305734"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6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3" name="Rectangle 718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8" name="Picture 10" descr="Professor Elizabeth Rata's far-right views on Maori schooling">
            <a:extLst>
              <a:ext uri="{FF2B5EF4-FFF2-40B4-BE49-F238E27FC236}">
                <a16:creationId xmlns:a16="http://schemas.microsoft.com/office/drawing/2014/main" id="{3D635250-237B-77A3-8017-E8FBD9826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671" r="-1" b="42613"/>
          <a:stretch>
            <a:fillRect/>
          </a:stretch>
        </p:blipFill>
        <p:spPr bwMode="auto">
          <a:xfrm>
            <a:off x="7682700" y="10"/>
            <a:ext cx="4509299"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176" name="Picture 8" descr="Taxpayer Talk: Professor Elizabeth Rata on the Decline of Education in New  Zealand">
            <a:extLst>
              <a:ext uri="{FF2B5EF4-FFF2-40B4-BE49-F238E27FC236}">
                <a16:creationId xmlns:a16="http://schemas.microsoft.com/office/drawing/2014/main" id="{8685E7C7-CB6C-C39E-6382-7016F9B98E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715" r="-2" b="16436"/>
          <a:stretch>
            <a:fillRect/>
          </a:stretch>
        </p:blipFill>
        <p:spPr bwMode="auto">
          <a:xfrm>
            <a:off x="7682700" y="3493008"/>
            <a:ext cx="4509300"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185" name="Freeform: Shape 718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87" name="Freeform: Shape 718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76636EB-17AB-17DF-186F-0EE158024CFF}"/>
              </a:ext>
            </a:extLst>
          </p:cNvPr>
          <p:cNvSpPr>
            <a:spLocks noGrp="1"/>
          </p:cNvSpPr>
          <p:nvPr>
            <p:ph type="title"/>
          </p:nvPr>
        </p:nvSpPr>
        <p:spPr>
          <a:xfrm>
            <a:off x="449544" y="0"/>
            <a:ext cx="6551458" cy="871870"/>
          </a:xfrm>
        </p:spPr>
        <p:txBody>
          <a:bodyPr vert="horz" lIns="91440" tIns="45720" rIns="91440" bIns="45720" rtlCol="0" anchor="ctr">
            <a:normAutofit/>
          </a:bodyPr>
          <a:lstStyle/>
          <a:p>
            <a:r>
              <a:rPr lang="en-US" sz="3400" b="1" kern="1200" dirty="0">
                <a:solidFill>
                  <a:srgbClr val="FF0000"/>
                </a:solidFill>
                <a:latin typeface="+mj-lt"/>
                <a:ea typeface="+mj-ea"/>
                <a:cs typeface="+mj-cs"/>
              </a:rPr>
              <a:t>Critic # 4: Professor Elizabeth Rata</a:t>
            </a:r>
          </a:p>
        </p:txBody>
      </p:sp>
      <p:sp>
        <p:nvSpPr>
          <p:cNvPr id="7189" name="Rectangle 718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191" name="Rectangle 719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3" name="Rectangle 719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4A4F0968-D8ED-429D-898D-2FB9AEDA1BD7}"/>
              </a:ext>
            </a:extLst>
          </p:cNvPr>
          <p:cNvSpPr>
            <a:spLocks noGrp="1"/>
          </p:cNvSpPr>
          <p:nvPr>
            <p:ph type="body" sz="half" idx="2"/>
          </p:nvPr>
        </p:nvSpPr>
        <p:spPr>
          <a:xfrm>
            <a:off x="64008" y="1152144"/>
            <a:ext cx="8144114" cy="5199848"/>
          </a:xfrm>
        </p:spPr>
        <p:txBody>
          <a:bodyPr vert="horz" lIns="91440" tIns="45720" rIns="91440" bIns="45720" rtlCol="0">
            <a:normAutofit/>
          </a:bodyPr>
          <a:lstStyle/>
          <a:p>
            <a:pPr indent="-228600">
              <a:buFont typeface="Arial" panose="020B0604020202020204" pitchFamily="34" charset="0"/>
              <a:buChar char="•"/>
            </a:pPr>
            <a:endParaRPr lang="en-US" sz="800" dirty="0"/>
          </a:p>
          <a:p>
            <a:r>
              <a:rPr lang="en-US" b="1" dirty="0"/>
              <a:t>On primary (modern democratic) vs secondary (tribal) knowledge: </a:t>
            </a:r>
            <a:r>
              <a:rPr lang="en-US" dirty="0"/>
              <a:t>“</a:t>
            </a:r>
            <a:r>
              <a:rPr lang="en-US" i="1" dirty="0"/>
              <a:t>It is the intelligence needed for a modern democratic society. This is the case because </a:t>
            </a:r>
            <a:r>
              <a:rPr lang="en-US" i="1" dirty="0">
                <a:highlight>
                  <a:srgbClr val="FFFF00"/>
                </a:highlight>
              </a:rPr>
              <a:t>democracy is itself an abstract idea – built on networks of abstractions such as freedom, equality and citizenship</a:t>
            </a:r>
            <a:r>
              <a:rPr lang="en-US" i="1" dirty="0"/>
              <a:t>. The tribal world managed successfully using primary thinking. This is because kinship relations are material not abstract – we can literally ‘see’ our relations. In contrast, democracy is justified by abstract ideas and abstract relationships – the main one is that of citizenship. For us to understand these abstractions, we must have secondary intelligence.”</a:t>
            </a:r>
            <a:r>
              <a:rPr lang="en-US" dirty="0"/>
              <a:t> (the Knowledge Rich Curriculum)</a:t>
            </a:r>
          </a:p>
          <a:p>
            <a:endParaRPr lang="en-US" dirty="0"/>
          </a:p>
          <a:p>
            <a:r>
              <a:rPr lang="en-US" b="1" dirty="0"/>
              <a:t>On Ngāi Tahu becoming a “rentier class?” </a:t>
            </a:r>
            <a:r>
              <a:rPr lang="en-US" dirty="0"/>
              <a:t>In an op-ed published in the </a:t>
            </a:r>
            <a:r>
              <a:rPr lang="en-US" b="1" dirty="0"/>
              <a:t>Otago Daily Times</a:t>
            </a:r>
            <a:r>
              <a:rPr lang="en-US" dirty="0"/>
              <a:t>, Rata(2025)  </a:t>
            </a:r>
            <a:r>
              <a:rPr lang="en-US" dirty="0">
                <a:highlight>
                  <a:srgbClr val="FFFF00"/>
                </a:highlight>
              </a:rPr>
              <a:t>warned that tribal corporations risk undermining New Zealand’s democratic stability. </a:t>
            </a:r>
            <a:r>
              <a:rPr lang="en-US" dirty="0"/>
              <a:t>She argued that large-scale Treaty settlements could shift groups like </a:t>
            </a:r>
            <a:r>
              <a:rPr lang="en-US" dirty="0">
                <a:hlinkClick r:id="rId4"/>
              </a:rPr>
              <a:t>Ngāi Tahu</a:t>
            </a:r>
            <a:r>
              <a:rPr lang="en-US" dirty="0"/>
              <a:t> toward "rentier" status rather than “productive” ones. She also alleged that the History curriculum, like the Treaty settlements process was “ahistorical” and that it needed to be fixed because it was too </a:t>
            </a:r>
            <a:r>
              <a:rPr lang="en-US" dirty="0" err="1"/>
              <a:t>localised</a:t>
            </a:r>
            <a:r>
              <a:rPr lang="en-US" dirty="0"/>
              <a:t> &amp; promoted decolonization. Her view is that </a:t>
            </a:r>
            <a:r>
              <a:rPr lang="en-US" b="1" dirty="0" err="1">
                <a:solidFill>
                  <a:srgbClr val="002060"/>
                </a:solidFill>
              </a:rPr>
              <a:t>Colonisation</a:t>
            </a:r>
            <a:r>
              <a:rPr lang="en-US" b="1" dirty="0">
                <a:solidFill>
                  <a:srgbClr val="002060"/>
                </a:solidFill>
              </a:rPr>
              <a:t> is not the problem &amp; </a:t>
            </a:r>
            <a:r>
              <a:rPr lang="en-US" b="1" dirty="0" err="1">
                <a:solidFill>
                  <a:srgbClr val="002060"/>
                </a:solidFill>
              </a:rPr>
              <a:t>decolonisation</a:t>
            </a:r>
            <a:r>
              <a:rPr lang="en-US" b="1" dirty="0">
                <a:solidFill>
                  <a:srgbClr val="002060"/>
                </a:solidFill>
              </a:rPr>
              <a:t> is not the solution.</a:t>
            </a:r>
          </a:p>
          <a:p>
            <a:pPr indent="-228600">
              <a:buFont typeface="Arial" panose="020B0604020202020204" pitchFamily="34" charset="0"/>
              <a:buChar char="•"/>
            </a:pPr>
            <a:endParaRPr lang="en-US" b="1" dirty="0"/>
          </a:p>
          <a:p>
            <a:r>
              <a:rPr lang="en-US" b="1" dirty="0"/>
              <a:t>Te Tiriti &amp; the local curriculum guidelines: </a:t>
            </a:r>
            <a:r>
              <a:rPr lang="en-US" dirty="0"/>
              <a:t>Rata argues that democratic nations have been damaged by the forces of </a:t>
            </a:r>
            <a:r>
              <a:rPr lang="en-US" b="1" dirty="0" err="1">
                <a:solidFill>
                  <a:srgbClr val="002060"/>
                </a:solidFill>
              </a:rPr>
              <a:t>localisation</a:t>
            </a:r>
            <a:r>
              <a:rPr lang="en-US" dirty="0"/>
              <a:t>, arguing that knowledge which ought to take students </a:t>
            </a:r>
            <a:r>
              <a:rPr lang="en-US" dirty="0">
                <a:solidFill>
                  <a:srgbClr val="C00000"/>
                </a:solidFill>
              </a:rPr>
              <a:t>'beyond’ </a:t>
            </a:r>
            <a:r>
              <a:rPr lang="en-US" dirty="0"/>
              <a:t>their experience is now replaced by local (“tribalist”) knowledge based in ‘experience.’</a:t>
            </a:r>
            <a:endParaRPr lang="en-US" b="1" dirty="0"/>
          </a:p>
          <a:p>
            <a:pPr indent="-228600">
              <a:buFont typeface="Arial" panose="020B0604020202020204" pitchFamily="34" charset="0"/>
              <a:buChar char="•"/>
            </a:pPr>
            <a:endParaRPr lang="en-US" sz="800" b="1" dirty="0"/>
          </a:p>
        </p:txBody>
      </p:sp>
    </p:spTree>
    <p:extLst>
      <p:ext uri="{BB962C8B-B14F-4D97-AF65-F5344CB8AC3E}">
        <p14:creationId xmlns:p14="http://schemas.microsoft.com/office/powerpoint/2010/main" val="266929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23DBC-2502-2444-A6E0-171BB668E97D}"/>
              </a:ext>
            </a:extLst>
          </p:cNvPr>
          <p:cNvSpPr>
            <a:spLocks noGrp="1"/>
          </p:cNvSpPr>
          <p:nvPr>
            <p:ph type="title"/>
          </p:nvPr>
        </p:nvSpPr>
        <p:spPr>
          <a:xfrm>
            <a:off x="129308" y="1"/>
            <a:ext cx="11933383" cy="651714"/>
          </a:xfrm>
        </p:spPr>
        <p:txBody>
          <a:bodyPr>
            <a:normAutofit/>
          </a:bodyPr>
          <a:lstStyle/>
          <a:p>
            <a:pPr algn="ctr"/>
            <a:r>
              <a:rPr lang="en-NZ" sz="2400" b="1" dirty="0">
                <a:solidFill>
                  <a:srgbClr val="FF0000"/>
                </a:solidFill>
              </a:rPr>
              <a:t>A new Government (2023) &amp; ERO’s review of the implementation of the ANZHC (2024)</a:t>
            </a:r>
          </a:p>
        </p:txBody>
      </p:sp>
      <p:sp>
        <p:nvSpPr>
          <p:cNvPr id="4" name="Text Placeholder 3">
            <a:extLst>
              <a:ext uri="{FF2B5EF4-FFF2-40B4-BE49-F238E27FC236}">
                <a16:creationId xmlns:a16="http://schemas.microsoft.com/office/drawing/2014/main" id="{9F2A3340-4DF1-8390-1492-E4E53832C90A}"/>
              </a:ext>
            </a:extLst>
          </p:cNvPr>
          <p:cNvSpPr>
            <a:spLocks noGrp="1"/>
          </p:cNvSpPr>
          <p:nvPr>
            <p:ph type="body" sz="half" idx="2"/>
          </p:nvPr>
        </p:nvSpPr>
        <p:spPr>
          <a:xfrm>
            <a:off x="240146" y="1773382"/>
            <a:ext cx="8478980" cy="4095606"/>
          </a:xfrm>
        </p:spPr>
        <p:txBody>
          <a:bodyPr/>
          <a:lstStyle/>
          <a:p>
            <a:endParaRPr lang="en-NZ" dirty="0"/>
          </a:p>
          <a:p>
            <a:endParaRPr lang="en-NZ" dirty="0"/>
          </a:p>
          <a:p>
            <a:endParaRPr lang="en-NZ" dirty="0"/>
          </a:p>
          <a:p>
            <a:endParaRPr lang="en-NZ" dirty="0"/>
          </a:p>
          <a:p>
            <a:endParaRPr lang="en-NZ" dirty="0"/>
          </a:p>
          <a:p>
            <a:endParaRPr lang="en-NZ" dirty="0"/>
          </a:p>
          <a:p>
            <a:endParaRPr lang="en-NZ" dirty="0"/>
          </a:p>
          <a:p>
            <a:endParaRPr lang="en-NZ" dirty="0"/>
          </a:p>
        </p:txBody>
      </p:sp>
      <p:sp>
        <p:nvSpPr>
          <p:cNvPr id="6" name="TextBox 5">
            <a:extLst>
              <a:ext uri="{FF2B5EF4-FFF2-40B4-BE49-F238E27FC236}">
                <a16:creationId xmlns:a16="http://schemas.microsoft.com/office/drawing/2014/main" id="{84FF623C-45FF-5890-BB2A-19CF0629A94E}"/>
              </a:ext>
            </a:extLst>
          </p:cNvPr>
          <p:cNvSpPr txBox="1"/>
          <p:nvPr/>
        </p:nvSpPr>
        <p:spPr>
          <a:xfrm>
            <a:off x="129308" y="739630"/>
            <a:ext cx="11822546" cy="6001643"/>
          </a:xfrm>
          <a:prstGeom prst="rect">
            <a:avLst/>
          </a:prstGeom>
          <a:noFill/>
        </p:spPr>
        <p:txBody>
          <a:bodyPr wrap="square">
            <a:spAutoFit/>
          </a:bodyPr>
          <a:lstStyle/>
          <a:p>
            <a:r>
              <a:rPr lang="en-NZ" sz="1600" b="1" i="0" u="none" strike="noStrike" baseline="0" dirty="0">
                <a:solidFill>
                  <a:srgbClr val="000000"/>
                </a:solidFill>
                <a:latin typeface="Times New Roman" panose="02020603050405020304" pitchFamily="18" charset="0"/>
              </a:rPr>
              <a:t>Minister Stanford’s rationale for the restoration of “balance” was informed by only </a:t>
            </a:r>
            <a:r>
              <a:rPr lang="en-NZ" sz="1600" b="1" i="1" u="none" strike="noStrike" baseline="0" dirty="0">
                <a:solidFill>
                  <a:srgbClr val="000000"/>
                </a:solidFill>
                <a:latin typeface="Times New Roman" panose="02020603050405020304" pitchFamily="18" charset="0"/>
              </a:rPr>
              <a:t>one </a:t>
            </a:r>
            <a:r>
              <a:rPr lang="en-NZ" sz="1600" b="1" i="0" u="none" strike="noStrike" baseline="0" dirty="0">
                <a:solidFill>
                  <a:srgbClr val="000000"/>
                </a:solidFill>
                <a:latin typeface="Times New Roman" panose="02020603050405020304" pitchFamily="18" charset="0"/>
              </a:rPr>
              <a:t>piece of research. This ERO report (2024) is flawed for these reasons: </a:t>
            </a:r>
          </a:p>
          <a:p>
            <a:r>
              <a:rPr lang="en-NZ" sz="1600" b="0" i="0" u="none" strike="noStrike" baseline="0" dirty="0">
                <a:solidFill>
                  <a:srgbClr val="000000"/>
                </a:solidFill>
                <a:latin typeface="Times New Roman" panose="02020603050405020304" pitchFamily="18" charset="0"/>
              </a:rPr>
              <a:t>• The ERO only reviewed the implementation of the ANZHC in English Medium schools, thus ignoring Kaupapa Māori and Māori Medium. The ERO Report therefore marginalised Kaupapa Māori and Māori Medium Education settings &amp; paid scant regard to the implementation of Te </a:t>
            </a:r>
            <a:r>
              <a:rPr lang="en-NZ" sz="1600" b="0" i="0" u="none" strike="noStrike" baseline="0" dirty="0" err="1">
                <a:solidFill>
                  <a:srgbClr val="000000"/>
                </a:solidFill>
                <a:latin typeface="Times New Roman" panose="02020603050405020304" pitchFamily="18" charset="0"/>
              </a:rPr>
              <a:t>Takanga</a:t>
            </a:r>
            <a:r>
              <a:rPr lang="en-NZ" sz="1600" b="0" i="0" u="none" strike="noStrike" baseline="0" dirty="0">
                <a:solidFill>
                  <a:srgbClr val="000000"/>
                </a:solidFill>
                <a:latin typeface="Times New Roman" panose="02020603050405020304" pitchFamily="18" charset="0"/>
              </a:rPr>
              <a:t> o Te </a:t>
            </a:r>
            <a:r>
              <a:rPr lang="en-NZ" sz="1600" b="0" i="0" u="none" strike="noStrike" baseline="0" dirty="0" err="1">
                <a:solidFill>
                  <a:srgbClr val="000000"/>
                </a:solidFill>
                <a:latin typeface="Times New Roman" panose="02020603050405020304" pitchFamily="18" charset="0"/>
              </a:rPr>
              <a:t>Wā</a:t>
            </a:r>
            <a:r>
              <a:rPr lang="en-NZ" sz="1600" b="0" i="0" u="none" strike="noStrike" baseline="0" dirty="0">
                <a:solidFill>
                  <a:srgbClr val="000000"/>
                </a:solidFill>
                <a:latin typeface="Times New Roman" panose="02020603050405020304" pitchFamily="18" charset="0"/>
              </a:rPr>
              <a:t> (Māori histories curriculum) because:</a:t>
            </a:r>
          </a:p>
          <a:p>
            <a:endParaRPr lang="en-NZ" sz="1600" b="0" i="0" u="none" strike="noStrike" baseline="0" dirty="0">
              <a:solidFill>
                <a:srgbClr val="000000"/>
              </a:solidFill>
              <a:latin typeface="Times New Roman" panose="02020603050405020304" pitchFamily="18" charset="0"/>
            </a:endParaRPr>
          </a:p>
          <a:p>
            <a:r>
              <a:rPr lang="en-NZ" sz="1600" b="0" i="0" u="none" strike="noStrike" baseline="0" dirty="0">
                <a:solidFill>
                  <a:srgbClr val="000000"/>
                </a:solidFill>
                <a:latin typeface="Times New Roman" panose="02020603050405020304" pitchFamily="18" charset="0"/>
              </a:rPr>
              <a:t>• </a:t>
            </a:r>
            <a:r>
              <a:rPr lang="en-NZ" sz="1600" b="0" i="0" u="none" strike="noStrike" baseline="0" dirty="0">
                <a:solidFill>
                  <a:srgbClr val="000000"/>
                </a:solidFill>
                <a:highlight>
                  <a:srgbClr val="FFFF00"/>
                </a:highlight>
                <a:latin typeface="Times New Roman" panose="02020603050405020304" pitchFamily="18" charset="0"/>
              </a:rPr>
              <a:t>Only </a:t>
            </a:r>
            <a:r>
              <a:rPr lang="en-NZ" sz="1600" b="1" i="1" u="none" strike="noStrike" baseline="0" dirty="0">
                <a:solidFill>
                  <a:srgbClr val="000000"/>
                </a:solidFill>
                <a:highlight>
                  <a:srgbClr val="FFFF00"/>
                </a:highlight>
                <a:latin typeface="Times New Roman" panose="02020603050405020304" pitchFamily="18" charset="0"/>
              </a:rPr>
              <a:t>one </a:t>
            </a:r>
            <a:r>
              <a:rPr lang="en-NZ" sz="1600" b="0" i="0" u="none" strike="noStrike" baseline="0" dirty="0">
                <a:solidFill>
                  <a:srgbClr val="000000"/>
                </a:solidFill>
                <a:highlight>
                  <a:srgbClr val="FFFF00"/>
                </a:highlight>
                <a:latin typeface="Times New Roman" panose="02020603050405020304" pitchFamily="18" charset="0"/>
              </a:rPr>
              <a:t>kaumatua was interviewed. </a:t>
            </a:r>
            <a:r>
              <a:rPr lang="en-NZ" sz="1600" b="0" i="0" u="none" strike="noStrike" baseline="0" dirty="0">
                <a:solidFill>
                  <a:srgbClr val="000000"/>
                </a:solidFill>
                <a:latin typeface="Times New Roman" panose="02020603050405020304" pitchFamily="18" charset="0"/>
              </a:rPr>
              <a:t>The ERO research team did </a:t>
            </a:r>
            <a:r>
              <a:rPr lang="en-NZ" sz="1600" b="0" i="1" u="none" strike="noStrike" baseline="0" dirty="0">
                <a:solidFill>
                  <a:srgbClr val="000000"/>
                </a:solidFill>
                <a:latin typeface="Times New Roman" panose="02020603050405020304" pitchFamily="18" charset="0"/>
              </a:rPr>
              <a:t>not </a:t>
            </a:r>
            <a:r>
              <a:rPr lang="en-NZ" sz="1600" b="0" i="0" u="none" strike="noStrike" baseline="0" dirty="0">
                <a:solidFill>
                  <a:srgbClr val="000000"/>
                </a:solidFill>
                <a:latin typeface="Times New Roman" panose="02020603050405020304" pitchFamily="18" charset="0"/>
              </a:rPr>
              <a:t>interview Iwi or hapū historians etc. </a:t>
            </a:r>
            <a:r>
              <a:rPr lang="en-NZ" sz="1600" b="0" i="0" u="none" strike="noStrike" baseline="0" dirty="0">
                <a:solidFill>
                  <a:srgbClr val="000000"/>
                </a:solidFill>
                <a:highlight>
                  <a:srgbClr val="FFFF00"/>
                </a:highlight>
                <a:latin typeface="Times New Roman" panose="02020603050405020304" pitchFamily="18" charset="0"/>
              </a:rPr>
              <a:t>No Māori academic experts </a:t>
            </a:r>
          </a:p>
          <a:p>
            <a:r>
              <a:rPr lang="en-NZ" sz="1600" b="0" i="0" u="none" strike="noStrike" baseline="0" dirty="0">
                <a:solidFill>
                  <a:srgbClr val="000000"/>
                </a:solidFill>
                <a:highlight>
                  <a:srgbClr val="FFFF00"/>
                </a:highlight>
                <a:latin typeface="Times New Roman" panose="02020603050405020304" pitchFamily="18" charset="0"/>
              </a:rPr>
              <a:t>• ERO withheld information re. the identities of “academic experts” it advised the authors (Manning &amp; Mahuika) were involved in this study (Our correspondence with ERO, and the Ombudsman, is available from Richard Manning on request). </a:t>
            </a:r>
          </a:p>
          <a:p>
            <a:r>
              <a:rPr lang="en-NZ" sz="1600" b="0" i="0" u="none" strike="noStrike" baseline="0" dirty="0">
                <a:solidFill>
                  <a:srgbClr val="000000"/>
                </a:solidFill>
                <a:latin typeface="Times New Roman" panose="02020603050405020304" pitchFamily="18" charset="0"/>
              </a:rPr>
              <a:t>• The report was conducted in great haste. Data began to be collected less than a year after the commencement of mandated teaching had commenced (2023). Kura and schools required more time and resources to implement the ANZHC effectively before its effectiveness was evaluated by the ERO. </a:t>
            </a:r>
          </a:p>
          <a:p>
            <a:r>
              <a:rPr lang="en-NZ" sz="1600" b="0" i="0" u="none" strike="noStrike" baseline="0" dirty="0">
                <a:solidFill>
                  <a:srgbClr val="000000"/>
                </a:solidFill>
                <a:latin typeface="Times New Roman" panose="02020603050405020304" pitchFamily="18" charset="0"/>
              </a:rPr>
              <a:t>• </a:t>
            </a:r>
            <a:r>
              <a:rPr lang="en-NZ" sz="1600" b="0" i="0" u="none" strike="noStrike" baseline="0" dirty="0">
                <a:solidFill>
                  <a:srgbClr val="000000"/>
                </a:solidFill>
                <a:highlight>
                  <a:srgbClr val="FFFF00"/>
                </a:highlight>
                <a:latin typeface="Times New Roman" panose="02020603050405020304" pitchFamily="18" charset="0"/>
              </a:rPr>
              <a:t>An independent (NZCER) research team expressed grave concerns that ERO had overlooked the fact that the ANZHC had only recently been implemented. They concluded that teachers were understandably focused on strengthening the teaching of Māori and local histories –because these subjects constituted new content </a:t>
            </a:r>
            <a:r>
              <a:rPr lang="en-NZ" sz="1600" b="0" i="0" u="none" strike="noStrike" baseline="0" dirty="0">
                <a:solidFill>
                  <a:srgbClr val="000000"/>
                </a:solidFill>
                <a:latin typeface="Times New Roman" panose="02020603050405020304" pitchFamily="18" charset="0"/>
              </a:rPr>
              <a:t>(Bolstad, Bright, Palmer, Durie, and Barnes, 2024). </a:t>
            </a:r>
          </a:p>
          <a:p>
            <a:endParaRPr lang="en-NZ" sz="1600" dirty="0">
              <a:solidFill>
                <a:srgbClr val="000000"/>
              </a:solidFill>
              <a:latin typeface="Times New Roman" panose="02020603050405020304" pitchFamily="18" charset="0"/>
            </a:endParaRPr>
          </a:p>
          <a:p>
            <a:r>
              <a:rPr lang="en-NZ" sz="1600" b="1" i="0" u="none" strike="noStrike" baseline="0" dirty="0">
                <a:solidFill>
                  <a:srgbClr val="000000"/>
                </a:solidFill>
                <a:latin typeface="Times New Roman" panose="02020603050405020304" pitchFamily="18" charset="0"/>
              </a:rPr>
              <a:t>The Minister of Education (2024), and ERO officials (2024) also seem to have  </a:t>
            </a:r>
            <a:r>
              <a:rPr lang="en-NZ" sz="1600" b="1" i="0" u="none" strike="noStrike" baseline="0" dirty="0">
                <a:latin typeface="Times New Roman" panose="02020603050405020304" pitchFamily="18" charset="0"/>
              </a:rPr>
              <a:t>overlooked findings to emerge from the ERO data that indicated there was also much to celebrate: </a:t>
            </a:r>
          </a:p>
          <a:p>
            <a:endParaRPr lang="en-NZ" sz="1600" b="0" i="0" u="none" strike="noStrike" baseline="0" dirty="0">
              <a:latin typeface="Times New Roman" panose="02020603050405020304" pitchFamily="18" charset="0"/>
            </a:endParaRPr>
          </a:p>
          <a:p>
            <a:r>
              <a:rPr lang="en-NZ" sz="1600" b="0" i="0" u="none" strike="noStrike" baseline="0" dirty="0">
                <a:latin typeface="Times New Roman" panose="02020603050405020304" pitchFamily="18" charset="0"/>
              </a:rPr>
              <a:t>• </a:t>
            </a:r>
            <a:r>
              <a:rPr lang="en-NZ" sz="1600" b="0" i="0" u="none" strike="noStrike" baseline="0" dirty="0">
                <a:highlight>
                  <a:srgbClr val="FFFF00"/>
                </a:highlight>
                <a:latin typeface="Times New Roman" panose="02020603050405020304" pitchFamily="18" charset="0"/>
              </a:rPr>
              <a:t>ERO found three quarters of teachers it surveyed felt confident in understanding the content and 90% enjoyed teaching it</a:t>
            </a:r>
            <a:r>
              <a:rPr lang="en-NZ" sz="1600" b="0" i="0" u="none" strike="noStrike" baseline="0" dirty="0">
                <a:latin typeface="Times New Roman" panose="02020603050405020304" pitchFamily="18" charset="0"/>
              </a:rPr>
              <a:t>, because they can make learning more meaningful and relevant to the lives of the ākonga they teach (Gerritsen 2024). </a:t>
            </a:r>
          </a:p>
          <a:p>
            <a:r>
              <a:rPr lang="en-NZ" sz="1600" b="0" i="0" u="none" strike="noStrike" baseline="0" dirty="0">
                <a:latin typeface="Times New Roman" panose="02020603050405020304" pitchFamily="18" charset="0"/>
              </a:rPr>
              <a:t>• </a:t>
            </a:r>
            <a:r>
              <a:rPr lang="en-NZ" sz="1600" b="0" i="0" u="none" strike="noStrike" baseline="0" dirty="0">
                <a:highlight>
                  <a:srgbClr val="FFFF00"/>
                </a:highlight>
                <a:latin typeface="Times New Roman" panose="02020603050405020304" pitchFamily="18" charset="0"/>
              </a:rPr>
              <a:t>ERO concluded that the ākonga it surveyed are twice as likely to enjoy ANZHC when learning about New Zealand’s place in the world, and twice as likely to enjoy it when learning is directly connected to their whānau, community and people like them. Māori and Pasifika students especially enjoyed the new ANZHC</a:t>
            </a:r>
            <a:r>
              <a:rPr lang="en-NZ" sz="1400" b="0" i="0" u="none" strike="noStrike" baseline="0" dirty="0">
                <a:highlight>
                  <a:srgbClr val="FFFF00"/>
                </a:highlight>
                <a:latin typeface="Times New Roman" panose="02020603050405020304" pitchFamily="18" charset="0"/>
              </a:rPr>
              <a:t>. </a:t>
            </a:r>
          </a:p>
        </p:txBody>
      </p:sp>
    </p:spTree>
    <p:extLst>
      <p:ext uri="{BB962C8B-B14F-4D97-AF65-F5344CB8AC3E}">
        <p14:creationId xmlns:p14="http://schemas.microsoft.com/office/powerpoint/2010/main" val="276950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DDE9-19BF-3FFF-3E7E-47DDEEE11DF3}"/>
              </a:ext>
            </a:extLst>
          </p:cNvPr>
          <p:cNvSpPr>
            <a:spLocks noGrp="1"/>
          </p:cNvSpPr>
          <p:nvPr>
            <p:ph type="title"/>
          </p:nvPr>
        </p:nvSpPr>
        <p:spPr>
          <a:xfrm>
            <a:off x="60037" y="106218"/>
            <a:ext cx="12071926" cy="411018"/>
          </a:xfrm>
        </p:spPr>
        <p:txBody>
          <a:bodyPr>
            <a:noAutofit/>
          </a:bodyPr>
          <a:lstStyle/>
          <a:p>
            <a:pPr algn="ctr"/>
            <a:r>
              <a:rPr lang="en-NZ" sz="2400" b="1">
                <a:solidFill>
                  <a:srgbClr val="FF0000"/>
                </a:solidFill>
              </a:rPr>
              <a:t>The Draft Social Sciences Curriculum (2025): Significant concerns re. secrecy &amp; content</a:t>
            </a:r>
            <a:endParaRPr lang="en-NZ" sz="2400" b="1" dirty="0">
              <a:solidFill>
                <a:srgbClr val="FF0000"/>
              </a:solidFill>
            </a:endParaRPr>
          </a:p>
        </p:txBody>
      </p:sp>
      <p:sp>
        <p:nvSpPr>
          <p:cNvPr id="4" name="Text Placeholder 3">
            <a:extLst>
              <a:ext uri="{FF2B5EF4-FFF2-40B4-BE49-F238E27FC236}">
                <a16:creationId xmlns:a16="http://schemas.microsoft.com/office/drawing/2014/main" id="{539B8A2A-18D6-FA43-469C-4AB2E8273947}"/>
              </a:ext>
            </a:extLst>
          </p:cNvPr>
          <p:cNvSpPr>
            <a:spLocks noGrp="1"/>
          </p:cNvSpPr>
          <p:nvPr>
            <p:ph type="body" sz="half" idx="2"/>
          </p:nvPr>
        </p:nvSpPr>
        <p:spPr>
          <a:xfrm>
            <a:off x="230909" y="655781"/>
            <a:ext cx="7009863" cy="5865091"/>
          </a:xfrm>
        </p:spPr>
        <p:txBody>
          <a:bodyPr>
            <a:normAutofit lnSpcReduction="10000"/>
          </a:bodyPr>
          <a:lstStyle/>
          <a:p>
            <a:r>
              <a:rPr lang="en-NZ" b="1" dirty="0"/>
              <a:t>Who wrote the draft Social Sciences Curriculum?</a:t>
            </a:r>
          </a:p>
          <a:p>
            <a:r>
              <a:rPr lang="en-NZ" dirty="0"/>
              <a:t>When we used the Official Information Act to request this “public information” from Minister Stanford, she claimed she only spoke to Professor Moon on the “telephone” for “five minutes” (not the 30 minutes she entered in her proactive diary releases). Stanford insisted they simply discussed the draft Social Sciences curriculum, “before it was released” for public consultation (Erica Stanford, personal communication, 27 February 2026: available on request). </a:t>
            </a:r>
          </a:p>
          <a:p>
            <a:r>
              <a:rPr lang="en-NZ" dirty="0"/>
              <a:t>A few days after his discussion with Stanford (29 October 2025), Moon wrote an opinion piece for </a:t>
            </a:r>
            <a:r>
              <a:rPr lang="en-NZ" i="1" dirty="0"/>
              <a:t>The Post </a:t>
            </a:r>
            <a:r>
              <a:rPr lang="en-NZ" dirty="0"/>
              <a:t>that coincided with the recent release of the draft Social Sciences curriculum. From the outset of that article, Moon insisted he was politically “neutral” and that he had enjoyed working with Ministry officials to develop the draft Social Sciences curriculum. </a:t>
            </a:r>
          </a:p>
          <a:p>
            <a:r>
              <a:rPr lang="en-NZ" dirty="0"/>
              <a:t>Moon’s claim to political neutrality does not appear plausible given his well-documented ties to his former FSU colleagues within the Minister’s Advisor Group (MAG). As noted earlier, Erica Stanford appointed Professor Elizabeth Rata to the Ministerial Advisory Group (MAG). She was joined on the MAG by Dr Melissa Derby. Both Rata and Derby were well known to each other and to Professor Moon. Like Moon, they had collaborated as active members of New Zealand’s Free Speech Union (FSU). </a:t>
            </a:r>
          </a:p>
          <a:p>
            <a:r>
              <a:rPr lang="en-NZ" dirty="0"/>
              <a:t>The FSU sits within the global ATLAS Network’s sphere of influence due to its close ties to the New Zealand Taxpayer’s Union (NZTU). The FSU has shared leadership and office space with the NZTU which is indicative of its members’ tacit alignment with the libertarian ideology central to the global ATLAS Network’s project (Williams 2025). It must also be recognized that Professor Elizabeth Rata and Professor Moon co-chaired the FSU’s crusade to end “cancel culture” within universities (Free Speech Union 2025). </a:t>
            </a:r>
          </a:p>
        </p:txBody>
      </p:sp>
      <p:pic>
        <p:nvPicPr>
          <p:cNvPr id="1026" name="Picture 2" descr="Professor Paul Moon Discusses the Treaty of Waitangi - YouTube">
            <a:extLst>
              <a:ext uri="{FF2B5EF4-FFF2-40B4-BE49-F238E27FC236}">
                <a16:creationId xmlns:a16="http://schemas.microsoft.com/office/drawing/2014/main" id="{36852E34-BA08-5375-7086-3002CA72B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953" y="673841"/>
            <a:ext cx="4465138" cy="2837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essor Paul Moon Discusses the Treaty of Waitangi - YouTube">
            <a:extLst>
              <a:ext uri="{FF2B5EF4-FFF2-40B4-BE49-F238E27FC236}">
                <a16:creationId xmlns:a16="http://schemas.microsoft.com/office/drawing/2014/main" id="{FFCEAC71-0151-D621-0CCA-AE122864A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953" y="3668232"/>
            <a:ext cx="4465138" cy="299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53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E5CF86FB-FDF5-4C6C-B140-7A8CB6034D62}"/>
              </a:ext>
            </a:extLst>
          </p:cNvPr>
          <p:cNvSpPr>
            <a:spLocks noGrp="1"/>
          </p:cNvSpPr>
          <p:nvPr>
            <p:ph type="title"/>
          </p:nvPr>
        </p:nvSpPr>
        <p:spPr>
          <a:xfrm>
            <a:off x="0" y="0"/>
            <a:ext cx="8099479" cy="920562"/>
          </a:xfrm>
        </p:spPr>
        <p:txBody>
          <a:bodyPr vert="horz" lIns="91440" tIns="45720" rIns="91440" bIns="45720" rtlCol="0" anchor="b">
            <a:normAutofit/>
          </a:bodyPr>
          <a:lstStyle/>
          <a:p>
            <a:pPr algn="ctr"/>
            <a:r>
              <a:rPr lang="en-US" sz="4000" b="1" kern="1200">
                <a:solidFill>
                  <a:srgbClr val="FF0000"/>
                </a:solidFill>
                <a:latin typeface="+mj-lt"/>
                <a:ea typeface="+mj-ea"/>
                <a:cs typeface="+mj-cs"/>
              </a:rPr>
              <a:t>2</a:t>
            </a:r>
            <a:r>
              <a:rPr lang="en-US" b="1" kern="1200">
                <a:solidFill>
                  <a:srgbClr val="FF0000"/>
                </a:solidFill>
                <a:latin typeface="+mj-lt"/>
                <a:ea typeface="+mj-ea"/>
                <a:cs typeface="+mj-cs"/>
              </a:rPr>
              <a:t>. WAI 3553: Urgent Claim</a:t>
            </a:r>
            <a:endParaRPr lang="en-US" b="1" kern="1200" dirty="0">
              <a:solidFill>
                <a:srgbClr val="FF0000"/>
              </a:solidFill>
              <a:latin typeface="+mj-lt"/>
              <a:ea typeface="+mj-ea"/>
              <a:cs typeface="+mj-cs"/>
            </a:endParaRPr>
          </a:p>
        </p:txBody>
      </p:sp>
      <p:sp>
        <p:nvSpPr>
          <p:cNvPr id="13" name="Text Placeholder 12">
            <a:extLst>
              <a:ext uri="{FF2B5EF4-FFF2-40B4-BE49-F238E27FC236}">
                <a16:creationId xmlns:a16="http://schemas.microsoft.com/office/drawing/2014/main" id="{03F76D5C-E60A-4A90-B6AF-349F46824FF9}"/>
              </a:ext>
            </a:extLst>
          </p:cNvPr>
          <p:cNvSpPr>
            <a:spLocks noGrp="1"/>
          </p:cNvSpPr>
          <p:nvPr>
            <p:ph type="body" sz="half" idx="2"/>
          </p:nvPr>
        </p:nvSpPr>
        <p:spPr>
          <a:xfrm>
            <a:off x="327330" y="1360586"/>
            <a:ext cx="6700791" cy="5277402"/>
          </a:xfrm>
        </p:spPr>
        <p:txBody>
          <a:bodyPr vert="horz" lIns="91440" tIns="45720" rIns="91440" bIns="45720" rtlCol="0" anchor="t">
            <a:normAutofit fontScale="40000" lnSpcReduction="20000"/>
          </a:bodyPr>
          <a:lstStyle/>
          <a:p>
            <a:pPr lvl="0" fontAlgn="base"/>
            <a:r>
              <a:rPr lang="en-US" sz="4000" b="1" dirty="0">
                <a:solidFill>
                  <a:schemeClr val="accent1">
                    <a:lumMod val="50000"/>
                  </a:schemeClr>
                </a:solidFill>
              </a:rPr>
              <a:t>Setting the scene (video):  </a:t>
            </a:r>
            <a:r>
              <a:rPr lang="en-US" sz="4000" dirty="0">
                <a:solidFill>
                  <a:schemeClr val="accent1">
                    <a:lumMod val="50000"/>
                  </a:schemeClr>
                </a:solidFill>
                <a:hlinkClick r:id="rId4"/>
              </a:rPr>
              <a:t>https://www.youtube.com/watch?v=DRIT_9Ut3jg</a:t>
            </a:r>
            <a:r>
              <a:rPr lang="en-US" sz="4000" dirty="0">
                <a:solidFill>
                  <a:schemeClr val="accent1">
                    <a:lumMod val="50000"/>
                  </a:schemeClr>
                </a:solidFill>
              </a:rPr>
              <a:t> </a:t>
            </a:r>
          </a:p>
          <a:p>
            <a:pPr lvl="0" fontAlgn="base"/>
            <a:endParaRPr lang="en-US" sz="2900" dirty="0">
              <a:solidFill>
                <a:schemeClr val="accent1">
                  <a:lumMod val="50000"/>
                </a:schemeClr>
              </a:solidFill>
            </a:endParaRPr>
          </a:p>
          <a:p>
            <a:pPr lvl="0" fontAlgn="base"/>
            <a:r>
              <a:rPr lang="en-US" sz="4000" b="1" dirty="0">
                <a:solidFill>
                  <a:schemeClr val="accent1">
                    <a:lumMod val="50000"/>
                  </a:schemeClr>
                </a:solidFill>
              </a:rPr>
              <a:t>My role in this claim? </a:t>
            </a:r>
            <a:r>
              <a:rPr lang="en-US" sz="4000" dirty="0">
                <a:solidFill>
                  <a:schemeClr val="accent1">
                    <a:lumMod val="50000"/>
                  </a:schemeClr>
                </a:solidFill>
              </a:rPr>
              <a:t>My Evidence was written and presented upon a request for support from </a:t>
            </a:r>
            <a:r>
              <a:rPr lang="en-US" sz="4000" b="1" dirty="0">
                <a:solidFill>
                  <a:srgbClr val="FF0000"/>
                </a:solidFill>
              </a:rPr>
              <a:t>Te Riu Roa/New Zealand Education Institute </a:t>
            </a:r>
            <a:r>
              <a:rPr lang="en-US" sz="4000" dirty="0">
                <a:solidFill>
                  <a:schemeClr val="accent1">
                    <a:lumMod val="50000"/>
                  </a:schemeClr>
                </a:solidFill>
              </a:rPr>
              <a:t>which covered the following issues of concern. As a result, I worked closely with Annette Sykes, claimants’ counsel. I also collaborated with PPTA members – particularly </a:t>
            </a:r>
            <a:r>
              <a:rPr lang="en-US" sz="4000" b="1" dirty="0">
                <a:solidFill>
                  <a:srgbClr val="FF0000"/>
                </a:solidFill>
              </a:rPr>
              <a:t>Bevan Holloway</a:t>
            </a:r>
            <a:r>
              <a:rPr lang="en-US" sz="4000" dirty="0">
                <a:solidFill>
                  <a:schemeClr val="accent1">
                    <a:lumMod val="50000"/>
                  </a:schemeClr>
                </a:solidFill>
              </a:rPr>
              <a:t> &amp; </a:t>
            </a:r>
            <a:r>
              <a:rPr lang="en-US" sz="4000" b="1" dirty="0">
                <a:solidFill>
                  <a:srgbClr val="FF0000"/>
                </a:solidFill>
              </a:rPr>
              <a:t>Alicia Poroa </a:t>
            </a:r>
            <a:r>
              <a:rPr lang="en-US" sz="4000" dirty="0">
                <a:solidFill>
                  <a:schemeClr val="accent1">
                    <a:lumMod val="50000"/>
                  </a:schemeClr>
                </a:solidFill>
              </a:rPr>
              <a:t>in the development of the claim. </a:t>
            </a:r>
          </a:p>
          <a:p>
            <a:pPr lvl="0" fontAlgn="base"/>
            <a:r>
              <a:rPr lang="en-US" sz="4000" dirty="0">
                <a:solidFill>
                  <a:schemeClr val="accent1">
                    <a:lumMod val="50000"/>
                  </a:schemeClr>
                </a:solidFill>
              </a:rPr>
              <a:t>My contribution (RM), initially focused on </a:t>
            </a:r>
            <a:r>
              <a:rPr lang="en-US" sz="4000" b="1" dirty="0">
                <a:solidFill>
                  <a:schemeClr val="accent1">
                    <a:lumMod val="50000"/>
                  </a:schemeClr>
                </a:solidFill>
              </a:rPr>
              <a:t>Issue J</a:t>
            </a:r>
            <a:r>
              <a:rPr lang="en-US" sz="4000" dirty="0">
                <a:solidFill>
                  <a:schemeClr val="accent1">
                    <a:lumMod val="50000"/>
                  </a:schemeClr>
                </a:solidFill>
              </a:rPr>
              <a:t>, but I was soon asked to write another two other briefs to cover all the issues listed below.  </a:t>
            </a:r>
          </a:p>
          <a:p>
            <a:pPr lvl="0" fontAlgn="base"/>
            <a:r>
              <a:rPr lang="en-US" sz="4000" dirty="0">
                <a:solidFill>
                  <a:schemeClr val="accent1">
                    <a:lumMod val="50000"/>
                  </a:schemeClr>
                </a:solidFill>
              </a:rPr>
              <a:t>The focus of this presentation, however, will be to discuss the evidence I presented to the Tribunal critical of the Government’s attack on the </a:t>
            </a:r>
            <a:r>
              <a:rPr lang="en-US" sz="4000" i="1" dirty="0">
                <a:solidFill>
                  <a:srgbClr val="7030A0"/>
                </a:solidFill>
              </a:rPr>
              <a:t>Aotearoa NZ Histories Curriculum / Te </a:t>
            </a:r>
            <a:r>
              <a:rPr lang="en-US" sz="4000" i="1" dirty="0" err="1">
                <a:solidFill>
                  <a:srgbClr val="7030A0"/>
                </a:solidFill>
              </a:rPr>
              <a:t>Takanga</a:t>
            </a:r>
            <a:r>
              <a:rPr lang="en-US" sz="4000" i="1" dirty="0">
                <a:solidFill>
                  <a:srgbClr val="7030A0"/>
                </a:solidFill>
              </a:rPr>
              <a:t> o te </a:t>
            </a:r>
            <a:r>
              <a:rPr lang="en-US" sz="4000" i="1" dirty="0" err="1">
                <a:solidFill>
                  <a:srgbClr val="7030A0"/>
                </a:solidFill>
              </a:rPr>
              <a:t>wā</a:t>
            </a:r>
            <a:r>
              <a:rPr lang="en-US" sz="4000" i="1" dirty="0">
                <a:solidFill>
                  <a:srgbClr val="7030A0"/>
                </a:solidFill>
              </a:rPr>
              <a:t> </a:t>
            </a:r>
            <a:r>
              <a:rPr lang="en-US" sz="4000" dirty="0">
                <a:solidFill>
                  <a:schemeClr val="accent1">
                    <a:lumMod val="50000"/>
                  </a:schemeClr>
                </a:solidFill>
              </a:rPr>
              <a:t>(</a:t>
            </a:r>
            <a:r>
              <a:rPr lang="en-US" sz="4000" b="1" dirty="0">
                <a:solidFill>
                  <a:schemeClr val="accent1">
                    <a:lumMod val="50000"/>
                  </a:schemeClr>
                </a:solidFill>
              </a:rPr>
              <a:t>Issues G &amp; J</a:t>
            </a:r>
            <a:r>
              <a:rPr lang="en-US" sz="4000" dirty="0">
                <a:solidFill>
                  <a:schemeClr val="accent1">
                    <a:lumMod val="50000"/>
                  </a:schemeClr>
                </a:solidFill>
              </a:rPr>
              <a:t>):</a:t>
            </a:r>
          </a:p>
          <a:p>
            <a:pPr lvl="0" indent="-228600" fontAlgn="base">
              <a:buFont typeface="Arial" panose="020B0604020202020204" pitchFamily="34" charset="0"/>
              <a:buChar char="•"/>
            </a:pPr>
            <a:endParaRPr lang="en-US" sz="4000" dirty="0"/>
          </a:p>
          <a:p>
            <a:pPr lvl="1" indent="-228600">
              <a:buFont typeface="Arial" panose="020B0604020202020204" pitchFamily="34" charset="0"/>
              <a:buChar char="•"/>
            </a:pPr>
            <a:r>
              <a:rPr lang="en-US" sz="4000" b="1" dirty="0"/>
              <a:t>Issue (e)</a:t>
            </a:r>
            <a:r>
              <a:rPr lang="en-US" sz="4000" dirty="0"/>
              <a:t> — </a:t>
            </a:r>
            <a:r>
              <a:rPr lang="en-US" sz="4000" i="1" dirty="0"/>
              <a:t>To what extent was the removal of Section 127(1)(d) inconsistent with the principles of te Tiriti?</a:t>
            </a:r>
            <a:endParaRPr lang="en-US" sz="4000" dirty="0"/>
          </a:p>
          <a:p>
            <a:pPr lvl="1" indent="-228600">
              <a:buFont typeface="Arial" panose="020B0604020202020204" pitchFamily="34" charset="0"/>
              <a:buChar char="•"/>
            </a:pPr>
            <a:r>
              <a:rPr lang="en-US" sz="4000" b="1" dirty="0">
                <a:highlight>
                  <a:srgbClr val="FFFF00"/>
                </a:highlight>
              </a:rPr>
              <a:t>Issue (g)</a:t>
            </a:r>
            <a:r>
              <a:rPr lang="en-US" sz="4000" dirty="0">
                <a:highlight>
                  <a:srgbClr val="FFFF00"/>
                </a:highlight>
              </a:rPr>
              <a:t> </a:t>
            </a:r>
            <a:r>
              <a:rPr lang="en-US" sz="4000" dirty="0"/>
              <a:t>— </a:t>
            </a:r>
            <a:r>
              <a:rPr lang="en-US" sz="4000" i="1" dirty="0"/>
              <a:t>In what ways will the proposed curriculum framework change the significance of te Tiriti as a foundational principle? Specifically, how will it change the way te </a:t>
            </a:r>
            <a:r>
              <a:rPr lang="en-US" sz="4000" i="1" dirty="0" err="1"/>
              <a:t>reo</a:t>
            </a:r>
            <a:r>
              <a:rPr lang="en-US" sz="4000" i="1" dirty="0"/>
              <a:t> Māori, tikanga Māori, mātauranga Māori, and Aotearoa histories are taught?</a:t>
            </a:r>
            <a:endParaRPr lang="en-US" sz="4000" dirty="0"/>
          </a:p>
          <a:p>
            <a:pPr lvl="1" indent="-228600">
              <a:buFont typeface="Arial" panose="020B0604020202020204" pitchFamily="34" charset="0"/>
              <a:buChar char="•"/>
            </a:pPr>
            <a:r>
              <a:rPr lang="en-US" sz="4000" b="1" dirty="0"/>
              <a:t>Issue (h)</a:t>
            </a:r>
            <a:r>
              <a:rPr lang="en-US" sz="4000" dirty="0"/>
              <a:t> — </a:t>
            </a:r>
            <a:r>
              <a:rPr lang="en-US" sz="4000" i="1" dirty="0"/>
              <a:t>Does the timeframe for the public submissions process allow for meaningful change? </a:t>
            </a:r>
            <a:r>
              <a:rPr lang="en-US" sz="4000" dirty="0">
                <a:solidFill>
                  <a:srgbClr val="FF0000"/>
                </a:solidFill>
              </a:rPr>
              <a:t>[Te Marautanga o Aotearoa]</a:t>
            </a:r>
          </a:p>
          <a:p>
            <a:pPr lvl="1" indent="-228600">
              <a:buFont typeface="Arial" panose="020B0604020202020204" pitchFamily="34" charset="0"/>
              <a:buChar char="•"/>
            </a:pPr>
            <a:r>
              <a:rPr lang="en-US" sz="4000" b="1" dirty="0"/>
              <a:t>Issue (</a:t>
            </a:r>
            <a:r>
              <a:rPr lang="en-US" sz="4000" b="1" dirty="0" err="1"/>
              <a:t>i</a:t>
            </a:r>
            <a:r>
              <a:rPr lang="en-US" sz="4000" b="1" dirty="0"/>
              <a:t>)</a:t>
            </a:r>
            <a:r>
              <a:rPr lang="en-US" sz="4000" dirty="0"/>
              <a:t> — </a:t>
            </a:r>
            <a:r>
              <a:rPr lang="en-US" sz="4000" i="1" dirty="0"/>
              <a:t>Has the Crown's engagement with Māori over curriculum changes been te Tiriti-compliant?</a:t>
            </a:r>
            <a:endParaRPr lang="en-US" sz="4000" dirty="0"/>
          </a:p>
          <a:p>
            <a:pPr lvl="1" indent="-228600">
              <a:buFont typeface="Arial" panose="020B0604020202020204" pitchFamily="34" charset="0"/>
              <a:buChar char="•"/>
            </a:pPr>
            <a:r>
              <a:rPr lang="en-US" sz="4000" b="1" dirty="0">
                <a:highlight>
                  <a:srgbClr val="FFFF00"/>
                </a:highlight>
              </a:rPr>
              <a:t>Issue (j)</a:t>
            </a:r>
            <a:r>
              <a:rPr lang="en-US" sz="4000" dirty="0">
                <a:highlight>
                  <a:srgbClr val="FFFF00"/>
                </a:highlight>
              </a:rPr>
              <a:t> </a:t>
            </a:r>
            <a:r>
              <a:rPr lang="en-US" sz="4000" dirty="0"/>
              <a:t>—</a:t>
            </a:r>
            <a:r>
              <a:rPr lang="en-US" sz="4000" i="1" dirty="0"/>
              <a:t> What prejudice, if any, arises for Māori as a result of the proposed curriculum changes? </a:t>
            </a:r>
            <a:endParaRPr lang="en-US" sz="4000" dirty="0"/>
          </a:p>
          <a:p>
            <a:pPr indent="-228600">
              <a:buFont typeface="Arial" panose="020B0604020202020204" pitchFamily="34" charset="0"/>
              <a:buChar char="•"/>
            </a:pPr>
            <a:endParaRPr lang="en-US" sz="1100" b="1" dirty="0"/>
          </a:p>
        </p:txBody>
      </p:sp>
      <p:sp>
        <p:nvSpPr>
          <p:cNvPr id="20"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 descr="WAITANGI TRIBUNAL UNIT USE ONLY EXTERNAL HEARING CALENDAR JULY 2025 –  DECEMBER 2026">
            <a:extLst>
              <a:ext uri="{FF2B5EF4-FFF2-40B4-BE49-F238E27FC236}">
                <a16:creationId xmlns:a16="http://schemas.microsoft.com/office/drawing/2014/main" id="{4D78D7D5-F1C0-CE16-2057-ADD1DA736D0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7891638" y="1821098"/>
            <a:ext cx="3973032" cy="30528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4780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B74F45-B509-4975-98FB-909331A1F6F3}"/>
              </a:ext>
            </a:extLst>
          </p:cNvPr>
          <p:cNvSpPr/>
          <p:nvPr/>
        </p:nvSpPr>
        <p:spPr>
          <a:xfrm>
            <a:off x="-1" y="1665049"/>
            <a:ext cx="6243783" cy="6124754"/>
          </a:xfrm>
          <a:prstGeom prst="rect">
            <a:avLst/>
          </a:prstGeom>
        </p:spPr>
        <p:txBody>
          <a:bodyPr wrap="square">
            <a:spAutoFit/>
          </a:bodyPr>
          <a:lstStyle/>
          <a:p>
            <a:pPr algn="ctr"/>
            <a:r>
              <a:rPr lang="en-NZ" sz="3200" b="1" dirty="0">
                <a:solidFill>
                  <a:srgbClr val="FF0000"/>
                </a:solidFill>
              </a:rPr>
              <a:t>3. Focus of my joint brief of evidence: Issues G &amp; J </a:t>
            </a:r>
          </a:p>
          <a:p>
            <a:pPr algn="ctr"/>
            <a:endParaRPr lang="en-NZ" sz="1600" b="1" dirty="0">
              <a:solidFill>
                <a:srgbClr val="FF0000"/>
              </a:solidFill>
            </a:endParaRPr>
          </a:p>
          <a:p>
            <a:pPr algn="ctr"/>
            <a:r>
              <a:rPr lang="en-NZ" sz="2000" b="1" dirty="0"/>
              <a:t>(Co-authored with Dr Nēpia Mahuika: Ngāti Porou)</a:t>
            </a:r>
            <a:endParaRPr lang="en-NZ" dirty="0"/>
          </a:p>
          <a:p>
            <a:pPr lvl="0" fontAlgn="base"/>
            <a:endParaRPr lang="en-NZ" dirty="0"/>
          </a:p>
          <a:p>
            <a:pPr lvl="0" fontAlgn="base"/>
            <a:r>
              <a:rPr lang="en-NZ" dirty="0"/>
              <a:t>The focus of this affidavit addressed three issues:</a:t>
            </a:r>
          </a:p>
          <a:p>
            <a:pPr lvl="0" fontAlgn="base"/>
            <a:endParaRPr lang="en-NZ" dirty="0"/>
          </a:p>
          <a:p>
            <a:pPr marL="342900" lvl="0" indent="-342900" fontAlgn="base">
              <a:buAutoNum type="arabicPeriod"/>
            </a:pPr>
            <a:r>
              <a:rPr lang="en-NZ" dirty="0"/>
              <a:t>The political drivers behind the government’s push to “restore balance” to the </a:t>
            </a:r>
            <a:r>
              <a:rPr lang="en-NZ" i="1" dirty="0"/>
              <a:t>Aotearoa New Zealand Histories Curriculum</a:t>
            </a:r>
            <a:r>
              <a:rPr lang="en-NZ" dirty="0"/>
              <a:t> &amp; Te </a:t>
            </a:r>
            <a:r>
              <a:rPr lang="en-NZ" dirty="0" err="1"/>
              <a:t>Takanga</a:t>
            </a:r>
            <a:r>
              <a:rPr lang="en-NZ" dirty="0"/>
              <a:t> o te </a:t>
            </a:r>
            <a:r>
              <a:rPr lang="en-NZ" dirty="0" err="1"/>
              <a:t>wā</a:t>
            </a:r>
            <a:r>
              <a:rPr lang="en-NZ" dirty="0"/>
              <a:t> (Ministry of Education 2022).</a:t>
            </a:r>
          </a:p>
          <a:p>
            <a:pPr marL="342900" lvl="0" indent="-342900" fontAlgn="base">
              <a:buAutoNum type="arabicPeriod"/>
            </a:pPr>
            <a:r>
              <a:rPr lang="en-NZ" dirty="0"/>
              <a:t>Who has, and </a:t>
            </a:r>
            <a:r>
              <a:rPr lang="en-NZ" i="1" dirty="0"/>
              <a:t>has not,</a:t>
            </a:r>
            <a:r>
              <a:rPr lang="en-NZ" dirty="0"/>
              <a:t> been included in the writing and review of the </a:t>
            </a:r>
            <a:r>
              <a:rPr lang="en-NZ" i="1" dirty="0"/>
              <a:t>History Strand</a:t>
            </a:r>
            <a:r>
              <a:rPr lang="en-NZ" dirty="0"/>
              <a:t> within the draft Social Sciences Curriculum (Ministry of Education 2025). </a:t>
            </a:r>
          </a:p>
          <a:p>
            <a:pPr marL="342900" lvl="0" indent="-342900" fontAlgn="base">
              <a:buAutoNum type="arabicPeriod"/>
            </a:pPr>
            <a:r>
              <a:rPr lang="en-NZ" dirty="0"/>
              <a:t>The prejudicial impact of a standardised national history curriculum.</a:t>
            </a:r>
          </a:p>
          <a:p>
            <a:endParaRPr lang="en-NZ" sz="800" b="1" dirty="0"/>
          </a:p>
          <a:p>
            <a:endParaRPr lang="en-NZ" sz="1000" b="1" dirty="0"/>
          </a:p>
          <a:p>
            <a:endParaRPr lang="en-NZ" sz="1000" b="1" dirty="0"/>
          </a:p>
          <a:p>
            <a:endParaRPr lang="en-NZ" sz="1000" b="1" dirty="0"/>
          </a:p>
          <a:p>
            <a:endParaRPr lang="en-NZ" sz="1000" b="1" dirty="0"/>
          </a:p>
          <a:p>
            <a:endParaRPr lang="en-NZ" sz="1000" b="1" dirty="0"/>
          </a:p>
          <a:p>
            <a:endParaRPr lang="en-NZ" dirty="0">
              <a:solidFill>
                <a:srgbClr val="FF0000"/>
              </a:solidFill>
            </a:endParaRPr>
          </a:p>
        </p:txBody>
      </p:sp>
      <p:pic>
        <p:nvPicPr>
          <p:cNvPr id="3" name="Picture 7" descr="University of Canterbury">
            <a:extLst>
              <a:ext uri="{FF2B5EF4-FFF2-40B4-BE49-F238E27FC236}">
                <a16:creationId xmlns:a16="http://schemas.microsoft.com/office/drawing/2014/main" id="{B784948D-BFB3-445F-AB7A-960B44A82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6119"/>
            <a:ext cx="12192000" cy="1554230"/>
          </a:xfrm>
          <a:prstGeom prst="rect">
            <a:avLst/>
          </a:prstGeom>
          <a:noFill/>
        </p:spPr>
      </p:pic>
      <p:pic>
        <p:nvPicPr>
          <p:cNvPr id="4" name="Picture 3">
            <a:extLst>
              <a:ext uri="{FF2B5EF4-FFF2-40B4-BE49-F238E27FC236}">
                <a16:creationId xmlns:a16="http://schemas.microsoft.com/office/drawing/2014/main" id="{BE624DD0-8D8A-F1A2-3AC3-89D2DC77D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15886"/>
            <a:ext cx="5802085" cy="4626427"/>
          </a:xfrm>
          <a:prstGeom prst="rect">
            <a:avLst/>
          </a:prstGeom>
        </p:spPr>
      </p:pic>
    </p:spTree>
    <p:extLst>
      <p:ext uri="{BB962C8B-B14F-4D97-AF65-F5344CB8AC3E}">
        <p14:creationId xmlns:p14="http://schemas.microsoft.com/office/powerpoint/2010/main" val="388562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87" name="Rectangle 3086">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Taxpayer Talk: Professor Elizabeth Rata ...">
            <a:extLst>
              <a:ext uri="{FF2B5EF4-FFF2-40B4-BE49-F238E27FC236}">
                <a16:creationId xmlns:a16="http://schemas.microsoft.com/office/drawing/2014/main" id="{8A260215-3371-E206-D22A-C86ACF7D9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7123"/>
          <a:stretch>
            <a:fillRect/>
          </a:stretch>
        </p:blipFill>
        <p:spPr bwMode="auto">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Hobson's Pledge - Wikipedia">
            <a:extLst>
              <a:ext uri="{FF2B5EF4-FFF2-40B4-BE49-F238E27FC236}">
                <a16:creationId xmlns:a16="http://schemas.microsoft.com/office/drawing/2014/main" id="{9A7CA054-9731-14D4-0281-9009E3109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69" r="-1" b="21760"/>
          <a:stretch>
            <a:fillRect/>
          </a:stretch>
        </p:blipFill>
        <p:spPr bwMode="auto">
          <a:xfrm>
            <a:off x="5374639" y="2663706"/>
            <a:ext cx="4626927" cy="4197911"/>
          </a:xfrm>
          <a:custGeom>
            <a:avLst/>
            <a:gdLst/>
            <a:ahLst/>
            <a:cxnLst/>
            <a:rect l="l" t="t" r="r" b="b"/>
            <a:pathLst>
              <a:path w="4626927" h="4197911">
                <a:moveTo>
                  <a:pt x="1945141" y="0"/>
                </a:moveTo>
                <a:lnTo>
                  <a:pt x="1951364" y="0"/>
                </a:lnTo>
                <a:lnTo>
                  <a:pt x="3141155" y="0"/>
                </a:lnTo>
                <a:lnTo>
                  <a:pt x="4626927" y="0"/>
                </a:lnTo>
                <a:lnTo>
                  <a:pt x="2681786"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3089"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7" descr="University of Canterbury">
            <a:extLst>
              <a:ext uri="{FF2B5EF4-FFF2-40B4-BE49-F238E27FC236}">
                <a16:creationId xmlns:a16="http://schemas.microsoft.com/office/drawing/2014/main" id="{B784948D-BFB3-445F-AB7A-960B44A82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644" r="43236"/>
          <a:stretch>
            <a:fillRect/>
          </a:stretch>
        </p:blipFill>
        <p:spPr>
          <a:xfrm>
            <a:off x="4675537" y="-1"/>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p:spPr>
      </p:pic>
      <p:pic>
        <p:nvPicPr>
          <p:cNvPr id="3080" name="Picture 8" descr="Dangerous' anti co-governance booklet ...">
            <a:extLst>
              <a:ext uri="{FF2B5EF4-FFF2-40B4-BE49-F238E27FC236}">
                <a16:creationId xmlns:a16="http://schemas.microsoft.com/office/drawing/2014/main" id="{FF4F2D8A-6AA1-67C7-F1E7-3B088D0BCC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881" r="475" b="2"/>
          <a:stretch>
            <a:fillRect/>
          </a:stretch>
        </p:blipFill>
        <p:spPr bwMode="auto">
          <a:xfrm>
            <a:off x="2280734" y="2"/>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pic>
        <p:nvPicPr>
          <p:cNvPr id="3082" name="Picture 10" descr="Aotearoa Books | New Zealand's History Curriculum: Education or  Indoctrination?">
            <a:extLst>
              <a:ext uri="{FF2B5EF4-FFF2-40B4-BE49-F238E27FC236}">
                <a16:creationId xmlns:a16="http://schemas.microsoft.com/office/drawing/2014/main" id="{F41687A1-FC59-3154-A147-00080B91E1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6461" r="-4" b="28700"/>
          <a:stretch>
            <a:fillRect/>
          </a:stretch>
        </p:blipFill>
        <p:spPr bwMode="auto">
          <a:xfrm>
            <a:off x="3"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B74F45-B509-4975-98FB-909331A1F6F3}"/>
              </a:ext>
            </a:extLst>
          </p:cNvPr>
          <p:cNvSpPr/>
          <p:nvPr/>
        </p:nvSpPr>
        <p:spPr>
          <a:xfrm>
            <a:off x="141514" y="3561372"/>
            <a:ext cx="5671457" cy="2395344"/>
          </a:xfrm>
          <a:prstGeom prst="rect">
            <a:avLst/>
          </a:prstGeom>
        </p:spPr>
        <p:txBody>
          <a:bodyPr vert="horz" lIns="91440" tIns="45720" rIns="91440" bIns="45720" rtlCol="0" anchor="ctr">
            <a:normAutofit fontScale="85000" lnSpcReduction="20000"/>
          </a:bodyPr>
          <a:lstStyle/>
          <a:p>
            <a:pPr indent="-228600">
              <a:lnSpc>
                <a:spcPct val="90000"/>
              </a:lnSpc>
              <a:spcAft>
                <a:spcPts val="600"/>
              </a:spcAft>
              <a:buFont typeface="Arial" panose="020B0604020202020204" pitchFamily="34" charset="0"/>
              <a:buChar char="•"/>
            </a:pPr>
            <a:endParaRPr lang="en-US" sz="1700" b="1" dirty="0">
              <a:solidFill>
                <a:srgbClr val="FFFFFF"/>
              </a:solidFill>
            </a:endParaRPr>
          </a:p>
          <a:p>
            <a:pPr indent="-228600">
              <a:lnSpc>
                <a:spcPct val="90000"/>
              </a:lnSpc>
              <a:spcAft>
                <a:spcPts val="600"/>
              </a:spcAft>
              <a:buFont typeface="Arial" panose="020B0604020202020204" pitchFamily="34" charset="0"/>
              <a:buChar char="•"/>
            </a:pPr>
            <a:endParaRPr lang="en-US" sz="1700" dirty="0">
              <a:solidFill>
                <a:srgbClr val="FFFFFF"/>
              </a:solidFill>
            </a:endParaRPr>
          </a:p>
          <a:p>
            <a:pPr algn="ctr">
              <a:lnSpc>
                <a:spcPct val="90000"/>
              </a:lnSpc>
              <a:spcAft>
                <a:spcPts val="600"/>
              </a:spcAft>
            </a:pPr>
            <a:r>
              <a:rPr lang="en-US" sz="4800" b="1" dirty="0">
                <a:solidFill>
                  <a:srgbClr val="FFFF00"/>
                </a:solidFill>
              </a:rPr>
              <a:t>Affidavit issue #1:  </a:t>
            </a:r>
          </a:p>
          <a:p>
            <a:pPr>
              <a:lnSpc>
                <a:spcPct val="90000"/>
              </a:lnSpc>
              <a:spcAft>
                <a:spcPts val="600"/>
              </a:spcAft>
            </a:pPr>
            <a:endParaRPr lang="en-US" sz="2400" b="1" dirty="0">
              <a:solidFill>
                <a:srgbClr val="FFFFFF"/>
              </a:solidFill>
            </a:endParaRPr>
          </a:p>
          <a:p>
            <a:pPr>
              <a:lnSpc>
                <a:spcPct val="90000"/>
              </a:lnSpc>
              <a:spcAft>
                <a:spcPts val="600"/>
              </a:spcAft>
            </a:pPr>
            <a:r>
              <a:rPr lang="en-US" sz="2400" dirty="0">
                <a:solidFill>
                  <a:srgbClr val="FFFFFF"/>
                </a:solidFill>
              </a:rPr>
              <a:t>What were the political drivers behind  the NACT government’s push to “restore balance” to the </a:t>
            </a:r>
            <a:r>
              <a:rPr lang="en-US" sz="2400" i="1" dirty="0">
                <a:solidFill>
                  <a:srgbClr val="FFFF00"/>
                </a:solidFill>
              </a:rPr>
              <a:t>Aotearoa New Zealand Histories Curriculum</a:t>
            </a:r>
            <a:r>
              <a:rPr lang="en-US" sz="2400" dirty="0">
                <a:solidFill>
                  <a:srgbClr val="FFFF00"/>
                </a:solidFill>
              </a:rPr>
              <a:t> </a:t>
            </a:r>
            <a:r>
              <a:rPr lang="en-US" sz="2400" dirty="0">
                <a:solidFill>
                  <a:srgbClr val="FFFFFF"/>
                </a:solidFill>
              </a:rPr>
              <a:t>&amp; </a:t>
            </a:r>
            <a:r>
              <a:rPr lang="en-US" sz="2400" dirty="0">
                <a:solidFill>
                  <a:srgbClr val="FFFF00"/>
                </a:solidFill>
              </a:rPr>
              <a:t>Te </a:t>
            </a:r>
            <a:r>
              <a:rPr lang="en-US" sz="2400" dirty="0" err="1">
                <a:solidFill>
                  <a:srgbClr val="FFFF00"/>
                </a:solidFill>
              </a:rPr>
              <a:t>Takanga</a:t>
            </a:r>
            <a:r>
              <a:rPr lang="en-US" sz="2400" dirty="0">
                <a:solidFill>
                  <a:srgbClr val="FFFF00"/>
                </a:solidFill>
              </a:rPr>
              <a:t> o te </a:t>
            </a:r>
            <a:r>
              <a:rPr lang="en-US" sz="2400" dirty="0" err="1">
                <a:solidFill>
                  <a:srgbClr val="FFFF00"/>
                </a:solidFill>
              </a:rPr>
              <a:t>wā</a:t>
            </a:r>
            <a:r>
              <a:rPr lang="en-US" sz="2400" dirty="0">
                <a:solidFill>
                  <a:srgbClr val="FFFFFF"/>
                </a:solidFill>
              </a:rPr>
              <a:t>? </a:t>
            </a:r>
          </a:p>
          <a:p>
            <a:pPr indent="-228600">
              <a:lnSpc>
                <a:spcPct val="90000"/>
              </a:lnSpc>
              <a:spcAft>
                <a:spcPts val="600"/>
              </a:spcAft>
              <a:buFont typeface="Arial" panose="020B0604020202020204" pitchFamily="34" charset="0"/>
              <a:buChar char="•"/>
            </a:pPr>
            <a:endParaRPr lang="en-US" sz="2400" b="1" dirty="0">
              <a:solidFill>
                <a:srgbClr val="FFFFFF"/>
              </a:solidFill>
            </a:endParaRPr>
          </a:p>
          <a:p>
            <a:pPr indent="-228600">
              <a:lnSpc>
                <a:spcPct val="90000"/>
              </a:lnSpc>
              <a:spcAft>
                <a:spcPts val="600"/>
              </a:spcAft>
              <a:buFont typeface="Arial" panose="020B0604020202020204" pitchFamily="34" charset="0"/>
              <a:buChar char="•"/>
            </a:pPr>
            <a:endParaRPr lang="en-US" sz="1700" b="1" dirty="0">
              <a:solidFill>
                <a:srgbClr val="FFFFFF"/>
              </a:solidFill>
            </a:endParaRPr>
          </a:p>
          <a:p>
            <a:pPr indent="-228600">
              <a:lnSpc>
                <a:spcPct val="90000"/>
              </a:lnSpc>
              <a:spcAft>
                <a:spcPts val="600"/>
              </a:spcAft>
              <a:buFont typeface="Arial" panose="020B0604020202020204" pitchFamily="34" charset="0"/>
              <a:buChar char="•"/>
            </a:pPr>
            <a:endParaRPr lang="en-US" sz="1700" b="1" dirty="0">
              <a:solidFill>
                <a:srgbClr val="FFFFFF"/>
              </a:solidFill>
            </a:endParaRPr>
          </a:p>
          <a:p>
            <a:pPr indent="-228600">
              <a:lnSpc>
                <a:spcPct val="90000"/>
              </a:lnSpc>
              <a:spcAft>
                <a:spcPts val="600"/>
              </a:spcAft>
              <a:buFont typeface="Arial" panose="020B0604020202020204" pitchFamily="34" charset="0"/>
              <a:buChar char="•"/>
            </a:pPr>
            <a:endParaRPr lang="en-US" sz="1700" b="1" dirty="0">
              <a:solidFill>
                <a:srgbClr val="FFFFFF"/>
              </a:solidFill>
            </a:endParaRPr>
          </a:p>
          <a:p>
            <a:pPr indent="-228600">
              <a:lnSpc>
                <a:spcPct val="90000"/>
              </a:lnSpc>
              <a:spcAft>
                <a:spcPts val="600"/>
              </a:spcAft>
              <a:buFont typeface="Arial" panose="020B0604020202020204" pitchFamily="34" charset="0"/>
              <a:buChar char="•"/>
            </a:pPr>
            <a:endParaRPr lang="en-US" sz="1700" dirty="0">
              <a:solidFill>
                <a:srgbClr val="FFFFFF"/>
              </a:solidFill>
            </a:endParaRPr>
          </a:p>
        </p:txBody>
      </p:sp>
      <p:pic>
        <p:nvPicPr>
          <p:cNvPr id="3078" name="Picture 6" descr="Paul Moon - Wikipedia">
            <a:extLst>
              <a:ext uri="{FF2B5EF4-FFF2-40B4-BE49-F238E27FC236}">
                <a16:creationId xmlns:a16="http://schemas.microsoft.com/office/drawing/2014/main" id="{4AEA2B47-04B2-5DBF-07B6-A421AE3710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5718" r="-2" b="14210"/>
          <a:stretch>
            <a:fillRect/>
          </a:stretch>
        </p:blipFill>
        <p:spPr bwMode="auto">
          <a:xfrm>
            <a:off x="8264962" y="2660089"/>
            <a:ext cx="3927039" cy="4197911"/>
          </a:xfrm>
          <a:custGeom>
            <a:avLst/>
            <a:gdLst/>
            <a:ahLst/>
            <a:cxnLst/>
            <a:rect l="l" t="t" r="r" b="b"/>
            <a:pathLst>
              <a:path w="3927039" h="4197911">
                <a:moveTo>
                  <a:pt x="1945141" y="0"/>
                </a:moveTo>
                <a:lnTo>
                  <a:pt x="1951364" y="0"/>
                </a:lnTo>
                <a:lnTo>
                  <a:pt x="3141155" y="0"/>
                </a:lnTo>
                <a:lnTo>
                  <a:pt x="3927039" y="0"/>
                </a:lnTo>
                <a:lnTo>
                  <a:pt x="3927039" y="4194293"/>
                </a:lnTo>
                <a:lnTo>
                  <a:pt x="2683462" y="4194293"/>
                </a:lnTo>
                <a:lnTo>
                  <a:pt x="2681786"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069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3F02-B9C9-4D90-ECD6-15C0176D4F11}"/>
              </a:ext>
            </a:extLst>
          </p:cNvPr>
          <p:cNvSpPr>
            <a:spLocks noGrp="1"/>
          </p:cNvSpPr>
          <p:nvPr>
            <p:ph type="title"/>
          </p:nvPr>
        </p:nvSpPr>
        <p:spPr>
          <a:xfrm>
            <a:off x="374790" y="1071216"/>
            <a:ext cx="4509236" cy="1139139"/>
          </a:xfrm>
        </p:spPr>
        <p:txBody>
          <a:bodyPr vert="horz" lIns="91440" tIns="45720" rIns="91440" bIns="45720" rtlCol="0" anchor="ctr">
            <a:normAutofit fontScale="90000"/>
          </a:bodyPr>
          <a:lstStyle/>
          <a:p>
            <a:pPr algn="ctr"/>
            <a:br>
              <a:rPr lang="en-US" sz="3600" b="1" dirty="0">
                <a:solidFill>
                  <a:srgbClr val="FFFF00"/>
                </a:solidFill>
              </a:rPr>
            </a:br>
            <a:r>
              <a:rPr lang="en-US" sz="5300" b="1" dirty="0">
                <a:solidFill>
                  <a:srgbClr val="FFFF00"/>
                </a:solidFill>
              </a:rPr>
              <a:t>Affidavit issue #2: </a:t>
            </a:r>
            <a:br>
              <a:rPr lang="en-US" sz="3600" b="1" dirty="0"/>
            </a:br>
            <a:endParaRPr lang="en-US" sz="3600"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B1A18399-C64F-70EF-AE91-2D91CD7363E4}"/>
              </a:ext>
            </a:extLst>
          </p:cNvPr>
          <p:cNvSpPr txBox="1"/>
          <p:nvPr/>
        </p:nvSpPr>
        <p:spPr>
          <a:xfrm>
            <a:off x="341745" y="1941362"/>
            <a:ext cx="5043278" cy="2419097"/>
          </a:xfrm>
          <a:prstGeom prst="rect">
            <a:avLst/>
          </a:prstGeom>
        </p:spPr>
        <p:txBody>
          <a:bodyPr vert="horz" lIns="91440" tIns="45720" rIns="91440" bIns="45720" rtlCol="0" anchor="t">
            <a:normAutofit/>
          </a:bodyPr>
          <a:lstStyle/>
          <a:p>
            <a:pPr lvl="0" fontAlgn="base">
              <a:lnSpc>
                <a:spcPct val="90000"/>
              </a:lnSpc>
              <a:spcAft>
                <a:spcPts val="600"/>
              </a:spcAft>
            </a:pPr>
            <a:endParaRPr lang="en-US" dirty="0"/>
          </a:p>
          <a:p>
            <a:pPr lvl="0" fontAlgn="base">
              <a:lnSpc>
                <a:spcPct val="90000"/>
              </a:lnSpc>
              <a:spcAft>
                <a:spcPts val="600"/>
              </a:spcAft>
            </a:pPr>
            <a:endParaRPr lang="en-US" dirty="0"/>
          </a:p>
          <a:p>
            <a:pPr lvl="0" fontAlgn="base">
              <a:lnSpc>
                <a:spcPct val="90000"/>
              </a:lnSpc>
              <a:spcAft>
                <a:spcPts val="600"/>
              </a:spcAft>
            </a:pPr>
            <a:r>
              <a:rPr lang="en-US" dirty="0"/>
              <a:t>Who has, and </a:t>
            </a:r>
            <a:r>
              <a:rPr lang="en-US" i="1" dirty="0"/>
              <a:t>has not,</a:t>
            </a:r>
            <a:r>
              <a:rPr lang="en-US" dirty="0"/>
              <a:t> been included in the writing and review of the </a:t>
            </a:r>
            <a:r>
              <a:rPr lang="en-US" i="1" dirty="0"/>
              <a:t>History Strand</a:t>
            </a:r>
            <a:r>
              <a:rPr lang="en-US" dirty="0"/>
              <a:t> within the draft Social Sciences Curriculum  (*My refusal)</a:t>
            </a:r>
          </a:p>
        </p:txBody>
      </p:sp>
      <p:sp>
        <p:nvSpPr>
          <p:cNvPr id="1039" name="Oval 103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Paul Moon - Wikipedia">
            <a:extLst>
              <a:ext uri="{FF2B5EF4-FFF2-40B4-BE49-F238E27FC236}">
                <a16:creationId xmlns:a16="http://schemas.microsoft.com/office/drawing/2014/main" id="{B2403770-D0DA-4DCC-1A2C-1A242BB36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301" r="2" b="16797"/>
          <a:stretch>
            <a:fillRect/>
          </a:stretch>
        </p:blipFill>
        <p:spPr bwMode="auto">
          <a:xfrm>
            <a:off x="5385023" y="97137"/>
            <a:ext cx="2228912" cy="2285387"/>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41" name="Freeform: Shape 104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Oval 104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eaching Māori history must not be simply a spray tan to brown up the past  – University of Auckland">
            <a:extLst>
              <a:ext uri="{FF2B5EF4-FFF2-40B4-BE49-F238E27FC236}">
                <a16:creationId xmlns:a16="http://schemas.microsoft.com/office/drawing/2014/main" id="{DBB81EC1-5F16-2D6B-2A81-ACAB910EC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50" r="10000"/>
          <a:stretch>
            <a:fillRect/>
          </a:stretch>
        </p:blipFill>
        <p:spPr bwMode="auto">
          <a:xfrm>
            <a:off x="5886020" y="2743790"/>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8A98CE2-87FE-A6DD-E773-FFADBB2BF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398" r="4" b="4"/>
          <a:stretch>
            <a:fillRect/>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1045" name="Freeform: Shape 104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Our Schools with Elizabeth Rata ...">
            <a:extLst>
              <a:ext uri="{FF2B5EF4-FFF2-40B4-BE49-F238E27FC236}">
                <a16:creationId xmlns:a16="http://schemas.microsoft.com/office/drawing/2014/main" id="{091C75EC-53C8-41CE-0F96-207D15E47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 b="5587"/>
          <a:stretch>
            <a:fillRect/>
          </a:stretch>
        </p:blipFill>
        <p:spPr bwMode="auto">
          <a:xfrm>
            <a:off x="822037" y="4003410"/>
            <a:ext cx="5273964" cy="2854588"/>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1047" name="Freeform: Shape 104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7" descr="University of Canterbury">
            <a:extLst>
              <a:ext uri="{FF2B5EF4-FFF2-40B4-BE49-F238E27FC236}">
                <a16:creationId xmlns:a16="http://schemas.microsoft.com/office/drawing/2014/main" id="{2C8088FA-C393-B28F-B79A-1B132306B7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6022" r="45615"/>
          <a:stretch>
            <a:fillRect/>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p:spPr>
      </p:pic>
      <p:sp>
        <p:nvSpPr>
          <p:cNvPr id="6" name="AutoShape 2" descr="Celebrating Māori writing and storytelling | E-Tangata">
            <a:extLst>
              <a:ext uri="{FF2B5EF4-FFF2-40B4-BE49-F238E27FC236}">
                <a16:creationId xmlns:a16="http://schemas.microsoft.com/office/drawing/2014/main" id="{44E8C715-299D-45D8-68D6-E673682EF3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TextBox 4">
            <a:extLst>
              <a:ext uri="{FF2B5EF4-FFF2-40B4-BE49-F238E27FC236}">
                <a16:creationId xmlns:a16="http://schemas.microsoft.com/office/drawing/2014/main" id="{F5EFB354-969D-4DEA-343F-2FB3375B229B}"/>
              </a:ext>
            </a:extLst>
          </p:cNvPr>
          <p:cNvSpPr txBox="1"/>
          <p:nvPr/>
        </p:nvSpPr>
        <p:spPr>
          <a:xfrm>
            <a:off x="3048000" y="-2024088"/>
            <a:ext cx="6096000" cy="276999"/>
          </a:xfrm>
          <a:prstGeom prst="rect">
            <a:avLst/>
          </a:prstGeom>
          <a:noFill/>
        </p:spPr>
        <p:txBody>
          <a:bodyPr wrap="square">
            <a:spAutoFit/>
          </a:bodyPr>
          <a:lstStyle/>
          <a:p>
            <a:endParaRPr lang="en-NZ" sz="1200" dirty="0"/>
          </a:p>
        </p:txBody>
      </p:sp>
    </p:spTree>
    <p:extLst>
      <p:ext uri="{BB962C8B-B14F-4D97-AF65-F5344CB8AC3E}">
        <p14:creationId xmlns:p14="http://schemas.microsoft.com/office/powerpoint/2010/main" val="42356407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B74F45-B509-4975-98FB-909331A1F6F3}"/>
              </a:ext>
            </a:extLst>
          </p:cNvPr>
          <p:cNvSpPr/>
          <p:nvPr/>
        </p:nvSpPr>
        <p:spPr>
          <a:xfrm>
            <a:off x="83127" y="1715849"/>
            <a:ext cx="6805353" cy="2308324"/>
          </a:xfrm>
          <a:prstGeom prst="rect">
            <a:avLst/>
          </a:prstGeom>
        </p:spPr>
        <p:txBody>
          <a:bodyPr wrap="square">
            <a:spAutoFit/>
          </a:bodyPr>
          <a:lstStyle/>
          <a:p>
            <a:endParaRPr lang="en-NZ" sz="2000" dirty="0"/>
          </a:p>
          <a:p>
            <a:endParaRPr lang="en-NZ" sz="1600" dirty="0"/>
          </a:p>
          <a:p>
            <a:endParaRPr lang="en-NZ" sz="1600" b="1" dirty="0"/>
          </a:p>
          <a:p>
            <a:endParaRPr lang="en-NZ" sz="1600" b="1" dirty="0"/>
          </a:p>
          <a:p>
            <a:endParaRPr lang="en-NZ" sz="800" b="1" dirty="0"/>
          </a:p>
          <a:p>
            <a:endParaRPr lang="en-NZ" sz="1000" b="1" dirty="0"/>
          </a:p>
          <a:p>
            <a:endParaRPr lang="en-NZ" sz="1000" b="1" dirty="0"/>
          </a:p>
          <a:p>
            <a:endParaRPr lang="en-NZ" sz="1000" b="1" dirty="0"/>
          </a:p>
          <a:p>
            <a:endParaRPr lang="en-NZ" sz="1000" b="1" dirty="0"/>
          </a:p>
          <a:p>
            <a:endParaRPr lang="en-NZ" sz="1000" b="1" dirty="0"/>
          </a:p>
          <a:p>
            <a:endParaRPr lang="en-NZ" dirty="0">
              <a:solidFill>
                <a:srgbClr val="FF0000"/>
              </a:solidFill>
            </a:endParaRPr>
          </a:p>
        </p:txBody>
      </p:sp>
      <p:pic>
        <p:nvPicPr>
          <p:cNvPr id="3" name="Picture 7" descr="University of Canterbury">
            <a:extLst>
              <a:ext uri="{FF2B5EF4-FFF2-40B4-BE49-F238E27FC236}">
                <a16:creationId xmlns:a16="http://schemas.microsoft.com/office/drawing/2014/main" id="{B784948D-BFB3-445F-AB7A-960B44A82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6119"/>
            <a:ext cx="12192000" cy="1554230"/>
          </a:xfrm>
          <a:prstGeom prst="rect">
            <a:avLst/>
          </a:prstGeom>
          <a:noFill/>
        </p:spPr>
      </p:pic>
      <p:sp>
        <p:nvSpPr>
          <p:cNvPr id="6" name="TextBox 5">
            <a:extLst>
              <a:ext uri="{FF2B5EF4-FFF2-40B4-BE49-F238E27FC236}">
                <a16:creationId xmlns:a16="http://schemas.microsoft.com/office/drawing/2014/main" id="{68743687-B8D6-2B0D-0082-C2C4AD821620}"/>
              </a:ext>
            </a:extLst>
          </p:cNvPr>
          <p:cNvSpPr txBox="1"/>
          <p:nvPr/>
        </p:nvSpPr>
        <p:spPr>
          <a:xfrm>
            <a:off x="335280" y="1676260"/>
            <a:ext cx="5913120" cy="1200329"/>
          </a:xfrm>
          <a:prstGeom prst="rect">
            <a:avLst/>
          </a:prstGeom>
          <a:noFill/>
        </p:spPr>
        <p:txBody>
          <a:bodyPr wrap="square">
            <a:spAutoFit/>
          </a:bodyPr>
          <a:lstStyle/>
          <a:p>
            <a:pPr lvl="0" algn="ctr" fontAlgn="base"/>
            <a:r>
              <a:rPr lang="en-NZ" sz="3600" b="1" dirty="0">
                <a:solidFill>
                  <a:srgbClr val="FF0000"/>
                </a:solidFill>
              </a:rPr>
              <a:t>Affidavit issue #3</a:t>
            </a:r>
            <a:endParaRPr lang="en-NZ" dirty="0"/>
          </a:p>
          <a:p>
            <a:pPr lvl="0" fontAlgn="base"/>
            <a:r>
              <a:rPr lang="en-NZ" b="1" dirty="0"/>
              <a:t>The prejudicial impact of a standardised national history curriculum: What do you think?</a:t>
            </a:r>
          </a:p>
        </p:txBody>
      </p:sp>
      <p:pic>
        <p:nvPicPr>
          <p:cNvPr id="2050" name="Picture 2" descr="Arowhenua Maori school pupils celebrate the awards they won at the Flava festival. ">
            <a:extLst>
              <a:ext uri="{FF2B5EF4-FFF2-40B4-BE49-F238E27FC236}">
                <a16:creationId xmlns:a16="http://schemas.microsoft.com/office/drawing/2014/main" id="{78F885C8-99FF-2DE8-3885-818DBD719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76259"/>
            <a:ext cx="5532582" cy="454905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Working on piupiu at Arowhenua Maori School are, from left, Katrina Russell-Whiu, tutor Parekowhai Whaitiri and Jade Lomano.">
            <a:extLst>
              <a:ext uri="{FF2B5EF4-FFF2-40B4-BE49-F238E27FC236}">
                <a16:creationId xmlns:a16="http://schemas.microsoft.com/office/drawing/2014/main" id="{65F41A87-317F-5401-BC62-8B047B20999B}"/>
              </a:ext>
            </a:extLst>
          </p:cNvPr>
          <p:cNvSpPr>
            <a:spLocks noChangeAspect="1" noChangeArrowheads="1"/>
          </p:cNvSpPr>
          <p:nvPr/>
        </p:nvSpPr>
        <p:spPr bwMode="auto">
          <a:xfrm>
            <a:off x="5760720" y="3643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6" descr="Working on piupiu at Arowhenua Maori School are, from left, Katrina Russell-Whiu, tutor Parekowhai Whaitiri and Jade Lomano.">
            <a:extLst>
              <a:ext uri="{FF2B5EF4-FFF2-40B4-BE49-F238E27FC236}">
                <a16:creationId xmlns:a16="http://schemas.microsoft.com/office/drawing/2014/main" id="{64FDA58A-2A03-558C-0E86-8442CDF8E2B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8" descr="Working on piupiu at Arowhenua Maori School are, from left, Katrina Russell-Whiu, tutor Parekowhai Whaitiri and Jade Lomano.">
            <a:extLst>
              <a:ext uri="{FF2B5EF4-FFF2-40B4-BE49-F238E27FC236}">
                <a16:creationId xmlns:a16="http://schemas.microsoft.com/office/drawing/2014/main" id="{E2EE3F8B-BB71-E0C4-24B7-704E9C4B7EC8}"/>
              </a:ext>
            </a:extLst>
          </p:cNvPr>
          <p:cNvSpPr>
            <a:spLocks noChangeAspect="1" noChangeArrowheads="1"/>
          </p:cNvSpPr>
          <p:nvPr/>
        </p:nvSpPr>
        <p:spPr bwMode="auto">
          <a:xfrm>
            <a:off x="9122229" y="43542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10" descr="Working on piupiu at Arowhenua Maori School are, from left, Katrina Russell-Whiu, tutor Parekowhai Whaitiri and Jade Lomano.">
            <a:extLst>
              <a:ext uri="{FF2B5EF4-FFF2-40B4-BE49-F238E27FC236}">
                <a16:creationId xmlns:a16="http://schemas.microsoft.com/office/drawing/2014/main" id="{CC847E92-5FD4-E912-BBEF-225943BC0C7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TextBox 11">
            <a:extLst>
              <a:ext uri="{FF2B5EF4-FFF2-40B4-BE49-F238E27FC236}">
                <a16:creationId xmlns:a16="http://schemas.microsoft.com/office/drawing/2014/main" id="{62F65183-59FF-CE24-F427-2007FB1ED248}"/>
              </a:ext>
            </a:extLst>
          </p:cNvPr>
          <p:cNvSpPr txBox="1"/>
          <p:nvPr/>
        </p:nvSpPr>
        <p:spPr>
          <a:xfrm>
            <a:off x="6703886" y="6302090"/>
            <a:ext cx="5760720" cy="400110"/>
          </a:xfrm>
          <a:prstGeom prst="rect">
            <a:avLst/>
          </a:prstGeom>
          <a:noFill/>
        </p:spPr>
        <p:txBody>
          <a:bodyPr wrap="square">
            <a:spAutoFit/>
          </a:bodyPr>
          <a:lstStyle/>
          <a:p>
            <a:r>
              <a:rPr lang="en-NZ" sz="1000" dirty="0">
                <a:hlinkClick r:id="rId5"/>
              </a:rPr>
              <a:t>https://www.stuff.co.nz/timaru-herald/news/71215160/arowhenua-maori-schools-place-based-learning-works-says-principal</a:t>
            </a:r>
            <a:r>
              <a:rPr lang="en-NZ" sz="1000" dirty="0"/>
              <a:t> </a:t>
            </a:r>
          </a:p>
        </p:txBody>
      </p:sp>
      <p:pic>
        <p:nvPicPr>
          <p:cNvPr id="2060" name="Picture 12" descr="Gracefield School students Erica Harding, Jasmine Moor and Makenzie Dixon enjoy their Griffins biscuits as they appreciate the art sculpted by Barry Te Whatu and Sonny Davis.&#10;">
            <a:extLst>
              <a:ext uri="{FF2B5EF4-FFF2-40B4-BE49-F238E27FC236}">
                <a16:creationId xmlns:a16="http://schemas.microsoft.com/office/drawing/2014/main" id="{7629F999-0F47-B93D-BACF-0D45E34E1C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524488"/>
            <a:ext cx="5760720" cy="30818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5CC7634-A04B-D66B-519F-327354020A97}"/>
              </a:ext>
            </a:extLst>
          </p:cNvPr>
          <p:cNvSpPr txBox="1"/>
          <p:nvPr/>
        </p:nvSpPr>
        <p:spPr>
          <a:xfrm>
            <a:off x="258618" y="2877662"/>
            <a:ext cx="6096000" cy="523220"/>
          </a:xfrm>
          <a:prstGeom prst="rect">
            <a:avLst/>
          </a:prstGeom>
          <a:noFill/>
        </p:spPr>
        <p:txBody>
          <a:bodyPr wrap="square">
            <a:spAutoFit/>
          </a:bodyPr>
          <a:lstStyle/>
          <a:p>
            <a:r>
              <a:rPr lang="en-NZ" sz="1400" dirty="0">
                <a:hlinkClick r:id="rId7"/>
              </a:rPr>
              <a:t>https://www.stuff.co.nz/entertainment/arts/86374845/third-sculpture-on-the-waiwhetu-sculpture-walk-tastefully-unveiled</a:t>
            </a:r>
            <a:r>
              <a:rPr lang="en-NZ" sz="1400" dirty="0"/>
              <a:t> </a:t>
            </a:r>
          </a:p>
        </p:txBody>
      </p:sp>
    </p:spTree>
    <p:extLst>
      <p:ext uri="{BB962C8B-B14F-4D97-AF65-F5344CB8AC3E}">
        <p14:creationId xmlns:p14="http://schemas.microsoft.com/office/powerpoint/2010/main" val="1009825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7C8E3-4604-CB1B-ED4A-4D0B2F290AE8}"/>
              </a:ext>
            </a:extLst>
          </p:cNvPr>
          <p:cNvSpPr>
            <a:spLocks noGrp="1"/>
          </p:cNvSpPr>
          <p:nvPr>
            <p:ph type="title"/>
          </p:nvPr>
        </p:nvSpPr>
        <p:spPr>
          <a:xfrm>
            <a:off x="592677" y="308188"/>
            <a:ext cx="7396778" cy="872290"/>
          </a:xfrm>
        </p:spPr>
        <p:txBody>
          <a:bodyPr vert="horz" lIns="91440" tIns="45720" rIns="91440" bIns="45720" rtlCol="0" anchor="b">
            <a:normAutofit fontScale="90000"/>
          </a:bodyPr>
          <a:lstStyle/>
          <a:p>
            <a:pPr algn="ctr"/>
            <a:r>
              <a:rPr lang="en-US" b="1" kern="1200" dirty="0">
                <a:solidFill>
                  <a:srgbClr val="FF0000"/>
                </a:solidFill>
                <a:latin typeface="+mj-lt"/>
                <a:ea typeface="+mj-ea"/>
                <a:cs typeface="+mj-cs"/>
              </a:rPr>
              <a:t>Key concerns about the draft Social Sciences Curriculum History Strand:</a:t>
            </a:r>
          </a:p>
        </p:txBody>
      </p:sp>
      <p:sp>
        <p:nvSpPr>
          <p:cNvPr id="4" name="Text Placeholder 3">
            <a:extLst>
              <a:ext uri="{FF2B5EF4-FFF2-40B4-BE49-F238E27FC236}">
                <a16:creationId xmlns:a16="http://schemas.microsoft.com/office/drawing/2014/main" id="{991CF15F-B269-47E3-B665-F9B12D68B9FE}"/>
              </a:ext>
            </a:extLst>
          </p:cNvPr>
          <p:cNvSpPr>
            <a:spLocks noGrp="1"/>
          </p:cNvSpPr>
          <p:nvPr>
            <p:ph type="body" sz="half" idx="2"/>
          </p:nvPr>
        </p:nvSpPr>
        <p:spPr>
          <a:xfrm>
            <a:off x="53277" y="1488666"/>
            <a:ext cx="4517700" cy="5124678"/>
          </a:xfrm>
        </p:spPr>
        <p:txBody>
          <a:bodyPr vert="horz" lIns="91440" tIns="45720" rIns="91440" bIns="45720" rtlCol="0">
            <a:noAutofit/>
          </a:bodyPr>
          <a:lstStyle/>
          <a:p>
            <a:pPr marL="285750" indent="-228600">
              <a:buFont typeface="Arial" panose="020B0604020202020204" pitchFamily="34" charset="0"/>
              <a:buChar char="•"/>
            </a:pPr>
            <a:r>
              <a:rPr lang="en-US" b="1" dirty="0"/>
              <a:t>History is only a strand within an already overcrowded (</a:t>
            </a:r>
            <a:r>
              <a:rPr lang="en-US" b="1" dirty="0" err="1"/>
              <a:t>hīnaki</a:t>
            </a:r>
            <a:r>
              <a:rPr lang="en-US" b="1" dirty="0"/>
              <a:t>-like) Social Sciences curriculum – where it must compete for time &amp; space with other subjects</a:t>
            </a:r>
          </a:p>
          <a:p>
            <a:pPr marL="285750" indent="-228600">
              <a:buFont typeface="Arial" panose="020B0604020202020204" pitchFamily="34" charset="0"/>
              <a:buChar char="•"/>
            </a:pPr>
            <a:r>
              <a:rPr lang="en-US" b="1" dirty="0"/>
              <a:t>No guarantees </a:t>
            </a:r>
            <a:r>
              <a:rPr lang="en-US" b="1" dirty="0">
                <a:solidFill>
                  <a:srgbClr val="FF0000"/>
                </a:solidFill>
              </a:rPr>
              <a:t>loca</a:t>
            </a:r>
            <a:r>
              <a:rPr lang="en-US" b="1" dirty="0"/>
              <a:t>l or </a:t>
            </a:r>
            <a:r>
              <a:rPr lang="en-US" b="1" dirty="0" err="1">
                <a:solidFill>
                  <a:srgbClr val="FF0000"/>
                </a:solidFill>
              </a:rPr>
              <a:t>Manawhenua</a:t>
            </a:r>
            <a:r>
              <a:rPr lang="en-US" b="1" dirty="0">
                <a:solidFill>
                  <a:srgbClr val="FF0000"/>
                </a:solidFill>
              </a:rPr>
              <a:t> histories </a:t>
            </a:r>
            <a:r>
              <a:rPr lang="en-US" b="1" dirty="0"/>
              <a:t>will be taught (only optional)</a:t>
            </a:r>
          </a:p>
          <a:p>
            <a:pPr marL="285750" indent="-228600">
              <a:buFont typeface="Arial" panose="020B0604020202020204" pitchFamily="34" charset="0"/>
              <a:buChar char="•"/>
            </a:pPr>
            <a:r>
              <a:rPr lang="en-US" b="1" dirty="0"/>
              <a:t> Lack of a conceptual understanding framework to guide critical thinking &amp; skills development</a:t>
            </a:r>
          </a:p>
          <a:p>
            <a:pPr marL="285750" indent="-228600">
              <a:buFont typeface="Arial" panose="020B0604020202020204" pitchFamily="34" charset="0"/>
              <a:buChar char="•"/>
            </a:pPr>
            <a:r>
              <a:rPr lang="en-US" b="1" dirty="0"/>
              <a:t>History education or indoctrination? (Push for “balance” resembles Great replacement myth)</a:t>
            </a:r>
          </a:p>
          <a:p>
            <a:pPr marL="285750" indent="-228600">
              <a:buFont typeface="Arial" panose="020B0604020202020204" pitchFamily="34" charset="0"/>
              <a:buChar char="•"/>
            </a:pPr>
            <a:r>
              <a:rPr lang="en-US" b="1" dirty="0"/>
              <a:t>Social Darwinist logic re. positioning of pre-European Māori histories alongside “stone age cultures” </a:t>
            </a:r>
          </a:p>
          <a:p>
            <a:pPr marL="285750" indent="-228600">
              <a:buFont typeface="Arial" panose="020B0604020202020204" pitchFamily="34" charset="0"/>
              <a:buChar char="•"/>
            </a:pPr>
            <a:r>
              <a:rPr lang="en-US" b="1" dirty="0"/>
              <a:t>A Eurocentric curriculum = colonial cringe</a:t>
            </a:r>
          </a:p>
          <a:p>
            <a:pPr marL="285750" indent="-228600">
              <a:buFont typeface="Arial" panose="020B0604020202020204" pitchFamily="34" charset="0"/>
              <a:buChar char="•"/>
            </a:pPr>
            <a:r>
              <a:rPr lang="en-US" b="1" dirty="0"/>
              <a:t>Sins of omission: Many things are missing and, most notably, freeze-framing  Moriori histories in the musket wars era only reinforces negative stereotypes </a:t>
            </a:r>
          </a:p>
        </p:txBody>
      </p:sp>
      <p:pic>
        <p:nvPicPr>
          <p:cNvPr id="2050" name="Picture 2" descr="C.F. Goldie: the old master revisited | New Zealand Geographic">
            <a:extLst>
              <a:ext uri="{FF2B5EF4-FFF2-40B4-BE49-F238E27FC236}">
                <a16:creationId xmlns:a16="http://schemas.microsoft.com/office/drawing/2014/main" id="{30B74684-CAF2-DE8B-2530-040DF4ED6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21" r="23188" b="-3"/>
          <a:stretch>
            <a:fillRect/>
          </a:stretch>
        </p:blipFill>
        <p:spPr bwMode="auto">
          <a:xfrm>
            <a:off x="8201891" y="3620655"/>
            <a:ext cx="3999009" cy="323735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7" descr="D67-2883-3">
            <a:extLst>
              <a:ext uri="{FF2B5EF4-FFF2-40B4-BE49-F238E27FC236}">
                <a16:creationId xmlns:a16="http://schemas.microsoft.com/office/drawing/2014/main" id="{6D21C84B-B17E-BBFD-C4A7-8C1EA622B2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2615" r="11229" b="3"/>
          <a:stretch>
            <a:fillRect/>
          </a:stretch>
        </p:blipFill>
        <p:spPr>
          <a:xfrm>
            <a:off x="4359197" y="1810327"/>
            <a:ext cx="4517700" cy="4803017"/>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9" descr="Longfin%20eels%20%20Auckland%20museum%20%20Jul%202004b">
            <a:extLst>
              <a:ext uri="{FF2B5EF4-FFF2-40B4-BE49-F238E27FC236}">
                <a16:creationId xmlns:a16="http://schemas.microsoft.com/office/drawing/2014/main" id="{1DC7DACF-1D80-5C00-7DE7-B10B75719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73" r="-3" b="-3"/>
          <a:stretch>
            <a:fillRect/>
          </a:stretch>
        </p:blipFill>
        <p:spPr bwMode="auto">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98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D5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49" y="788543"/>
            <a:ext cx="3122143" cy="2185500"/>
          </a:xfrm>
          <a:prstGeom prst="rect">
            <a:avLst/>
          </a:prstGeom>
        </p:spPr>
      </p:pic>
      <p:sp>
        <p:nvSpPr>
          <p:cNvPr id="25" name="Rectangle 24">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May be an image of 3 people, including James Manning, people standing and outdoor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13518" y="788544"/>
            <a:ext cx="3252903" cy="21855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549" y="3757557"/>
            <a:ext cx="3104943" cy="2452905"/>
          </a:xfrm>
          <a:prstGeom prst="rect">
            <a:avLst/>
          </a:prstGeom>
        </p:spPr>
      </p:pic>
      <p:sp>
        <p:nvSpPr>
          <p:cNvPr id="29" name="Rectangle 28">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1676" y="788544"/>
            <a:ext cx="3252903" cy="5314544"/>
          </a:xfrm>
          <a:prstGeom prst="rect">
            <a:avLst/>
          </a:prstGeom>
        </p:spPr>
      </p:pic>
      <p:sp>
        <p:nvSpPr>
          <p:cNvPr id="31" name="Rectangle 30">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3518" y="3880884"/>
            <a:ext cx="3252903" cy="2329578"/>
          </a:xfrm>
          <a:prstGeom prst="rect">
            <a:avLst/>
          </a:prstGeom>
        </p:spPr>
      </p:pic>
      <p:sp>
        <p:nvSpPr>
          <p:cNvPr id="4" name="TextBox 3">
            <a:extLst>
              <a:ext uri="{FF2B5EF4-FFF2-40B4-BE49-F238E27FC236}">
                <a16:creationId xmlns:a16="http://schemas.microsoft.com/office/drawing/2014/main" id="{19144F7D-6797-7A3A-B2BC-F18E237D5C2B}"/>
              </a:ext>
            </a:extLst>
          </p:cNvPr>
          <p:cNvSpPr txBox="1"/>
          <p:nvPr/>
        </p:nvSpPr>
        <p:spPr>
          <a:xfrm>
            <a:off x="0" y="20834"/>
            <a:ext cx="12192000" cy="369332"/>
          </a:xfrm>
          <a:prstGeom prst="rect">
            <a:avLst/>
          </a:prstGeom>
          <a:noFill/>
        </p:spPr>
        <p:txBody>
          <a:bodyPr wrap="square" rtlCol="0">
            <a:spAutoFit/>
          </a:bodyPr>
          <a:lstStyle/>
          <a:p>
            <a:pPr algn="ctr"/>
            <a:r>
              <a:rPr lang="en-NZ" dirty="0" err="1">
                <a:highlight>
                  <a:srgbClr val="FFFF00"/>
                </a:highlight>
              </a:rPr>
              <a:t>Kō</a:t>
            </a:r>
            <a:r>
              <a:rPr lang="en-NZ" dirty="0">
                <a:highlight>
                  <a:srgbClr val="FFFF00"/>
                </a:highlight>
              </a:rPr>
              <a:t> </a:t>
            </a:r>
            <a:r>
              <a:rPr lang="en-NZ" dirty="0" err="1">
                <a:highlight>
                  <a:srgbClr val="FFFF00"/>
                </a:highlight>
              </a:rPr>
              <a:t>wai</a:t>
            </a:r>
            <a:r>
              <a:rPr lang="en-NZ" dirty="0">
                <a:highlight>
                  <a:srgbClr val="FFFF00"/>
                </a:highlight>
              </a:rPr>
              <a:t> au? My </a:t>
            </a:r>
            <a:r>
              <a:rPr lang="en-NZ" dirty="0" err="1">
                <a:highlight>
                  <a:srgbClr val="FFFF00"/>
                </a:highlight>
              </a:rPr>
              <a:t>positionING</a:t>
            </a:r>
            <a:r>
              <a:rPr lang="en-NZ" dirty="0">
                <a:highlight>
                  <a:srgbClr val="FFFF00"/>
                </a:highlight>
              </a:rPr>
              <a:t>  in relation to the </a:t>
            </a:r>
            <a:r>
              <a:rPr lang="en-NZ" dirty="0" err="1">
                <a:highlight>
                  <a:srgbClr val="FFFF00"/>
                </a:highlight>
              </a:rPr>
              <a:t>kaupapa</a:t>
            </a:r>
            <a:endParaRPr lang="en-NZ" dirty="0">
              <a:highlight>
                <a:srgbClr val="FFFF00"/>
              </a:highlight>
            </a:endParaRPr>
          </a:p>
        </p:txBody>
      </p:sp>
    </p:spTree>
    <p:extLst>
      <p:ext uri="{BB962C8B-B14F-4D97-AF65-F5344CB8AC3E}">
        <p14:creationId xmlns:p14="http://schemas.microsoft.com/office/powerpoint/2010/main" val="319160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ccon1">
            <a:extLst>
              <a:ext uri="{FF2B5EF4-FFF2-40B4-BE49-F238E27FC236}">
                <a16:creationId xmlns:a16="http://schemas.microsoft.com/office/drawing/2014/main" id="{F19A91C7-590F-C056-FE4C-8365AB984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472" r="1" b="14641"/>
          <a:stretch>
            <a:fillRect/>
          </a:stretch>
        </p:blipFill>
        <p:spPr bwMode="auto">
          <a:xfrm>
            <a:off x="-1" y="190"/>
            <a:ext cx="8128855" cy="6949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C47C22E-BC95-EA55-89AA-291EEF325C49}"/>
              </a:ext>
            </a:extLst>
          </p:cNvPr>
          <p:cNvSpPr>
            <a:spLocks noGrp="1"/>
          </p:cNvSpPr>
          <p:nvPr>
            <p:ph type="title"/>
          </p:nvPr>
        </p:nvSpPr>
        <p:spPr>
          <a:xfrm>
            <a:off x="128016" y="5635366"/>
            <a:ext cx="8000837" cy="1222634"/>
          </a:xfrm>
        </p:spPr>
        <p:txBody>
          <a:bodyPr vert="horz" lIns="91440" tIns="45720" rIns="91440" bIns="45720" rtlCol="0" anchor="ctr">
            <a:normAutofit/>
          </a:bodyPr>
          <a:lstStyle/>
          <a:p>
            <a:pPr algn="ctr"/>
            <a:r>
              <a:rPr lang="en-US" sz="2800" kern="1200" dirty="0">
                <a:solidFill>
                  <a:srgbClr val="FFFFFF"/>
                </a:solidFill>
                <a:latin typeface="+mj-lt"/>
                <a:ea typeface="+mj-ea"/>
                <a:cs typeface="+mj-cs"/>
              </a:rPr>
              <a:t> </a:t>
            </a:r>
            <a:r>
              <a:rPr lang="en-US" sz="2800" b="1" kern="1200" dirty="0">
                <a:solidFill>
                  <a:srgbClr val="FFFFFF"/>
                </a:solidFill>
                <a:latin typeface="+mj-lt"/>
                <a:ea typeface="+mj-ea"/>
                <a:cs typeface="+mj-cs"/>
              </a:rPr>
              <a:t>The land is a text: We need to free the teaching of history from textbook authors &amp; ‘official’ Knowledge</a:t>
            </a:r>
          </a:p>
        </p:txBody>
      </p:sp>
      <p:pic>
        <p:nvPicPr>
          <p:cNvPr id="5122" name="Picture 2" descr="Our nation's story | Publishing | Te Ara Encyclopedia of New Zealand">
            <a:extLst>
              <a:ext uri="{FF2B5EF4-FFF2-40B4-BE49-F238E27FC236}">
                <a16:creationId xmlns:a16="http://schemas.microsoft.com/office/drawing/2014/main" id="{7DF9CA5C-D3F5-D5F5-1FCC-466228C46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2" r="-1" b="1024"/>
          <a:stretch>
            <a:fillRect/>
          </a:stretch>
        </p:blipFill>
        <p:spPr bwMode="auto">
          <a:xfrm>
            <a:off x="8128857" y="-19870"/>
            <a:ext cx="4063143" cy="696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72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7" name="Rectangle 1434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2B74F45-B509-4975-98FB-909331A1F6F3}"/>
              </a:ext>
            </a:extLst>
          </p:cNvPr>
          <p:cNvSpPr/>
          <p:nvPr/>
        </p:nvSpPr>
        <p:spPr>
          <a:xfrm>
            <a:off x="159367" y="844784"/>
            <a:ext cx="4407994" cy="5747402"/>
          </a:xfrm>
          <a:prstGeom prst="rect">
            <a:avLst/>
          </a:prstGeo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endParaRPr lang="en-US" sz="1700" b="1" dirty="0"/>
          </a:p>
          <a:p>
            <a:pPr indent="-228600">
              <a:lnSpc>
                <a:spcPct val="90000"/>
              </a:lnSpc>
              <a:spcAft>
                <a:spcPts val="600"/>
              </a:spcAft>
              <a:buFont typeface="Arial" panose="020B0604020202020204" pitchFamily="34" charset="0"/>
              <a:buChar char="•"/>
            </a:pPr>
            <a:endParaRPr lang="en-US" sz="1700" b="1" dirty="0"/>
          </a:p>
          <a:p>
            <a:pPr algn="ctr">
              <a:lnSpc>
                <a:spcPct val="90000"/>
              </a:lnSpc>
              <a:spcAft>
                <a:spcPts val="600"/>
              </a:spcAft>
            </a:pPr>
            <a:r>
              <a:rPr lang="en-US" sz="3200" b="1" dirty="0">
                <a:solidFill>
                  <a:srgbClr val="FF0000"/>
                </a:solidFill>
              </a:rPr>
              <a:t>Other Briefs of evidence presented:</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2400" dirty="0"/>
              <a:t>Replies to Pauline Cleaver: Deputy Secretary for Education</a:t>
            </a:r>
          </a:p>
          <a:p>
            <a:pPr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Joint brief of evidence with Bevan Holloway (Paraparaumu College): </a:t>
            </a:r>
            <a:r>
              <a:rPr lang="en-US" sz="2400" dirty="0">
                <a:solidFill>
                  <a:srgbClr val="002060"/>
                </a:solidFill>
              </a:rPr>
              <a:t>Ideological capture?</a:t>
            </a:r>
          </a:p>
          <a:p>
            <a:pPr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Joint brief with Jessie Moss (NZEI): </a:t>
            </a:r>
            <a:r>
              <a:rPr lang="en-US" sz="2400" dirty="0">
                <a:solidFill>
                  <a:srgbClr val="002060"/>
                </a:solidFill>
              </a:rPr>
              <a:t>Te Marautanga now a carbon copy (translation) of the NZC?</a:t>
            </a:r>
          </a:p>
          <a:p>
            <a:pPr marL="57150">
              <a:lnSpc>
                <a:spcPct val="90000"/>
              </a:lnSpc>
              <a:spcAft>
                <a:spcPts val="600"/>
              </a:spcAft>
            </a:pPr>
            <a:endParaRPr lang="en-US" sz="2400" dirty="0">
              <a:solidFill>
                <a:srgbClr val="002060"/>
              </a:solidFill>
            </a:endParaRPr>
          </a:p>
          <a:p>
            <a:pPr marL="57150">
              <a:lnSpc>
                <a:spcPct val="90000"/>
              </a:lnSpc>
              <a:spcAft>
                <a:spcPts val="600"/>
              </a:spcAft>
            </a:pPr>
            <a:endParaRPr lang="en-US" sz="2400" dirty="0">
              <a:solidFill>
                <a:srgbClr val="002060"/>
              </a:solidFill>
            </a:endParaRPr>
          </a:p>
          <a:p>
            <a:pPr marL="57150">
              <a:lnSpc>
                <a:spcPct val="90000"/>
              </a:lnSpc>
              <a:spcAft>
                <a:spcPts val="600"/>
              </a:spcAft>
            </a:pPr>
            <a:r>
              <a:rPr lang="en-US" sz="2400" dirty="0">
                <a:solidFill>
                  <a:srgbClr val="002060"/>
                </a:solidFill>
                <a:highlight>
                  <a:srgbClr val="FFFF00"/>
                </a:highlight>
              </a:rPr>
              <a:t>PPTA presentations by Alicia Poroa, Jane Jarman &amp; Bevan Holloway should also be explored by PPTA Māori teachers.</a:t>
            </a:r>
          </a:p>
          <a:p>
            <a:pPr marL="285750" indent="-228600">
              <a:lnSpc>
                <a:spcPct val="90000"/>
              </a:lnSpc>
              <a:spcAft>
                <a:spcPts val="600"/>
              </a:spcAft>
              <a:buFont typeface="Arial" panose="020B0604020202020204" pitchFamily="34" charset="0"/>
              <a:buChar char="•"/>
            </a:pPr>
            <a:endParaRPr lang="en-US" sz="2400" dirty="0">
              <a:solidFill>
                <a:srgbClr val="002060"/>
              </a:solidFill>
            </a:endParaRPr>
          </a:p>
        </p:txBody>
      </p:sp>
      <p:pic>
        <p:nvPicPr>
          <p:cNvPr id="14342" name="Picture 6" descr="25th Anniversary of the Ngāi Tahu Deed of Settlement | Christchurch City  Libraries Ngā Kete Wānanga o Ōtautahi">
            <a:extLst>
              <a:ext uri="{FF2B5EF4-FFF2-40B4-BE49-F238E27FC236}">
                <a16:creationId xmlns:a16="http://schemas.microsoft.com/office/drawing/2014/main" id="{867A8D81-636F-4105-9290-850222F3C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23769"/>
          <a:stretch>
            <a:fillRect/>
          </a:stretch>
        </p:blipFill>
        <p:spPr bwMode="auto">
          <a:xfrm>
            <a:off x="3990109" y="-4"/>
            <a:ext cx="8201891"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7" descr="University of Canterbury">
            <a:extLst>
              <a:ext uri="{FF2B5EF4-FFF2-40B4-BE49-F238E27FC236}">
                <a16:creationId xmlns:a16="http://schemas.microsoft.com/office/drawing/2014/main" id="{B784948D-BFB3-445F-AB7A-960B44A82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942" r="35535" b="1"/>
          <a:stretch>
            <a:fillRect/>
          </a:stretch>
        </p:blipFill>
        <p:spPr>
          <a:xfrm>
            <a:off x="4304146" y="3802961"/>
            <a:ext cx="7894964"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p:spPr>
      </p:pic>
    </p:spTree>
    <p:extLst>
      <p:ext uri="{BB962C8B-B14F-4D97-AF65-F5344CB8AC3E}">
        <p14:creationId xmlns:p14="http://schemas.microsoft.com/office/powerpoint/2010/main" val="59242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0" name="Rectangle 10259">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8" name="Picture 16" descr="Ripeka Lessels, Author at E-Tangata">
            <a:extLst>
              <a:ext uri="{FF2B5EF4-FFF2-40B4-BE49-F238E27FC236}">
                <a16:creationId xmlns:a16="http://schemas.microsoft.com/office/drawing/2014/main" id="{609C3617-3A38-CA93-1779-486194D1A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5" r="8254" b="-2"/>
          <a:stretch>
            <a:fillRect/>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8194" name="Picture 2" descr="Union meetings against charter school proposal | Otago Daily Times Online  News">
            <a:extLst>
              <a:ext uri="{FF2B5EF4-FFF2-40B4-BE49-F238E27FC236}">
                <a16:creationId xmlns:a16="http://schemas.microsoft.com/office/drawing/2014/main" id="{91FA8C89-863A-A842-688F-3D46312CF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108" r="-2" b="34856"/>
          <a:stretch>
            <a:fillRect/>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7" descr="University of Canterbury">
            <a:extLst>
              <a:ext uri="{FF2B5EF4-FFF2-40B4-BE49-F238E27FC236}">
                <a16:creationId xmlns:a16="http://schemas.microsoft.com/office/drawing/2014/main" id="{B784948D-BFB3-445F-AB7A-960B44A82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801" r="43393"/>
          <a:stretch>
            <a:fillRect/>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10262" name="Freeform: Shape 10261">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264" name="Freeform: Shape 10263">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6" name="Rectangle 1026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8" name="Rectangle 1026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2B74F45-B509-4975-98FB-909331A1F6F3}"/>
              </a:ext>
            </a:extLst>
          </p:cNvPr>
          <p:cNvSpPr/>
          <p:nvPr/>
        </p:nvSpPr>
        <p:spPr>
          <a:xfrm>
            <a:off x="448056" y="1432418"/>
            <a:ext cx="2807208" cy="4748926"/>
          </a:xfrm>
          <a:prstGeom prst="rect">
            <a:avLst/>
          </a:prstGeom>
        </p:spPr>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endParaRPr lang="en-US" sz="1400" b="1" dirty="0"/>
          </a:p>
          <a:p>
            <a:pPr>
              <a:lnSpc>
                <a:spcPct val="90000"/>
              </a:lnSpc>
              <a:spcBef>
                <a:spcPct val="0"/>
              </a:spcBef>
              <a:spcAft>
                <a:spcPts val="600"/>
              </a:spcAft>
            </a:pPr>
            <a:r>
              <a:rPr lang="en-US" sz="3200" b="1" dirty="0">
                <a:solidFill>
                  <a:srgbClr val="FF0000"/>
                </a:solidFill>
              </a:rPr>
              <a:t>5. The Tribunal Reports</a:t>
            </a:r>
          </a:p>
          <a:p>
            <a:pPr indent="-228600">
              <a:lnSpc>
                <a:spcPct val="90000"/>
              </a:lnSpc>
              <a:spcBef>
                <a:spcPct val="0"/>
              </a:spcBef>
              <a:spcAft>
                <a:spcPts val="600"/>
              </a:spcAft>
              <a:buFont typeface="Arial" panose="020B0604020202020204" pitchFamily="34" charset="0"/>
              <a:buChar char="•"/>
            </a:pPr>
            <a:endParaRPr lang="en-US" sz="1400" b="1" dirty="0"/>
          </a:p>
          <a:p>
            <a:pPr>
              <a:lnSpc>
                <a:spcPct val="90000"/>
              </a:lnSpc>
              <a:spcBef>
                <a:spcPct val="0"/>
              </a:spcBef>
              <a:spcAft>
                <a:spcPts val="600"/>
              </a:spcAft>
            </a:pPr>
            <a:r>
              <a:rPr lang="en-US" sz="1400" b="1" dirty="0"/>
              <a:t>Phase 1: </a:t>
            </a:r>
            <a:r>
              <a:rPr lang="en-US" sz="1400" i="1" dirty="0"/>
              <a:t> </a:t>
            </a:r>
            <a:r>
              <a:rPr lang="en-US" sz="1400" i="1" dirty="0" err="1"/>
              <a:t>Hūtia</a:t>
            </a:r>
            <a:r>
              <a:rPr lang="en-US" sz="1400" i="1" dirty="0"/>
              <a:t> te Rito o te Harakeke, </a:t>
            </a:r>
            <a:r>
              <a:rPr lang="en-US" sz="1400" i="1" dirty="0" err="1"/>
              <a:t>kei</a:t>
            </a:r>
            <a:r>
              <a:rPr lang="en-US" sz="1400" i="1" dirty="0"/>
              <a:t> Hea te </a:t>
            </a:r>
            <a:r>
              <a:rPr lang="en-US" sz="1400" i="1" dirty="0" err="1"/>
              <a:t>Kōmako</a:t>
            </a:r>
            <a:r>
              <a:rPr lang="en-US" sz="1400" i="1" dirty="0"/>
              <a:t> e </a:t>
            </a:r>
            <a:r>
              <a:rPr lang="en-US" sz="1400" i="1" dirty="0" err="1"/>
              <a:t>Kō</a:t>
            </a:r>
            <a:r>
              <a:rPr lang="en-US" sz="1400" i="1" dirty="0"/>
              <a:t>? </a:t>
            </a:r>
            <a:r>
              <a:rPr lang="en-US" sz="1400" b="1" dirty="0"/>
              <a:t> </a:t>
            </a:r>
            <a:r>
              <a:rPr lang="en-US" sz="1400" dirty="0">
                <a:solidFill>
                  <a:srgbClr val="C00000"/>
                </a:solidFill>
              </a:rPr>
              <a:t>(Waitangi Tribunal, Phase 1 report): </a:t>
            </a:r>
            <a:r>
              <a:rPr lang="en-US" sz="1400" b="1" dirty="0">
                <a:hlinkClick r:id="rId5"/>
              </a:rPr>
              <a:t>https://waitangitribunal.govt.nz/mi/news/tribunal-releases-report-on-proposed-changes-to-the-education-and-training-act</a:t>
            </a:r>
            <a:r>
              <a:rPr lang="en-US" sz="1400" b="1" dirty="0"/>
              <a:t> </a:t>
            </a:r>
          </a:p>
          <a:p>
            <a:pPr indent="-228600">
              <a:lnSpc>
                <a:spcPct val="90000"/>
              </a:lnSpc>
              <a:spcBef>
                <a:spcPct val="0"/>
              </a:spcBef>
              <a:spcAft>
                <a:spcPts val="600"/>
              </a:spcAft>
              <a:buFont typeface="Arial" panose="020B0604020202020204" pitchFamily="34" charset="0"/>
              <a:buChar char="•"/>
            </a:pPr>
            <a:endParaRPr lang="en-US" sz="1400" b="1" dirty="0"/>
          </a:p>
          <a:p>
            <a:pPr indent="-228600">
              <a:lnSpc>
                <a:spcPct val="90000"/>
              </a:lnSpc>
              <a:spcBef>
                <a:spcPct val="0"/>
              </a:spcBef>
              <a:spcAft>
                <a:spcPts val="600"/>
              </a:spcAft>
              <a:buFont typeface="Arial" panose="020B0604020202020204" pitchFamily="34" charset="0"/>
              <a:buChar char="•"/>
            </a:pPr>
            <a:r>
              <a:rPr lang="en-US" sz="1400" b="1" dirty="0"/>
              <a:t>Phase 2: TBC (due July?)</a:t>
            </a:r>
          </a:p>
          <a:p>
            <a:pPr indent="-228600">
              <a:lnSpc>
                <a:spcPct val="90000"/>
              </a:lnSpc>
              <a:spcBef>
                <a:spcPct val="0"/>
              </a:spcBef>
              <a:spcAft>
                <a:spcPts val="600"/>
              </a:spcAft>
              <a:buFont typeface="Arial" panose="020B0604020202020204" pitchFamily="34" charset="0"/>
              <a:buChar char="•"/>
            </a:pPr>
            <a:endParaRPr lang="en-US" sz="1400" b="1" dirty="0"/>
          </a:p>
          <a:p>
            <a:pPr indent="-228600">
              <a:lnSpc>
                <a:spcPct val="90000"/>
              </a:lnSpc>
              <a:spcBef>
                <a:spcPct val="0"/>
              </a:spcBef>
              <a:spcAft>
                <a:spcPts val="600"/>
              </a:spcAft>
              <a:buFont typeface="Arial" panose="020B0604020202020204" pitchFamily="34" charset="0"/>
              <a:buChar char="•"/>
            </a:pPr>
            <a:endParaRPr lang="en-US" sz="1400" dirty="0"/>
          </a:p>
        </p:txBody>
      </p:sp>
      <p:pic>
        <p:nvPicPr>
          <p:cNvPr id="3086" name="Picture 14" descr="Immigration changes necessary' - Stanford | RNZ News">
            <a:extLst>
              <a:ext uri="{FF2B5EF4-FFF2-40B4-BE49-F238E27FC236}">
                <a16:creationId xmlns:a16="http://schemas.microsoft.com/office/drawing/2014/main" id="{A9A2C8F5-8032-05B5-1665-76101B963D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033" r="-2" b="-2"/>
          <a:stretch>
            <a:fillRect/>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Labour labels it a 'humiliating day for Erica Stanford' as she U-turns on  bill a day after introducing it | Stuff">
            <a:extLst>
              <a:ext uri="{FF2B5EF4-FFF2-40B4-BE49-F238E27FC236}">
                <a16:creationId xmlns:a16="http://schemas.microsoft.com/office/drawing/2014/main" id="{C161314B-82E6-D692-7210-8510AC4F3D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Labour labels it a 'humiliating day for Erica Stanford' as she U-turns on  bill a day after introducing it | Stuff">
            <a:extLst>
              <a:ext uri="{FF2B5EF4-FFF2-40B4-BE49-F238E27FC236}">
                <a16:creationId xmlns:a16="http://schemas.microsoft.com/office/drawing/2014/main" id="{12998266-C6B0-980B-09E1-5B0BF9962D68}"/>
              </a:ext>
            </a:extLst>
          </p:cNvPr>
          <p:cNvSpPr>
            <a:spLocks noChangeAspect="1" noChangeArrowheads="1"/>
          </p:cNvSpPr>
          <p:nvPr/>
        </p:nvSpPr>
        <p:spPr bwMode="auto">
          <a:xfrm>
            <a:off x="3057235" y="43526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8" descr="Labour labels it a 'humiliating day for Erica Stanford' as she U-turns on  bill a day after introducing it | Stuff">
            <a:extLst>
              <a:ext uri="{FF2B5EF4-FFF2-40B4-BE49-F238E27FC236}">
                <a16:creationId xmlns:a16="http://schemas.microsoft.com/office/drawing/2014/main" id="{B46B81A8-FE95-4594-F4FA-7EC71774779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10" descr="Education Minister Erica Stanford has backed down on changes to home schooling.">
            <a:extLst>
              <a:ext uri="{FF2B5EF4-FFF2-40B4-BE49-F238E27FC236}">
                <a16:creationId xmlns:a16="http://schemas.microsoft.com/office/drawing/2014/main" id="{0B153856-5873-7AF7-8676-2002391522E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73622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35A348-C5D6-4112-9FDD-93A493B01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39FE094-6D46-AE50-65DC-C5B72F29B378}"/>
              </a:ext>
            </a:extLst>
          </p:cNvPr>
          <p:cNvSpPr txBox="1">
            <a:spLocks/>
          </p:cNvSpPr>
          <p:nvPr/>
        </p:nvSpPr>
        <p:spPr>
          <a:xfrm>
            <a:off x="0" y="4428000"/>
            <a:ext cx="12099851" cy="1400400"/>
          </a:xfrm>
          <a:prstGeom prst="rect">
            <a:avLst/>
          </a:prstGeom>
        </p:spPr>
        <p:txBody>
          <a:bodyPr vert="horz" wrap="square"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300" b="1" kern="1200" dirty="0" err="1">
                <a:solidFill>
                  <a:schemeClr val="bg1"/>
                </a:solidFill>
                <a:latin typeface="+mj-lt"/>
                <a:ea typeface="+mj-ea"/>
                <a:cs typeface="+mj-cs"/>
              </a:rPr>
              <a:t>Pātai</a:t>
            </a:r>
            <a:r>
              <a:rPr lang="en-US" sz="4300" b="1" kern="1200" dirty="0">
                <a:solidFill>
                  <a:schemeClr val="bg1"/>
                </a:solidFill>
                <a:latin typeface="+mj-lt"/>
                <a:ea typeface="+mj-ea"/>
                <a:cs typeface="+mj-cs"/>
              </a:rPr>
              <a:t>? </a:t>
            </a:r>
          </a:p>
        </p:txBody>
      </p:sp>
      <p:pic>
        <p:nvPicPr>
          <p:cNvPr id="6" name="Picture 2" descr="Union meetings against charter school proposal | Otago Daily Times Online  News">
            <a:extLst>
              <a:ext uri="{FF2B5EF4-FFF2-40B4-BE49-F238E27FC236}">
                <a16:creationId xmlns:a16="http://schemas.microsoft.com/office/drawing/2014/main" id="{9D091678-7AFF-678B-D1AA-84DE8776F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75" b="23823"/>
          <a:stretch>
            <a:fillRect/>
          </a:stretch>
        </p:blipFill>
        <p:spPr bwMode="auto">
          <a:xfrm>
            <a:off x="20" y="10"/>
            <a:ext cx="4000480" cy="4812135"/>
          </a:xfrm>
          <a:custGeom>
            <a:avLst/>
            <a:gdLst/>
            <a:ahLst/>
            <a:cxnLst/>
            <a:rect l="l" t="t" r="r" b="b"/>
            <a:pathLst>
              <a:path w="4000500" h="4005943">
                <a:moveTo>
                  <a:pt x="0" y="0"/>
                </a:moveTo>
                <a:lnTo>
                  <a:pt x="4000500" y="0"/>
                </a:lnTo>
                <a:lnTo>
                  <a:pt x="4000500" y="3936797"/>
                </a:lnTo>
                <a:lnTo>
                  <a:pt x="3316514" y="4005943"/>
                </a:lnTo>
                <a:lnTo>
                  <a:pt x="0" y="3964175"/>
                </a:lnTo>
                <a:close/>
              </a:path>
            </a:pathLst>
          </a:custGeom>
          <a:noFill/>
          <a:extLst>
            <a:ext uri="{909E8E84-426E-40DD-AFC4-6F175D3DCCD1}">
              <a14:hiddenFill xmlns:a14="http://schemas.microsoft.com/office/drawing/2010/main">
                <a:solidFill>
                  <a:srgbClr val="FFFFFF"/>
                </a:solidFill>
              </a14:hiddenFill>
            </a:ext>
          </a:extLst>
        </p:spPr>
      </p:pic>
      <p:pic>
        <p:nvPicPr>
          <p:cNvPr id="5" name="Picture 14" descr="Immigration changes necessary' - Stanford | RNZ News">
            <a:extLst>
              <a:ext uri="{FF2B5EF4-FFF2-40B4-BE49-F238E27FC236}">
                <a16:creationId xmlns:a16="http://schemas.microsoft.com/office/drawing/2014/main" id="{21F9359F-01D9-8E6A-BB43-7D5BE09B1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983" r="8232" b="-1"/>
          <a:stretch>
            <a:fillRect/>
          </a:stretch>
        </p:blipFill>
        <p:spPr bwMode="auto">
          <a:xfrm>
            <a:off x="4144926" y="68427"/>
            <a:ext cx="3809998" cy="4495137"/>
          </a:xfrm>
          <a:custGeom>
            <a:avLst/>
            <a:gdLst/>
            <a:ahLst/>
            <a:cxnLst/>
            <a:rect l="l" t="t" r="r" b="b"/>
            <a:pathLst>
              <a:path w="3809998" h="3917539">
                <a:moveTo>
                  <a:pt x="0" y="0"/>
                </a:moveTo>
                <a:lnTo>
                  <a:pt x="3809998" y="0"/>
                </a:lnTo>
                <a:lnTo>
                  <a:pt x="3809998" y="3909212"/>
                </a:lnTo>
                <a:lnTo>
                  <a:pt x="1781628" y="3737429"/>
                </a:lnTo>
                <a:lnTo>
                  <a:pt x="0" y="3917539"/>
                </a:lnTo>
                <a:close/>
              </a:path>
            </a:pathLst>
          </a:custGeom>
          <a:noFill/>
          <a:extLst>
            <a:ext uri="{909E8E84-426E-40DD-AFC4-6F175D3DCCD1}">
              <a14:hiddenFill xmlns:a14="http://schemas.microsoft.com/office/drawing/2010/main">
                <a:solidFill>
                  <a:srgbClr val="FFFFFF"/>
                </a:solidFill>
              </a14:hiddenFill>
            </a:ext>
          </a:extLst>
        </p:spPr>
      </p:pic>
      <p:pic>
        <p:nvPicPr>
          <p:cNvPr id="4" name="Picture 16" descr="Ripeka Lessels, Author at E-Tangata">
            <a:extLst>
              <a:ext uri="{FF2B5EF4-FFF2-40B4-BE49-F238E27FC236}">
                <a16:creationId xmlns:a16="http://schemas.microsoft.com/office/drawing/2014/main" id="{7613BD71-00D4-A75A-A729-DE87BC151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673" r="22172" b="-1"/>
          <a:stretch>
            <a:fillRect/>
          </a:stretch>
        </p:blipFill>
        <p:spPr bwMode="auto">
          <a:xfrm>
            <a:off x="8191500" y="10"/>
            <a:ext cx="4000500" cy="4563554"/>
          </a:xfrm>
          <a:custGeom>
            <a:avLst/>
            <a:gdLst/>
            <a:ahLst/>
            <a:cxnLst/>
            <a:rect l="l" t="t" r="r" b="b"/>
            <a:pathLst>
              <a:path w="4000500" h="3959032">
                <a:moveTo>
                  <a:pt x="0" y="0"/>
                </a:moveTo>
                <a:lnTo>
                  <a:pt x="4000500" y="0"/>
                </a:lnTo>
                <a:lnTo>
                  <a:pt x="4000500" y="3959032"/>
                </a:lnTo>
                <a:lnTo>
                  <a:pt x="9072" y="3926114"/>
                </a:lnTo>
                <a:lnTo>
                  <a:pt x="0" y="3925346"/>
                </a:lnTo>
                <a:close/>
              </a:path>
            </a:pathLst>
          </a:cu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 name="Freeform: Shape 19">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Content Placeholder 2">
            <a:extLst>
              <a:ext uri="{FF2B5EF4-FFF2-40B4-BE49-F238E27FC236}">
                <a16:creationId xmlns:a16="http://schemas.microsoft.com/office/drawing/2014/main" id="{52885542-C117-B4F4-E6F0-F5481A53873A}"/>
              </a:ext>
            </a:extLst>
          </p:cNvPr>
          <p:cNvSpPr txBox="1">
            <a:spLocks/>
          </p:cNvSpPr>
          <p:nvPr/>
        </p:nvSpPr>
        <p:spPr>
          <a:xfrm>
            <a:off x="942109" y="1708370"/>
            <a:ext cx="10261599" cy="44951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NZ" sz="5100" dirty="0">
              <a:solidFill>
                <a:schemeClr val="accent1">
                  <a:lumMod val="75000"/>
                </a:schemeClr>
              </a:solidFill>
            </a:endParaRPr>
          </a:p>
        </p:txBody>
      </p:sp>
    </p:spTree>
    <p:extLst>
      <p:ext uri="{BB962C8B-B14F-4D97-AF65-F5344CB8AC3E}">
        <p14:creationId xmlns:p14="http://schemas.microsoft.com/office/powerpoint/2010/main" val="316837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C1E6F6-1D70-B533-886D-A2DAF50C4267}"/>
              </a:ext>
            </a:extLst>
          </p:cNvPr>
          <p:cNvSpPr>
            <a:spLocks noGrp="1"/>
          </p:cNvSpPr>
          <p:nvPr>
            <p:ph type="title"/>
          </p:nvPr>
        </p:nvSpPr>
        <p:spPr>
          <a:xfrm>
            <a:off x="457200" y="168742"/>
            <a:ext cx="7048872" cy="539971"/>
          </a:xfrm>
        </p:spPr>
        <p:txBody>
          <a:bodyPr vert="horz" lIns="91440" tIns="45720" rIns="91440" bIns="45720" rtlCol="0" anchor="b">
            <a:normAutofit fontScale="90000"/>
          </a:bodyPr>
          <a:lstStyle/>
          <a:p>
            <a:pPr algn="ctr"/>
            <a:r>
              <a:rPr lang="en-US" sz="4000" b="1" kern="1200" dirty="0">
                <a:solidFill>
                  <a:srgbClr val="FF0000"/>
                </a:solidFill>
                <a:latin typeface="+mj-lt"/>
                <a:ea typeface="+mj-ea"/>
                <a:cs typeface="+mj-cs"/>
              </a:rPr>
              <a:t>Some key references</a:t>
            </a:r>
          </a:p>
        </p:txBody>
      </p:sp>
      <p:sp>
        <p:nvSpPr>
          <p:cNvPr id="4" name="Text Placeholder 3">
            <a:extLst>
              <a:ext uri="{FF2B5EF4-FFF2-40B4-BE49-F238E27FC236}">
                <a16:creationId xmlns:a16="http://schemas.microsoft.com/office/drawing/2014/main" id="{C69A16B6-5D14-A8B2-96CA-CCAEBB1DE825}"/>
              </a:ext>
            </a:extLst>
          </p:cNvPr>
          <p:cNvSpPr>
            <a:spLocks noGrp="1"/>
          </p:cNvSpPr>
          <p:nvPr>
            <p:ph type="body" sz="half" idx="2"/>
          </p:nvPr>
        </p:nvSpPr>
        <p:spPr>
          <a:xfrm>
            <a:off x="198013" y="877455"/>
            <a:ext cx="7643660" cy="5855854"/>
          </a:xfrm>
        </p:spPr>
        <p:txBody>
          <a:bodyPr vert="horz" lIns="91440" tIns="45720" rIns="91440" bIns="45720" rtlCol="0" anchor="t">
            <a:normAutofit lnSpcReduction="10000"/>
          </a:bodyPr>
          <a:lstStyle/>
          <a:p>
            <a:pPr indent="-228600">
              <a:buFont typeface="Arial" panose="020B0604020202020204" pitchFamily="34" charset="0"/>
              <a:buChar char="•"/>
            </a:pPr>
            <a:r>
              <a:rPr lang="en-US" sz="1100" b="1" dirty="0"/>
              <a:t>Batchelor, J.</a:t>
            </a:r>
            <a:r>
              <a:rPr lang="en-US" sz="1100" dirty="0"/>
              <a:t> (2023). A school Resource on the Treaty: Truth and error weaved together. </a:t>
            </a:r>
            <a:r>
              <a:rPr lang="en-US" sz="1100" i="1" dirty="0"/>
              <a:t>Sop Co Governance – Grooming in Schools. </a:t>
            </a:r>
            <a:r>
              <a:rPr lang="en-US" sz="1100" dirty="0">
                <a:hlinkClick r:id="rId2"/>
              </a:rPr>
              <a:t>https://stopcogovernance.kiwi/school-propaganda/</a:t>
            </a:r>
            <a:r>
              <a:rPr lang="en-US" sz="1100" dirty="0"/>
              <a:t>  </a:t>
            </a:r>
          </a:p>
          <a:p>
            <a:pPr indent="-228600">
              <a:buFont typeface="Arial" panose="020B0604020202020204" pitchFamily="34" charset="0"/>
              <a:buChar char="•"/>
            </a:pPr>
            <a:r>
              <a:rPr lang="en-US" sz="1100" b="1" dirty="0"/>
              <a:t>Bolstad, R., Bright, N., Palmer, G., Durie , K., and Barnes, A</a:t>
            </a:r>
            <a:r>
              <a:rPr lang="en-US" sz="1100" dirty="0"/>
              <a:t>. (2024). Teaching and learning about the histories of Aotearoa New Zealand: School leaders and kaiako experiences with early curriculum implementation</a:t>
            </a:r>
            <a:r>
              <a:rPr lang="en-US" sz="1100" i="1" dirty="0"/>
              <a:t>. New Zealand Council for Educational Research</a:t>
            </a:r>
            <a:r>
              <a:rPr lang="en-US" sz="1100" dirty="0"/>
              <a:t>. </a:t>
            </a:r>
            <a:r>
              <a:rPr lang="en-US" sz="1100" dirty="0">
                <a:hlinkClick r:id="rId3"/>
              </a:rPr>
              <a:t>https://www.nzcer.org.nz/research/publications/teaching-learning-histories-aotearoa-new-zealand</a:t>
            </a:r>
            <a:r>
              <a:rPr lang="en-US" sz="1100" dirty="0"/>
              <a:t>   </a:t>
            </a:r>
          </a:p>
          <a:p>
            <a:pPr indent="-228600">
              <a:buFont typeface="Arial" panose="020B0604020202020204" pitchFamily="34" charset="0"/>
              <a:buChar char="•"/>
            </a:pPr>
            <a:r>
              <a:rPr lang="en-US" sz="1100" b="1" dirty="0"/>
              <a:t>Childs, R</a:t>
            </a:r>
            <a:r>
              <a:rPr lang="en-US" sz="1100" dirty="0"/>
              <a:t>. (2021). Roger Childs: School curriculum histories submission. </a:t>
            </a:r>
            <a:r>
              <a:rPr lang="en-US" sz="1100" i="1" dirty="0"/>
              <a:t>Hobson’s Pledge</a:t>
            </a:r>
            <a:r>
              <a:rPr lang="en-US" sz="1100" dirty="0"/>
              <a:t>. </a:t>
            </a:r>
            <a:r>
              <a:rPr lang="en-US" sz="1100" dirty="0">
                <a:hlinkClick r:id="rId4"/>
              </a:rPr>
              <a:t>https://www.hobsonspledge.nz/roger_childs_school_curriclum_histories_submission</a:t>
            </a:r>
            <a:r>
              <a:rPr lang="en-US" sz="1100" dirty="0"/>
              <a:t>  </a:t>
            </a:r>
          </a:p>
          <a:p>
            <a:pPr indent="-228600">
              <a:buFont typeface="Arial" panose="020B0604020202020204" pitchFamily="34" charset="0"/>
              <a:buChar char="•"/>
            </a:pPr>
            <a:r>
              <a:rPr lang="en-US" sz="1100" b="1" dirty="0"/>
              <a:t>Childs, R. </a:t>
            </a:r>
            <a:r>
              <a:rPr lang="en-US" sz="1100" dirty="0"/>
              <a:t>(2023). </a:t>
            </a:r>
            <a:r>
              <a:rPr lang="en-US" sz="1100" i="1" dirty="0"/>
              <a:t>New Zealand’s history curriculum: Education or indoctrination? </a:t>
            </a:r>
            <a:r>
              <a:rPr lang="en-US" sz="1100" dirty="0"/>
              <a:t>Tross publishing. </a:t>
            </a:r>
          </a:p>
          <a:p>
            <a:pPr indent="-228600">
              <a:buFont typeface="Arial" panose="020B0604020202020204" pitchFamily="34" charset="0"/>
              <a:buChar char="•"/>
            </a:pPr>
            <a:r>
              <a:rPr lang="en-US" sz="1100" b="1" dirty="0"/>
              <a:t>Olsen-Reeder, V</a:t>
            </a:r>
            <a:r>
              <a:rPr lang="en-US" sz="1100" dirty="0"/>
              <a:t>. (2026). Why the word ‘tribe’ makes some Māori uneasy. Spinoff, March 9, 2025. </a:t>
            </a:r>
            <a:r>
              <a:rPr lang="en-US" sz="1100" dirty="0">
                <a:hlinkClick r:id="rId5"/>
              </a:rPr>
              <a:t>https://thespinoff.co.nz/atea/09-03-2026/why-the-word-tribe-makes-some-maori-uneasy</a:t>
            </a:r>
            <a:r>
              <a:rPr lang="en-US" sz="1100" dirty="0"/>
              <a:t>  </a:t>
            </a:r>
          </a:p>
          <a:p>
            <a:pPr indent="-228600">
              <a:buFont typeface="Arial" panose="020B0604020202020204" pitchFamily="34" charset="0"/>
              <a:buChar char="•"/>
            </a:pPr>
            <a:r>
              <a:rPr lang="en-US" sz="1100" b="1" dirty="0"/>
              <a:t>Free Speech Union </a:t>
            </a:r>
            <a:r>
              <a:rPr lang="en-US" sz="1100" dirty="0"/>
              <a:t>(2025). Academics of New Zealand unite against a culture of fear. </a:t>
            </a:r>
            <a:r>
              <a:rPr lang="en-US" sz="1100" i="1" dirty="0"/>
              <a:t>Free Speech Union</a:t>
            </a:r>
            <a:r>
              <a:rPr lang="en-US" sz="1100" dirty="0"/>
              <a:t>. </a:t>
            </a:r>
            <a:r>
              <a:rPr lang="en-US" sz="1100" dirty="0">
                <a:hlinkClick r:id="rId6"/>
              </a:rPr>
              <a:t>https://www.fsu.nz/membershippages/academics</a:t>
            </a:r>
            <a:r>
              <a:rPr lang="en-US" sz="1100" dirty="0"/>
              <a:t> </a:t>
            </a:r>
          </a:p>
          <a:p>
            <a:pPr indent="-228600">
              <a:buFont typeface="Arial" panose="020B0604020202020204" pitchFamily="34" charset="0"/>
              <a:buChar char="•"/>
            </a:pPr>
            <a:r>
              <a:rPr lang="en-US" sz="1100" b="1" dirty="0"/>
              <a:t>Partridge, R. </a:t>
            </a:r>
            <a:r>
              <a:rPr lang="en-US" sz="1100" dirty="0"/>
              <a:t>(2021). Unbalanced compulsory NZ History curriculum lacks humanity. </a:t>
            </a:r>
            <a:r>
              <a:rPr lang="en-US" sz="1100" i="1" dirty="0"/>
              <a:t>The New Zealand Initiative: Reports &amp; Media </a:t>
            </a:r>
            <a:r>
              <a:rPr lang="en-US" sz="1100" dirty="0"/>
              <a:t>, March 27, 2021. </a:t>
            </a:r>
            <a:r>
              <a:rPr lang="en-US" sz="1100" dirty="0">
                <a:hlinkClick r:id="rId7"/>
              </a:rPr>
              <a:t>https://www.nzinitiative.org.nz/reports-and-media/opinion/unbalanced-compulsory-nz-history-curriculum-lacks-humanity/</a:t>
            </a:r>
            <a:endParaRPr lang="en-US" sz="1100" dirty="0"/>
          </a:p>
          <a:p>
            <a:pPr indent="-228600">
              <a:buFont typeface="Arial" panose="020B0604020202020204" pitchFamily="34" charset="0"/>
              <a:buChar char="•"/>
            </a:pPr>
            <a:r>
              <a:rPr lang="en-US" sz="1100" b="1" dirty="0" err="1"/>
              <a:t>Kierstad</a:t>
            </a:r>
            <a:r>
              <a:rPr lang="en-US" sz="1100" b="1" dirty="0"/>
              <a:t>, J</a:t>
            </a:r>
            <a:r>
              <a:rPr lang="en-US" sz="1100" dirty="0"/>
              <a:t>. (2022). Interview with Paul Moon: The Treaty of Waitangi; Cannibalism; The school curriculum; Academic freedom. </a:t>
            </a:r>
            <a:r>
              <a:rPr lang="en-US" sz="1100" i="1" dirty="0"/>
              <a:t>Free Kiwis Podcast </a:t>
            </a:r>
            <a:r>
              <a:rPr lang="en-US" sz="1100" dirty="0"/>
              <a:t>(August 10, 2022). 34.16 to 52.36. </a:t>
            </a:r>
            <a:r>
              <a:rPr lang="en-US" sz="1100" dirty="0">
                <a:hlinkClick r:id="rId8"/>
              </a:rPr>
              <a:t>https://www.youtube.com/watch?v=bQ95sOy__c0</a:t>
            </a:r>
            <a:r>
              <a:rPr lang="en-US" sz="1100" dirty="0"/>
              <a:t>  </a:t>
            </a:r>
          </a:p>
          <a:p>
            <a:pPr indent="-228600">
              <a:buFont typeface="Arial" panose="020B0604020202020204" pitchFamily="34" charset="0"/>
              <a:buChar char="•"/>
            </a:pPr>
            <a:r>
              <a:rPr lang="en-US" sz="1100" b="1" dirty="0"/>
              <a:t>MacManus, J.</a:t>
            </a:r>
            <a:r>
              <a:rPr lang="en-US" sz="1100" dirty="0"/>
              <a:t> (2025). Inside the weirdest trial of the year: Jim Grenon, Julian Batchelor and TVNZ. </a:t>
            </a:r>
            <a:r>
              <a:rPr lang="en-US" sz="1100" i="1" dirty="0"/>
              <a:t>The Spinoff: Media </a:t>
            </a:r>
            <a:r>
              <a:rPr lang="en-US" sz="1100" dirty="0"/>
              <a:t>(December 19, 2025). </a:t>
            </a:r>
            <a:r>
              <a:rPr lang="en-US" sz="1100" dirty="0">
                <a:hlinkClick r:id="rId9"/>
              </a:rPr>
              <a:t>https://thespinoff.co.nz/media/19-12-2025/inside-the-weirdest-trial-of-the-year-jim-grenon-julian-batchelor-and-tvnz?brid=h98F3SsAHk7IdGKu4zmksg</a:t>
            </a:r>
            <a:r>
              <a:rPr lang="en-US" sz="1100" dirty="0"/>
              <a:t> </a:t>
            </a:r>
          </a:p>
          <a:p>
            <a:pPr indent="-228600">
              <a:buFont typeface="Arial" panose="020B0604020202020204" pitchFamily="34" charset="0"/>
              <a:buChar char="•"/>
            </a:pPr>
            <a:r>
              <a:rPr lang="en-US" sz="1100" b="1" dirty="0"/>
              <a:t>Moon, P. </a:t>
            </a:r>
            <a:r>
              <a:rPr lang="en-US" sz="1100" dirty="0"/>
              <a:t>(2021a), New History Curriculum Off to a Worrying Start. Newsroom (October 15, 2021). </a:t>
            </a:r>
            <a:r>
              <a:rPr lang="en-US" sz="1100" dirty="0">
                <a:hlinkClick r:id="rId10"/>
              </a:rPr>
              <a:t>https://www.newsroom.co.nz/new-history-off-to-a-worrying-start</a:t>
            </a:r>
            <a:r>
              <a:rPr lang="en-US" sz="1100" dirty="0"/>
              <a:t>  </a:t>
            </a:r>
          </a:p>
          <a:p>
            <a:pPr indent="-228600">
              <a:buFont typeface="Arial" panose="020B0604020202020204" pitchFamily="34" charset="0"/>
              <a:buChar char="•"/>
            </a:pPr>
            <a:r>
              <a:rPr lang="en-US" sz="1100" b="1" dirty="0"/>
              <a:t>Moon, P</a:t>
            </a:r>
            <a:r>
              <a:rPr lang="en-US" sz="1100" dirty="0"/>
              <a:t>. (2021b). More on our unsatisfactory history curriculum – Interview with Sean Plunket. </a:t>
            </a:r>
            <a:r>
              <a:rPr lang="en-US" sz="1100" i="1" dirty="0"/>
              <a:t>The Platform. </a:t>
            </a:r>
            <a:r>
              <a:rPr lang="en-US" sz="1100" dirty="0">
                <a:hlinkClick r:id="rId11"/>
              </a:rPr>
              <a:t>https://www.democracyaction.org.nz/more_on_our_highly_unsatisfactory_new_nz_history_curriculum</a:t>
            </a:r>
            <a:r>
              <a:rPr lang="en-US" sz="1100" dirty="0"/>
              <a:t> </a:t>
            </a:r>
          </a:p>
          <a:p>
            <a:pPr indent="-228600">
              <a:buFont typeface="Arial" panose="020B0604020202020204" pitchFamily="34" charset="0"/>
              <a:buChar char="•"/>
            </a:pPr>
            <a:r>
              <a:rPr lang="en-US" sz="1100" b="1" dirty="0"/>
              <a:t>Rata, E. </a:t>
            </a:r>
            <a:r>
              <a:rPr lang="en-US" sz="1100" dirty="0"/>
              <a:t>(2022). Elizabeth Rata: The Curriculum, intelligence, and democracy. </a:t>
            </a:r>
            <a:r>
              <a:rPr lang="en-US" sz="1100" i="1" dirty="0"/>
              <a:t>The Democracy Project</a:t>
            </a:r>
            <a:r>
              <a:rPr lang="en-US" sz="1100" dirty="0"/>
              <a:t>. </a:t>
            </a:r>
            <a:r>
              <a:rPr lang="en-US" sz="1100" dirty="0">
                <a:hlinkClick r:id="rId12"/>
              </a:rPr>
              <a:t>https://democracyproject.nz/2022/11/21/elizabeth-rata-the-curriculum-intelligence-and-democracy/</a:t>
            </a:r>
            <a:r>
              <a:rPr lang="en-US" sz="1100" dirty="0"/>
              <a:t> </a:t>
            </a:r>
          </a:p>
          <a:p>
            <a:pPr indent="-228600">
              <a:buFont typeface="Arial" panose="020B0604020202020204" pitchFamily="34" charset="0"/>
              <a:buChar char="•"/>
            </a:pPr>
            <a:r>
              <a:rPr lang="en-US" sz="1100" b="1" dirty="0"/>
              <a:t>Rata, E., </a:t>
            </a:r>
            <a:r>
              <a:rPr lang="en-US" sz="1100" dirty="0"/>
              <a:t>(2025). Ngāi Tahu ambitions for the South Island. </a:t>
            </a:r>
            <a:r>
              <a:rPr lang="en-US" sz="1100" i="1" dirty="0"/>
              <a:t>Bassett, Brash &amp; Hide. </a:t>
            </a:r>
            <a:r>
              <a:rPr lang="en-US" sz="1100" dirty="0">
                <a:hlinkClick r:id="rId13"/>
              </a:rPr>
              <a:t>https://www.bassettbrashandhide.com/post/elizabeth-rata-ngai-tahu-ambitions-for-the-south-island</a:t>
            </a:r>
            <a:r>
              <a:rPr lang="en-US" sz="1100" dirty="0"/>
              <a:t> </a:t>
            </a:r>
          </a:p>
          <a:p>
            <a:pPr indent="-228600">
              <a:buFont typeface="Arial" panose="020B0604020202020204" pitchFamily="34" charset="0"/>
              <a:buChar char="•"/>
            </a:pPr>
            <a:r>
              <a:rPr lang="en-US" sz="1100" b="1" dirty="0"/>
              <a:t>Stanford, E. </a:t>
            </a:r>
            <a:r>
              <a:rPr lang="en-US" sz="1100" dirty="0"/>
              <a:t>(2024). </a:t>
            </a:r>
            <a:r>
              <a:rPr lang="en-US" sz="1100" i="1" dirty="0"/>
              <a:t>ERO reports confirms need for clearer curriculum</a:t>
            </a:r>
            <a:r>
              <a:rPr lang="en-US" sz="1100" dirty="0"/>
              <a:t>. Beehive (New Zealand Government), April 4, 2024. </a:t>
            </a:r>
            <a:r>
              <a:rPr lang="en-US" sz="1100" dirty="0">
                <a:hlinkClick r:id="rId14"/>
              </a:rPr>
              <a:t>https://www.beehive.govt.nz/release/ero-report-confirms-need-clearer-curriculum</a:t>
            </a:r>
            <a:r>
              <a:rPr lang="en-US" sz="1100" dirty="0"/>
              <a:t>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Fight Back Together - Maranga Ake! - E tū">
            <a:extLst>
              <a:ext uri="{FF2B5EF4-FFF2-40B4-BE49-F238E27FC236}">
                <a16:creationId xmlns:a16="http://schemas.microsoft.com/office/drawing/2014/main" id="{18DF0AEC-149B-44A1-E771-7073C032AE8B}"/>
              </a:ext>
            </a:extLst>
          </p:cNvPr>
          <p:cNvPicPr>
            <a:picLocks noGrp="1" noChangeAspect="1" noChangeArrowheads="1"/>
          </p:cNvPicPr>
          <p:nvPr>
            <p:ph idx="1"/>
          </p:nvPr>
        </p:nvPicPr>
        <p:blipFill>
          <a:blip r:embed="rId15">
            <a:extLst>
              <a:ext uri="{28A0092B-C50C-407E-A947-70E740481C1C}">
                <a14:useLocalDpi xmlns:a14="http://schemas.microsoft.com/office/drawing/2010/main" val="0"/>
              </a:ext>
            </a:extLst>
          </a:blip>
          <a:srcRect l="608" r="1195" b="1"/>
          <a:stretch>
            <a:fillRect/>
          </a:stretch>
        </p:blipFill>
        <p:spPr bwMode="auto">
          <a:xfrm>
            <a:off x="9559636" y="2280192"/>
            <a:ext cx="2632364" cy="229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40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ABF0-570F-4663-8CC4-1B3C4E3FDFFE}"/>
              </a:ext>
            </a:extLst>
          </p:cNvPr>
          <p:cNvSpPr>
            <a:spLocks noGrp="1"/>
          </p:cNvSpPr>
          <p:nvPr>
            <p:ph type="title"/>
          </p:nvPr>
        </p:nvSpPr>
        <p:spPr>
          <a:xfrm>
            <a:off x="175490" y="2114262"/>
            <a:ext cx="4285673" cy="2387600"/>
          </a:xfrm>
        </p:spPr>
        <p:txBody>
          <a:bodyPr vert="horz" lIns="91440" tIns="45720" rIns="91440" bIns="45720" rtlCol="0" anchor="b">
            <a:normAutofit fontScale="90000"/>
          </a:bodyPr>
          <a:lstStyle/>
          <a:p>
            <a:r>
              <a:rPr lang="en-US" sz="3000" kern="1200" dirty="0">
                <a:solidFill>
                  <a:srgbClr val="FFFF00"/>
                </a:solidFill>
                <a:latin typeface="+mj-lt"/>
                <a:ea typeface="+mj-ea"/>
                <a:cs typeface="+mj-cs"/>
              </a:rPr>
              <a:t>Positionality: </a:t>
            </a:r>
            <a:r>
              <a:rPr lang="en-US" sz="3000" kern="1200" dirty="0">
                <a:solidFill>
                  <a:schemeClr val="tx1"/>
                </a:solidFill>
                <a:latin typeface="+mj-lt"/>
                <a:ea typeface="+mj-ea"/>
                <a:cs typeface="+mj-cs"/>
              </a:rPr>
              <a:t>“Why am I here?” My work as a researcher and teacher i</a:t>
            </a:r>
            <a:r>
              <a:rPr lang="en-US" sz="3000" dirty="0"/>
              <a:t>nvolve</a:t>
            </a:r>
            <a:r>
              <a:rPr lang="en-US" sz="3000" kern="1200" dirty="0">
                <a:solidFill>
                  <a:schemeClr val="tx1"/>
                </a:solidFill>
                <a:latin typeface="+mj-lt"/>
                <a:ea typeface="+mj-ea"/>
                <a:cs typeface="+mj-cs"/>
              </a:rPr>
              <a:t>s more than just an academic exercise  but familial obligations.  </a:t>
            </a:r>
          </a:p>
        </p:txBody>
      </p:sp>
      <p:sp>
        <p:nvSpPr>
          <p:cNvPr id="1041" name="Rectangle 1040">
            <a:extLst>
              <a:ext uri="{FF2B5EF4-FFF2-40B4-BE49-F238E27FC236}">
                <a16:creationId xmlns:a16="http://schemas.microsoft.com/office/drawing/2014/main" id="{7A7E6B6D-2F84-4166-9F4D-FFA0E0860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7233"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F540AD87-30B2-4359-A33A-86D9F59E3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206"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D411CC74-416E-4F21-A559-C8B7905D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7973"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No description available.">
            <a:extLst>
              <a:ext uri="{FF2B5EF4-FFF2-40B4-BE49-F238E27FC236}">
                <a16:creationId xmlns:a16="http://schemas.microsoft.com/office/drawing/2014/main" id="{A62094E0-5579-4BE7-913C-8237C9090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5381" r="-4" b="19774"/>
          <a:stretch>
            <a:fillRect/>
          </a:stretch>
        </p:blipFill>
        <p:spPr bwMode="auto">
          <a:xfrm>
            <a:off x="4653627" y="-1"/>
            <a:ext cx="3719750" cy="22250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3 people and people smiling">
            <a:extLst>
              <a:ext uri="{FF2B5EF4-FFF2-40B4-BE49-F238E27FC236}">
                <a16:creationId xmlns:a16="http://schemas.microsoft.com/office/drawing/2014/main" id="{9043C51D-D9FE-46BC-8291-8F4FEFECFE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4" b="18736"/>
          <a:stretch>
            <a:fillRect/>
          </a:stretch>
        </p:blipFill>
        <p:spPr bwMode="auto">
          <a:xfrm>
            <a:off x="8464815" y="-16426"/>
            <a:ext cx="3719752" cy="2267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1 person and smiling">
            <a:extLst>
              <a:ext uri="{FF2B5EF4-FFF2-40B4-BE49-F238E27FC236}">
                <a16:creationId xmlns:a16="http://schemas.microsoft.com/office/drawing/2014/main" id="{D965F49B-B91C-44BC-AB36-F11213ACFA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8" r="-4" b="20811"/>
          <a:stretch>
            <a:fillRect/>
          </a:stretch>
        </p:blipFill>
        <p:spPr bwMode="auto">
          <a:xfrm>
            <a:off x="4653626" y="2316480"/>
            <a:ext cx="3719749" cy="22086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y be an image of 3 people">
            <a:extLst>
              <a:ext uri="{FF2B5EF4-FFF2-40B4-BE49-F238E27FC236}">
                <a16:creationId xmlns:a16="http://schemas.microsoft.com/office/drawing/2014/main" id="{04CD2449-0146-4EAE-B740-D8B6B22E5C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64" r="-1" b="-1"/>
          <a:stretch>
            <a:fillRect/>
          </a:stretch>
        </p:blipFill>
        <p:spPr bwMode="auto">
          <a:xfrm>
            <a:off x="8464815" y="2316480"/>
            <a:ext cx="3719748" cy="22086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akl1-1.xx.fbcdn.net/v/t31.18172-8/27024133_1655082907891040_3067158970713037170_o.jpg?stp=dst-jpg_p720x720&amp;_nc_cat=104&amp;ccb=1-7&amp;_nc_sid=e3f864&amp;_nc_ohc=74s90ZopqUYAX8uunsy&amp;_nc_ht=scontent-akl1-1.xx&amp;oh=00_AfBR_kfkyp8E9QjKpp-Gt8hN0ubwWx7v6bBvR66wuNwGlA&amp;oe=6504BC9C">
            <a:extLst>
              <a:ext uri="{FF2B5EF4-FFF2-40B4-BE49-F238E27FC236}">
                <a16:creationId xmlns:a16="http://schemas.microsoft.com/office/drawing/2014/main" id="{6063A3B4-E830-440A-BF6B-03671A7C1E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9417" r="-1" b="25389"/>
          <a:stretch>
            <a:fillRect/>
          </a:stretch>
        </p:blipFill>
        <p:spPr bwMode="auto">
          <a:xfrm>
            <a:off x="4653627" y="4616536"/>
            <a:ext cx="3719748" cy="2241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E5B46A-B3D9-421C-960A-6DDF508032B7}"/>
              </a:ext>
            </a:extLst>
          </p:cNvPr>
          <p:cNvPicPr>
            <a:picLocks noChangeAspect="1"/>
          </p:cNvPicPr>
          <p:nvPr/>
        </p:nvPicPr>
        <p:blipFill>
          <a:blip r:embed="rId7">
            <a:extLst>
              <a:ext uri="{28A0092B-C50C-407E-A947-70E740481C1C}">
                <a14:useLocalDpi xmlns:a14="http://schemas.microsoft.com/office/drawing/2010/main" val="0"/>
              </a:ext>
            </a:extLst>
          </a:blip>
          <a:srcRect t="5165" r="-4" b="14160"/>
          <a:stretch>
            <a:fillRect/>
          </a:stretch>
        </p:blipFill>
        <p:spPr>
          <a:xfrm>
            <a:off x="8464815" y="4607394"/>
            <a:ext cx="3719752" cy="2250607"/>
          </a:xfrm>
          <a:prstGeom prst="rect">
            <a:avLst/>
          </a:prstGeom>
        </p:spPr>
      </p:pic>
    </p:spTree>
    <p:extLst>
      <p:ext uri="{BB962C8B-B14F-4D97-AF65-F5344CB8AC3E}">
        <p14:creationId xmlns:p14="http://schemas.microsoft.com/office/powerpoint/2010/main" val="677129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25563"/>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B094C6-A405-49A1-8334-0242B93FA014}"/>
              </a:ext>
            </a:extLst>
          </p:cNvPr>
          <p:cNvSpPr>
            <a:spLocks noGrp="1"/>
          </p:cNvSpPr>
          <p:nvPr>
            <p:ph type="title"/>
          </p:nvPr>
        </p:nvSpPr>
        <p:spPr>
          <a:xfrm>
            <a:off x="6234877" y="1861516"/>
            <a:ext cx="5248221" cy="559454"/>
          </a:xfrm>
        </p:spPr>
        <p:txBody>
          <a:bodyPr vert="horz" lIns="91440" tIns="45720" rIns="91440" bIns="45720" rtlCol="0" anchor="ctr">
            <a:normAutofit fontScale="90000"/>
          </a:bodyPr>
          <a:lstStyle/>
          <a:p>
            <a:pPr algn="ctr"/>
            <a:r>
              <a:rPr lang="en-US" b="1" dirty="0">
                <a:solidFill>
                  <a:srgbClr val="FFFF00"/>
                </a:solidFill>
              </a:rPr>
              <a:t>Introduction</a:t>
            </a:r>
          </a:p>
        </p:txBody>
      </p:sp>
      <p:pic>
        <p:nvPicPr>
          <p:cNvPr id="5" name="Picture 3" descr="Waitangi Tribunal - Wikipedia">
            <a:extLst>
              <a:ext uri="{FF2B5EF4-FFF2-40B4-BE49-F238E27FC236}">
                <a16:creationId xmlns:a16="http://schemas.microsoft.com/office/drawing/2014/main" id="{76C93DA2-6A9C-FC5C-2EB8-5E3079452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2" r="3053" b="-1"/>
          <a:stretch>
            <a:fillRect/>
          </a:stretch>
        </p:blipFill>
        <p:spPr bwMode="auto">
          <a:xfrm>
            <a:off x="1324078" y="1981235"/>
            <a:ext cx="4479481"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03456"/>
            <a:ext cx="1861854" cy="717514"/>
            <a:chOff x="0" y="377893"/>
            <a:chExt cx="1861854" cy="717514"/>
          </a:xfrm>
          <a:solidFill>
            <a:schemeClr val="bg1"/>
          </a:solidFill>
        </p:grpSpPr>
        <p:sp>
          <p:nvSpPr>
            <p:cNvPr id="24" name="Freeform: Shape 2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4" name="Rectangle 3">
            <a:extLst>
              <a:ext uri="{FF2B5EF4-FFF2-40B4-BE49-F238E27FC236}">
                <a16:creationId xmlns:a16="http://schemas.microsoft.com/office/drawing/2014/main" id="{D9590C58-6948-4911-95CF-A5B5E3A9A4CF}"/>
              </a:ext>
            </a:extLst>
          </p:cNvPr>
          <p:cNvSpPr/>
          <p:nvPr/>
        </p:nvSpPr>
        <p:spPr>
          <a:xfrm>
            <a:off x="5915812" y="2572473"/>
            <a:ext cx="5886353" cy="4351338"/>
          </a:xfrm>
          <a:prstGeom prst="rect">
            <a:avLst/>
          </a:prstGeo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endParaRPr lang="en-US" altLang="en-US" i="1" dirty="0">
              <a:solidFill>
                <a:schemeClr val="bg1"/>
              </a:solidFill>
            </a:endParaRPr>
          </a:p>
          <a:p>
            <a:pPr algn="ctr">
              <a:lnSpc>
                <a:spcPct val="90000"/>
              </a:lnSpc>
              <a:spcAft>
                <a:spcPts val="600"/>
              </a:spcAft>
            </a:pPr>
            <a:r>
              <a:rPr lang="en-US" altLang="en-US" sz="2400" b="1" i="1" dirty="0">
                <a:solidFill>
                  <a:srgbClr val="92D050"/>
                </a:solidFill>
              </a:rPr>
              <a:t>OVERVIEW</a:t>
            </a:r>
            <a:endParaRPr lang="en-US" altLang="en-US" sz="2400" b="1" dirty="0">
              <a:solidFill>
                <a:srgbClr val="92D050"/>
              </a:solidFill>
            </a:endParaRPr>
          </a:p>
          <a:p>
            <a:pPr>
              <a:lnSpc>
                <a:spcPct val="90000"/>
              </a:lnSpc>
              <a:spcAft>
                <a:spcPts val="600"/>
              </a:spcAft>
            </a:pPr>
            <a:endParaRPr lang="en-US" altLang="en-US" i="1" dirty="0">
              <a:solidFill>
                <a:schemeClr val="bg1"/>
              </a:solidFill>
            </a:endParaRPr>
          </a:p>
          <a:p>
            <a:pPr marL="114300" algn="ctr">
              <a:lnSpc>
                <a:spcPct val="90000"/>
              </a:lnSpc>
              <a:spcAft>
                <a:spcPts val="600"/>
              </a:spcAft>
            </a:pPr>
            <a:r>
              <a:rPr lang="en-US" altLang="en-US" sz="2400" i="1" dirty="0">
                <a:solidFill>
                  <a:srgbClr val="FFFF00"/>
                </a:solidFill>
              </a:rPr>
              <a:t>Positioning in relation to the </a:t>
            </a:r>
            <a:r>
              <a:rPr lang="en-US" altLang="en-US" sz="2400" i="1" dirty="0" err="1">
                <a:solidFill>
                  <a:srgbClr val="FFFF00"/>
                </a:solidFill>
              </a:rPr>
              <a:t>kaupapa</a:t>
            </a:r>
            <a:endParaRPr lang="en-US" altLang="en-US" sz="2400" i="1" dirty="0">
              <a:solidFill>
                <a:srgbClr val="FFFF00"/>
              </a:solidFill>
            </a:endParaRPr>
          </a:p>
          <a:p>
            <a:pPr marL="571500" indent="-457200">
              <a:lnSpc>
                <a:spcPct val="90000"/>
              </a:lnSpc>
              <a:spcAft>
                <a:spcPts val="600"/>
              </a:spcAft>
              <a:buAutoNum type="arabicPeriod"/>
            </a:pPr>
            <a:r>
              <a:rPr lang="en-US" altLang="en-US" sz="2400" i="1" dirty="0">
                <a:solidFill>
                  <a:schemeClr val="bg1"/>
                </a:solidFill>
              </a:rPr>
              <a:t>Context: The Atlas Network &amp; what the critics said about the Aotearoa NZ histories Curriculum</a:t>
            </a:r>
          </a:p>
          <a:p>
            <a:pPr marL="571500" indent="-457200">
              <a:lnSpc>
                <a:spcPct val="90000"/>
              </a:lnSpc>
              <a:spcAft>
                <a:spcPts val="600"/>
              </a:spcAft>
              <a:buAutoNum type="arabicPeriod"/>
            </a:pPr>
            <a:r>
              <a:rPr lang="en-US" altLang="en-US" sz="2400" i="1" dirty="0">
                <a:solidFill>
                  <a:schemeClr val="bg1"/>
                </a:solidFill>
              </a:rPr>
              <a:t>A new Government (2023) and a convenient ERO report (2024)</a:t>
            </a:r>
          </a:p>
          <a:p>
            <a:pPr marL="571500" indent="-457200">
              <a:lnSpc>
                <a:spcPct val="90000"/>
              </a:lnSpc>
              <a:spcAft>
                <a:spcPts val="600"/>
              </a:spcAft>
              <a:buAutoNum type="arabicPeriod"/>
            </a:pPr>
            <a:r>
              <a:rPr lang="en-US" altLang="en-US" sz="2400" i="1" dirty="0">
                <a:solidFill>
                  <a:schemeClr val="bg1"/>
                </a:solidFill>
              </a:rPr>
              <a:t>A flawed draft social sciences curriculum (2025) </a:t>
            </a:r>
          </a:p>
          <a:p>
            <a:pPr marL="571500" indent="-457200">
              <a:lnSpc>
                <a:spcPct val="90000"/>
              </a:lnSpc>
              <a:spcAft>
                <a:spcPts val="600"/>
              </a:spcAft>
              <a:buAutoNum type="arabicPeriod"/>
            </a:pPr>
            <a:r>
              <a:rPr lang="en-US" altLang="en-US" sz="2400" i="1" dirty="0">
                <a:solidFill>
                  <a:schemeClr val="bg1"/>
                </a:solidFill>
              </a:rPr>
              <a:t>The WAI 3553 claim (Overview)</a:t>
            </a:r>
          </a:p>
          <a:p>
            <a:pPr marL="571500" indent="-457200">
              <a:lnSpc>
                <a:spcPct val="90000"/>
              </a:lnSpc>
              <a:spcAft>
                <a:spcPts val="600"/>
              </a:spcAft>
              <a:buAutoNum type="arabicPeriod"/>
            </a:pPr>
            <a:r>
              <a:rPr lang="en-US" altLang="en-US" sz="2400" i="1" dirty="0">
                <a:solidFill>
                  <a:schemeClr val="bg1"/>
                </a:solidFill>
              </a:rPr>
              <a:t>Focus of my key brief of evidence (</a:t>
            </a:r>
            <a:r>
              <a:rPr lang="en-US" altLang="en-US" sz="2400" i="1" dirty="0">
                <a:solidFill>
                  <a:srgbClr val="FFFF00"/>
                </a:solidFill>
              </a:rPr>
              <a:t>Issues G &amp; J</a:t>
            </a:r>
            <a:r>
              <a:rPr lang="en-US" altLang="en-US" sz="2400" i="1" dirty="0">
                <a:solidFill>
                  <a:schemeClr val="bg1"/>
                </a:solidFill>
              </a:rPr>
              <a:t>)</a:t>
            </a:r>
          </a:p>
          <a:p>
            <a:pPr marL="571500" indent="-457200">
              <a:lnSpc>
                <a:spcPct val="90000"/>
              </a:lnSpc>
              <a:spcAft>
                <a:spcPts val="600"/>
              </a:spcAft>
              <a:buAutoNum type="arabicPeriod"/>
            </a:pPr>
            <a:r>
              <a:rPr lang="en-US" altLang="en-US" sz="2400" i="1" dirty="0">
                <a:solidFill>
                  <a:schemeClr val="bg1"/>
                </a:solidFill>
              </a:rPr>
              <a:t>Other briefs of evidence presented </a:t>
            </a:r>
          </a:p>
          <a:p>
            <a:pPr marL="571500" indent="-457200">
              <a:lnSpc>
                <a:spcPct val="90000"/>
              </a:lnSpc>
              <a:spcAft>
                <a:spcPts val="600"/>
              </a:spcAft>
              <a:buAutoNum type="arabicPeriod"/>
            </a:pPr>
            <a:r>
              <a:rPr lang="en-US" altLang="en-US" sz="2400" i="1" dirty="0">
                <a:solidFill>
                  <a:schemeClr val="bg1"/>
                </a:solidFill>
              </a:rPr>
              <a:t>The Tribunal Reports  (</a:t>
            </a:r>
            <a:r>
              <a:rPr lang="en-US" altLang="en-US" sz="2400" i="1" dirty="0">
                <a:solidFill>
                  <a:srgbClr val="FFFF00"/>
                </a:solidFill>
              </a:rPr>
              <a:t>Phases 1-2</a:t>
            </a:r>
            <a:r>
              <a:rPr lang="en-US" altLang="en-US" sz="2400" i="1" dirty="0">
                <a:solidFill>
                  <a:schemeClr val="bg1"/>
                </a:solidFill>
              </a:rPr>
              <a:t>)</a:t>
            </a:r>
          </a:p>
          <a:p>
            <a:pPr marL="114300" algn="ctr">
              <a:lnSpc>
                <a:spcPct val="90000"/>
              </a:lnSpc>
              <a:spcAft>
                <a:spcPts val="600"/>
              </a:spcAft>
            </a:pPr>
            <a:endParaRPr lang="en-US" altLang="en-US" sz="2400" i="1" dirty="0">
              <a:solidFill>
                <a:srgbClr val="FFFF00"/>
              </a:solidFill>
            </a:endParaRPr>
          </a:p>
          <a:p>
            <a:pPr marL="114300" algn="ctr">
              <a:lnSpc>
                <a:spcPct val="90000"/>
              </a:lnSpc>
              <a:spcAft>
                <a:spcPts val="600"/>
              </a:spcAft>
            </a:pPr>
            <a:r>
              <a:rPr lang="en-US" altLang="en-US" sz="2400" b="1" i="1" dirty="0">
                <a:solidFill>
                  <a:srgbClr val="92D050"/>
                </a:solidFill>
              </a:rPr>
              <a:t>PĀTAI?</a:t>
            </a:r>
          </a:p>
          <a:p>
            <a:pPr marL="342900" indent="-228600">
              <a:lnSpc>
                <a:spcPct val="90000"/>
              </a:lnSpc>
              <a:spcAft>
                <a:spcPts val="600"/>
              </a:spcAft>
              <a:buFont typeface="Arial" panose="020B0604020202020204" pitchFamily="34" charset="0"/>
              <a:buChar char="•"/>
            </a:pPr>
            <a:endParaRPr lang="en-US" altLang="en-US" i="1" dirty="0">
              <a:solidFill>
                <a:schemeClr val="bg1"/>
              </a:solidFill>
            </a:endParaRPr>
          </a:p>
          <a:p>
            <a:pPr marL="342900" indent="-228600">
              <a:lnSpc>
                <a:spcPct val="90000"/>
              </a:lnSpc>
              <a:spcAft>
                <a:spcPts val="600"/>
              </a:spcAft>
              <a:buFont typeface="Arial" panose="020B0604020202020204" pitchFamily="34" charset="0"/>
              <a:buChar char="•"/>
            </a:pPr>
            <a:endParaRPr lang="en-US" altLang="en-US" i="1" dirty="0">
              <a:solidFill>
                <a:schemeClr val="bg1"/>
              </a:solidFill>
            </a:endParaRPr>
          </a:p>
        </p:txBody>
      </p:sp>
      <p:grpSp>
        <p:nvGrpSpPr>
          <p:cNvPr id="2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7312627"/>
            <a:ext cx="1054466" cy="469689"/>
            <a:chOff x="9841624" y="4115729"/>
            <a:chExt cx="602169" cy="268223"/>
          </a:xfrm>
          <a:solidFill>
            <a:schemeClr val="bg1"/>
          </a:solidFill>
        </p:grpSpPr>
        <p:sp>
          <p:nvSpPr>
            <p:cNvPr id="28" name="Freeform: Shape 2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3" name="Picture 7" descr="University of Canterbury">
            <a:extLst>
              <a:ext uri="{FF2B5EF4-FFF2-40B4-BE49-F238E27FC236}">
                <a16:creationId xmlns:a16="http://schemas.microsoft.com/office/drawing/2014/main" id="{7A6B50B1-DEE1-456E-A442-C38C9C172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68330"/>
            <a:ext cx="12192000" cy="1325563"/>
          </a:xfrm>
          <a:prstGeom prst="rect">
            <a:avLst/>
          </a:prstGeom>
          <a:noFill/>
        </p:spPr>
      </p:pic>
    </p:spTree>
    <p:extLst>
      <p:ext uri="{BB962C8B-B14F-4D97-AF65-F5344CB8AC3E}">
        <p14:creationId xmlns:p14="http://schemas.microsoft.com/office/powerpoint/2010/main" val="344078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AD MORE: 'APOCALYPSE' | The Press | PressReader">
            <a:extLst>
              <a:ext uri="{FF2B5EF4-FFF2-40B4-BE49-F238E27FC236}">
                <a16:creationId xmlns:a16="http://schemas.microsoft.com/office/drawing/2014/main" id="{2E0F85C2-31AF-7F93-9847-4CCABFE5F1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112" r="2114" b="1"/>
          <a:stretch>
            <a:fillRect/>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MICHAEL LAWS AND ELIZABETH RATA discussing a new bill that Laws says will  &quot;destroy NZ's education system&quot;">
            <a:extLst>
              <a:ext uri="{FF2B5EF4-FFF2-40B4-BE49-F238E27FC236}">
                <a16:creationId xmlns:a16="http://schemas.microsoft.com/office/drawing/2014/main" id="{2439BD13-88DC-1A64-077B-55B349A93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48" r="3413" b="1"/>
          <a:stretch>
            <a:fillRect/>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Aotearoa Books | New Zealand's History Curriculum: Education or  Indoctrination?">
            <a:extLst>
              <a:ext uri="{FF2B5EF4-FFF2-40B4-BE49-F238E27FC236}">
                <a16:creationId xmlns:a16="http://schemas.microsoft.com/office/drawing/2014/main" id="{41AA2F93-3607-D312-B847-2F76F3A24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9273" r="-2" b="31521"/>
          <a:stretch>
            <a:fillRect/>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41" name="Freeform: Shape 104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3" name="Freeform: Shape 104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6F2DF7-D35B-A608-8183-AD5DFDBAB952}"/>
              </a:ext>
            </a:extLst>
          </p:cNvPr>
          <p:cNvSpPr>
            <a:spLocks noGrp="1"/>
          </p:cNvSpPr>
          <p:nvPr>
            <p:ph type="title"/>
          </p:nvPr>
        </p:nvSpPr>
        <p:spPr>
          <a:xfrm>
            <a:off x="261257" y="685800"/>
            <a:ext cx="3460998" cy="1715655"/>
          </a:xfrm>
        </p:spPr>
        <p:txBody>
          <a:bodyPr vert="horz" lIns="91440" tIns="45720" rIns="91440" bIns="45720" rtlCol="0" anchor="ctr">
            <a:noAutofit/>
          </a:bodyPr>
          <a:lstStyle/>
          <a:p>
            <a:r>
              <a:rPr lang="en-US" sz="1800" b="1" dirty="0">
                <a:solidFill>
                  <a:srgbClr val="FF0000"/>
                </a:solidFill>
              </a:rPr>
              <a:t>1. The context:  G</a:t>
            </a:r>
            <a:r>
              <a:rPr lang="en-US" sz="1800" b="1" kern="1200" dirty="0">
                <a:solidFill>
                  <a:srgbClr val="FF0000"/>
                </a:solidFill>
                <a:latin typeface="+mj-lt"/>
                <a:ea typeface="+mj-ea"/>
                <a:cs typeface="+mj-cs"/>
              </a:rPr>
              <a:t>lobal “culture wars” </a:t>
            </a:r>
            <a:br>
              <a:rPr lang="en-US" sz="1800" kern="1200" dirty="0">
                <a:latin typeface="+mj-lt"/>
                <a:ea typeface="+mj-ea"/>
                <a:cs typeface="+mj-cs"/>
              </a:rPr>
            </a:br>
            <a:r>
              <a:rPr lang="en-US" sz="1800" dirty="0"/>
              <a:t>T</a:t>
            </a:r>
            <a:r>
              <a:rPr lang="en-US" sz="1800" kern="1200" dirty="0">
                <a:latin typeface="+mj-lt"/>
                <a:ea typeface="+mj-ea"/>
                <a:cs typeface="+mj-cs"/>
              </a:rPr>
              <a:t>he </a:t>
            </a:r>
            <a:r>
              <a:rPr lang="en-US" sz="1800" i="1" kern="1200" dirty="0">
                <a:latin typeface="+mj-lt"/>
                <a:ea typeface="+mj-ea"/>
                <a:cs typeface="+mj-cs"/>
              </a:rPr>
              <a:t>Atlas</a:t>
            </a:r>
            <a:r>
              <a:rPr lang="en-US" sz="1800" kern="1200" dirty="0">
                <a:latin typeface="+mj-lt"/>
                <a:ea typeface="+mj-ea"/>
                <a:cs typeface="+mj-cs"/>
              </a:rPr>
              <a:t> network &amp; </a:t>
            </a:r>
            <a:r>
              <a:rPr lang="en-US" sz="1800" dirty="0"/>
              <a:t>w</a:t>
            </a:r>
            <a:r>
              <a:rPr lang="en-US" sz="1800" kern="1200" dirty="0">
                <a:latin typeface="+mj-lt"/>
                <a:ea typeface="+mj-ea"/>
                <a:cs typeface="+mj-cs"/>
              </a:rPr>
              <a:t>hat </a:t>
            </a:r>
            <a:r>
              <a:rPr lang="en-US" sz="1800" dirty="0"/>
              <a:t>right-wing</a:t>
            </a:r>
            <a:r>
              <a:rPr lang="en-US" sz="1800" kern="1200" dirty="0">
                <a:latin typeface="+mj-lt"/>
                <a:ea typeface="+mj-ea"/>
                <a:cs typeface="+mj-cs"/>
              </a:rPr>
              <a:t> critics</a:t>
            </a:r>
            <a:r>
              <a:rPr lang="en-US" sz="1800" dirty="0"/>
              <a:t> </a:t>
            </a:r>
            <a:r>
              <a:rPr lang="en-US" sz="1800" kern="1200" dirty="0">
                <a:latin typeface="+mj-lt"/>
                <a:ea typeface="+mj-ea"/>
                <a:cs typeface="+mj-cs"/>
              </a:rPr>
              <a:t>said about the </a:t>
            </a:r>
            <a:r>
              <a:rPr lang="en-US" sz="1800" i="1" kern="1200" dirty="0">
                <a:latin typeface="+mj-lt"/>
                <a:ea typeface="+mj-ea"/>
                <a:cs typeface="+mj-cs"/>
              </a:rPr>
              <a:t>Aotearoa New Zealand’s Histories Curriculum </a:t>
            </a:r>
            <a:r>
              <a:rPr lang="en-US" sz="1800" kern="1200" dirty="0">
                <a:latin typeface="+mj-lt"/>
                <a:ea typeface="+mj-ea"/>
                <a:cs typeface="+mj-cs"/>
              </a:rPr>
              <a:t>2021 - 2026</a:t>
            </a:r>
          </a:p>
        </p:txBody>
      </p:sp>
      <p:sp>
        <p:nvSpPr>
          <p:cNvPr id="1045" name="Rectangle 104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7" name="Rectangle 104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6010C92-6C4D-3048-B325-A8692AAD2E0C}"/>
              </a:ext>
            </a:extLst>
          </p:cNvPr>
          <p:cNvSpPr>
            <a:spLocks noGrp="1"/>
          </p:cNvSpPr>
          <p:nvPr>
            <p:ph type="body" sz="half" idx="2"/>
          </p:nvPr>
        </p:nvSpPr>
        <p:spPr>
          <a:xfrm>
            <a:off x="332509" y="2258568"/>
            <a:ext cx="2922755" cy="3922776"/>
          </a:xfrm>
        </p:spPr>
        <p:txBody>
          <a:bodyPr vert="horz" lIns="91440" tIns="45720" rIns="91440" bIns="45720" rtlCol="0">
            <a:normAutofit lnSpcReduction="10000"/>
          </a:bodyPr>
          <a:lstStyle/>
          <a:p>
            <a:pPr indent="-228600">
              <a:buFont typeface="Arial" panose="020B0604020202020204" pitchFamily="34" charset="0"/>
              <a:buChar char="•"/>
            </a:pPr>
            <a:endParaRPr lang="en-US" sz="1700" dirty="0"/>
          </a:p>
          <a:p>
            <a:pPr marL="285750" indent="-228600">
              <a:buFont typeface="Arial" panose="020B0604020202020204" pitchFamily="34" charset="0"/>
              <a:buChar char="•"/>
            </a:pPr>
            <a:r>
              <a:rPr lang="en-US" sz="1700" b="1" dirty="0"/>
              <a:t>The Atlas Network: </a:t>
            </a:r>
            <a:r>
              <a:rPr lang="en-US" sz="1700" dirty="0"/>
              <a:t>An influential global ecosystem </a:t>
            </a:r>
          </a:p>
          <a:p>
            <a:pPr marL="285750" indent="-228600">
              <a:buFont typeface="Arial" panose="020B0604020202020204" pitchFamily="34" charset="0"/>
              <a:buChar char="•"/>
            </a:pPr>
            <a:r>
              <a:rPr lang="en-US" sz="1700" b="1" dirty="0"/>
              <a:t>Julian Batchelor </a:t>
            </a:r>
            <a:r>
              <a:rPr lang="en-US" sz="1700" dirty="0"/>
              <a:t>(Retired/registered Primary Teacher)</a:t>
            </a:r>
          </a:p>
          <a:p>
            <a:pPr marL="285750" indent="-228600">
              <a:buFont typeface="Arial" panose="020B0604020202020204" pitchFamily="34" charset="0"/>
              <a:buChar char="•"/>
            </a:pPr>
            <a:r>
              <a:rPr lang="en-US" sz="1700" b="1" dirty="0"/>
              <a:t>Roger Childs </a:t>
            </a:r>
            <a:r>
              <a:rPr lang="en-US" sz="1700" dirty="0"/>
              <a:t>(Retired/registered Secondary Teacher)</a:t>
            </a:r>
          </a:p>
          <a:p>
            <a:pPr marL="285750" indent="-228600">
              <a:buFont typeface="Arial" panose="020B0604020202020204" pitchFamily="34" charset="0"/>
              <a:buChar char="•"/>
            </a:pPr>
            <a:r>
              <a:rPr lang="en-US" sz="1700" b="1" dirty="0"/>
              <a:t>Professor Paul Moon </a:t>
            </a:r>
            <a:r>
              <a:rPr lang="en-US" sz="1700" dirty="0"/>
              <a:t>(Auckland University of Technology)</a:t>
            </a:r>
          </a:p>
          <a:p>
            <a:pPr marL="285750" indent="-228600">
              <a:buFont typeface="Arial" panose="020B0604020202020204" pitchFamily="34" charset="0"/>
              <a:buChar char="•"/>
            </a:pPr>
            <a:r>
              <a:rPr lang="en-US" sz="1700" b="1" dirty="0"/>
              <a:t>Professor Elizabeth Rata </a:t>
            </a:r>
            <a:r>
              <a:rPr lang="en-US" sz="1700" dirty="0"/>
              <a:t>(University of Auckland)</a:t>
            </a:r>
          </a:p>
          <a:p>
            <a:pPr marL="57150"/>
            <a:endParaRPr lang="en-US" sz="1700" dirty="0"/>
          </a:p>
          <a:p>
            <a:pPr marL="285750" indent="-228600">
              <a:buFont typeface="Arial" panose="020B0604020202020204" pitchFamily="34" charset="0"/>
              <a:buChar char="•"/>
            </a:pPr>
            <a:endParaRPr lang="en-US" sz="1700" dirty="0"/>
          </a:p>
          <a:p>
            <a:pPr marL="285750" indent="-228600">
              <a:buFont typeface="Arial" panose="020B0604020202020204" pitchFamily="34" charset="0"/>
              <a:buChar char="•"/>
            </a:pPr>
            <a:endParaRPr lang="en-US" sz="1700" dirty="0"/>
          </a:p>
        </p:txBody>
      </p:sp>
      <p:pic>
        <p:nvPicPr>
          <p:cNvPr id="1030" name="Picture 6" descr="Professor Paul Moon Discusses the ...">
            <a:extLst>
              <a:ext uri="{FF2B5EF4-FFF2-40B4-BE49-F238E27FC236}">
                <a16:creationId xmlns:a16="http://schemas.microsoft.com/office/drawing/2014/main" id="{F663CA83-1BA0-A886-01D7-E9D6140F8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119" r="15060" b="-2"/>
          <a:stretch>
            <a:fillRect/>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6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92" name="Rectangle 3091">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1" name="Rectangle 3090">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245181-E3E1-169E-9836-38A071C3A46B}"/>
              </a:ext>
            </a:extLst>
          </p:cNvPr>
          <p:cNvSpPr>
            <a:spLocks noGrp="1"/>
          </p:cNvSpPr>
          <p:nvPr>
            <p:ph type="title"/>
          </p:nvPr>
        </p:nvSpPr>
        <p:spPr>
          <a:xfrm>
            <a:off x="657671" y="321732"/>
            <a:ext cx="3893486" cy="1071534"/>
          </a:xfrm>
        </p:spPr>
        <p:txBody>
          <a:bodyPr vert="horz" lIns="91440" tIns="45720" rIns="91440" bIns="45720" rtlCol="0" anchor="b">
            <a:normAutofit/>
          </a:bodyPr>
          <a:lstStyle/>
          <a:p>
            <a:pPr algn="ctr"/>
            <a:r>
              <a:rPr lang="en-US" sz="2000" b="1" kern="1200" dirty="0">
                <a:solidFill>
                  <a:srgbClr val="FFFFFF"/>
                </a:solidFill>
                <a:latin typeface="+mj-lt"/>
                <a:ea typeface="+mj-ea"/>
                <a:cs typeface="+mj-cs"/>
              </a:rPr>
              <a:t>The Atlas Network: A global network and its sphere of influence in Aotearoa </a:t>
            </a:r>
          </a:p>
        </p:txBody>
      </p:sp>
      <p:pic>
        <p:nvPicPr>
          <p:cNvPr id="3074" name="Picture 2" descr="The NZ Initiative (@nzinitiative) / Posts / X">
            <a:extLst>
              <a:ext uri="{FF2B5EF4-FFF2-40B4-BE49-F238E27FC236}">
                <a16:creationId xmlns:a16="http://schemas.microsoft.com/office/drawing/2014/main" id="{0BB41025-EC09-754C-D2E9-4F794AEDBA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68867" y="321732"/>
            <a:ext cx="3195261" cy="175113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229A092-351D-2A73-7CA3-3E7D3A5976A8}"/>
              </a:ext>
            </a:extLst>
          </p:cNvPr>
          <p:cNvSpPr>
            <a:spLocks noGrp="1"/>
          </p:cNvSpPr>
          <p:nvPr>
            <p:ph type="body" sz="half" idx="2"/>
          </p:nvPr>
        </p:nvSpPr>
        <p:spPr>
          <a:xfrm>
            <a:off x="415636" y="1426898"/>
            <a:ext cx="4285673" cy="4816884"/>
          </a:xfrm>
        </p:spPr>
        <p:txBody>
          <a:bodyPr vert="horz" lIns="91440" tIns="45720" rIns="91440" bIns="45720" rtlCol="0" anchor="t">
            <a:noAutofit/>
          </a:bodyPr>
          <a:lstStyle/>
          <a:p>
            <a:r>
              <a:rPr lang="en-US" dirty="0">
                <a:solidFill>
                  <a:srgbClr val="FFFFFF"/>
                </a:solidFill>
              </a:rPr>
              <a:t>The Atlas Network, is a Washington D.C.-based non-profit organization. It operates in Aotearoa by funding and training free-market think tanks and advocacy groups (i.e. the Free Speech Union). Its sphere of influence includes promoting neoliberal economic policies—such as deregulation, privatization, and limited government—</a:t>
            </a:r>
            <a:r>
              <a:rPr lang="en-US" dirty="0">
                <a:solidFill>
                  <a:srgbClr val="FFFF00"/>
                </a:solidFill>
              </a:rPr>
              <a:t>while shaping public sentiment through media engagement</a:t>
            </a:r>
            <a:r>
              <a:rPr lang="en-US" dirty="0">
                <a:solidFill>
                  <a:srgbClr val="FFFFFF"/>
                </a:solidFill>
              </a:rPr>
              <a:t>. In Aotearoa New Zealand, there are two fully fledged ‘members’ of the Atlas Network:</a:t>
            </a:r>
          </a:p>
          <a:p>
            <a:pPr marL="342900" indent="-228600">
              <a:buFont typeface="Arial" panose="020B0604020202020204" pitchFamily="34" charset="0"/>
              <a:buChar char="•"/>
            </a:pPr>
            <a:r>
              <a:rPr lang="en-US" dirty="0">
                <a:solidFill>
                  <a:srgbClr val="FFFF00"/>
                </a:solidFill>
              </a:rPr>
              <a:t>The New Zealand Initiative</a:t>
            </a:r>
          </a:p>
          <a:p>
            <a:pPr marL="342900" indent="-228600">
              <a:buFont typeface="Arial" panose="020B0604020202020204" pitchFamily="34" charset="0"/>
              <a:buChar char="•"/>
            </a:pPr>
            <a:r>
              <a:rPr lang="en-US" dirty="0">
                <a:solidFill>
                  <a:srgbClr val="FFFF00"/>
                </a:solidFill>
              </a:rPr>
              <a:t>The NZ Taxpayers Union (*Which initiated the development of the Free Speech Union)</a:t>
            </a:r>
          </a:p>
          <a:p>
            <a:r>
              <a:rPr lang="en-US" dirty="0">
                <a:solidFill>
                  <a:srgbClr val="FFFFFF"/>
                </a:solidFill>
              </a:rPr>
              <a:t>Both the NZ Initiative (NZI) and Free Speech Union (FSU) have had significant input into Curriculum reforms since 2023, thanks to the Minister’s appointment of NZI &amp; FSU allies (Michael Johnston, Elizabeth Rata &amp; Melissa Derby) to her Advisory Group (</a:t>
            </a:r>
            <a:r>
              <a:rPr lang="en-US" dirty="0">
                <a:solidFill>
                  <a:srgbClr val="FFFF00"/>
                </a:solidFill>
              </a:rPr>
              <a:t>MAG</a:t>
            </a:r>
            <a:r>
              <a:rPr lang="en-US" dirty="0">
                <a:solidFill>
                  <a:srgbClr val="FFFFFF"/>
                </a:solidFill>
              </a:rPr>
              <a:t>). Now I will pay attention to the History curriculum:</a:t>
            </a:r>
          </a:p>
        </p:txBody>
      </p:sp>
      <p:pic>
        <p:nvPicPr>
          <p:cNvPr id="3080" name="Picture 8" descr="Free Speech Union (@FreeSpeechUnion) • Facebook">
            <a:extLst>
              <a:ext uri="{FF2B5EF4-FFF2-40B4-BE49-F238E27FC236}">
                <a16:creationId xmlns:a16="http://schemas.microsoft.com/office/drawing/2014/main" id="{084929D0-70C0-C836-9202-033AF82728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61891" y="2176906"/>
            <a:ext cx="2355273" cy="21771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 Zealand Taxpayers' Union (@TaxpayersUnion) • Facebook">
            <a:extLst>
              <a:ext uri="{FF2B5EF4-FFF2-40B4-BE49-F238E27FC236}">
                <a16:creationId xmlns:a16="http://schemas.microsoft.com/office/drawing/2014/main" id="{D976DA0C-8A22-6C25-CE3A-2181B838D61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92728" y="290101"/>
            <a:ext cx="3370672" cy="17511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D51C6D5-05DA-6D04-7163-0CC57849C33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23301" y="4517571"/>
            <a:ext cx="3331399" cy="217714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ress Statement: The New Zealand Initiative celebrates Senior Fellow Michael  Johnston's appointment | The New Zealand Initiative">
            <a:extLst>
              <a:ext uri="{FF2B5EF4-FFF2-40B4-BE49-F238E27FC236}">
                <a16:creationId xmlns:a16="http://schemas.microsoft.com/office/drawing/2014/main" id="{0569EE4A-CFB0-A88B-3EC8-2AB81BB96F6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76696" y="4517570"/>
            <a:ext cx="3286704" cy="217714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New leadership announced for Human Rights Commission | RNZ">
            <a:extLst>
              <a:ext uri="{FF2B5EF4-FFF2-40B4-BE49-F238E27FC236}">
                <a16:creationId xmlns:a16="http://schemas.microsoft.com/office/drawing/2014/main" id="{0A1C292C-55A3-A416-4D6E-6E3E87EDE2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2728" y="2176905"/>
            <a:ext cx="3370672" cy="217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5287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4E00E974-24F0-D612-CFC4-3BEBEB8E4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86" r="-1" b="-1"/>
          <a:stretch>
            <a:fillRect/>
          </a:stretch>
        </p:blipFill>
        <p:spPr bwMode="auto">
          <a:xfrm>
            <a:off x="5948218" y="-31568"/>
            <a:ext cx="624378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Wholly unsuccessful': Julian Batchelor loses defamation case against TVNZ">
            <a:extLst>
              <a:ext uri="{FF2B5EF4-FFF2-40B4-BE49-F238E27FC236}">
                <a16:creationId xmlns:a16="http://schemas.microsoft.com/office/drawing/2014/main" id="{15E6898E-EA88-5B71-40CE-E0E7671DEB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8153" r="-2" b="-2"/>
          <a:stretch>
            <a:fillRect/>
          </a:stretch>
        </p:blipFill>
        <p:spPr bwMode="auto">
          <a:xfrm>
            <a:off x="5948218" y="3456432"/>
            <a:ext cx="6243781"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61" name="Freeform: Shape 206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3" name="Freeform: Shape 206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3366635-156F-9843-471C-E2743E2BA936}"/>
              </a:ext>
            </a:extLst>
          </p:cNvPr>
          <p:cNvSpPr>
            <a:spLocks noGrp="1"/>
          </p:cNvSpPr>
          <p:nvPr>
            <p:ph type="title"/>
          </p:nvPr>
        </p:nvSpPr>
        <p:spPr>
          <a:xfrm>
            <a:off x="448056" y="393192"/>
            <a:ext cx="4832802" cy="1243584"/>
          </a:xfrm>
        </p:spPr>
        <p:txBody>
          <a:bodyPr vert="horz" lIns="91440" tIns="45720" rIns="91440" bIns="45720" rtlCol="0" anchor="ctr">
            <a:normAutofit fontScale="90000"/>
          </a:bodyPr>
          <a:lstStyle/>
          <a:p>
            <a:pPr algn="ctr"/>
            <a:r>
              <a:rPr lang="en-US" sz="2400" b="1" dirty="0">
                <a:solidFill>
                  <a:srgbClr val="FF0000"/>
                </a:solidFill>
              </a:rPr>
              <a:t>Critic #1: </a:t>
            </a:r>
            <a:r>
              <a:rPr lang="en-US" sz="2400" b="1" kern="1200" dirty="0">
                <a:solidFill>
                  <a:srgbClr val="FF0000"/>
                </a:solidFill>
                <a:latin typeface="+mj-lt"/>
                <a:ea typeface="+mj-ea"/>
                <a:cs typeface="+mj-cs"/>
              </a:rPr>
              <a:t>Julian Batchelor Retired (still registered) primary teacher and evangelical preacher: </a:t>
            </a:r>
            <a:br>
              <a:rPr lang="en-US" sz="2400" b="1" kern="1200" dirty="0">
                <a:solidFill>
                  <a:srgbClr val="FF0000"/>
                </a:solidFill>
                <a:latin typeface="+mj-lt"/>
                <a:ea typeface="+mj-ea"/>
                <a:cs typeface="+mj-cs"/>
              </a:rPr>
            </a:br>
            <a:r>
              <a:rPr lang="en-US" sz="2400" b="1" kern="1200" dirty="0">
                <a:solidFill>
                  <a:srgbClr val="002060"/>
                </a:solidFill>
                <a:latin typeface="+mj-lt"/>
                <a:ea typeface="+mj-ea"/>
                <a:cs typeface="+mj-cs"/>
              </a:rPr>
              <a:t>(</a:t>
            </a:r>
            <a:r>
              <a:rPr lang="en-US" sz="2100" b="1" kern="1200" dirty="0">
                <a:solidFill>
                  <a:srgbClr val="002060"/>
                </a:solidFill>
                <a:latin typeface="+mj-lt"/>
                <a:ea typeface="+mj-ea"/>
                <a:cs typeface="+mj-cs"/>
              </a:rPr>
              <a:t>Stop Co-Governance Campaign: 2023-)</a:t>
            </a:r>
          </a:p>
        </p:txBody>
      </p:sp>
      <p:sp>
        <p:nvSpPr>
          <p:cNvPr id="2065" name="Rectangle 206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67" name="Rectangle 206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9" name="Rectangle 206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EFD457C2-07BF-A7BC-D5D0-90D2B3B1D0E1}"/>
              </a:ext>
            </a:extLst>
          </p:cNvPr>
          <p:cNvSpPr>
            <a:spLocks noGrp="1"/>
          </p:cNvSpPr>
          <p:nvPr>
            <p:ph type="body" sz="half" idx="2"/>
          </p:nvPr>
        </p:nvSpPr>
        <p:spPr>
          <a:xfrm>
            <a:off x="128016" y="1806047"/>
            <a:ext cx="6355911" cy="5255623"/>
          </a:xfrm>
        </p:spPr>
        <p:txBody>
          <a:bodyPr vert="horz" lIns="91440" tIns="45720" rIns="91440" bIns="45720" rtlCol="0">
            <a:normAutofit fontScale="70000" lnSpcReduction="20000"/>
          </a:bodyPr>
          <a:lstStyle/>
          <a:p>
            <a:pPr indent="-228600">
              <a:buFont typeface="Arial" panose="020B0604020202020204" pitchFamily="34" charset="0"/>
              <a:buChar char="•"/>
            </a:pPr>
            <a:endParaRPr lang="en-US" sz="800" dirty="0"/>
          </a:p>
          <a:p>
            <a:r>
              <a:rPr lang="en-US" sz="2100" dirty="0"/>
              <a:t>On his </a:t>
            </a:r>
            <a:r>
              <a:rPr lang="en-US" sz="2100" i="1" dirty="0"/>
              <a:t>Stop Co-Governance </a:t>
            </a:r>
            <a:r>
              <a:rPr lang="en-US" sz="2100" dirty="0"/>
              <a:t>website (2023), Julian Batchelor warned parents that schools are “grooming” their children. He still supports this assertion (2026). His website still claims that schools have purchased copies of a graphic novel about the Treaty of Waitangi – written by Toby Morris, Ross Calman and Mark Derby (2019): </a:t>
            </a:r>
          </a:p>
          <a:p>
            <a:r>
              <a:rPr lang="en-US" sz="2100" i="1" dirty="0">
                <a:solidFill>
                  <a:schemeClr val="accent1">
                    <a:lumMod val="75000"/>
                  </a:schemeClr>
                </a:solidFill>
              </a:rPr>
              <a:t>“We believe it to be an attempt to brainwash your children at school with Treaty misinformation […] </a:t>
            </a:r>
            <a:r>
              <a:rPr lang="en-US" sz="2100" i="1" dirty="0">
                <a:solidFill>
                  <a:schemeClr val="accent1">
                    <a:lumMod val="75000"/>
                  </a:schemeClr>
                </a:solidFill>
                <a:highlight>
                  <a:srgbClr val="FFFF00"/>
                </a:highlight>
              </a:rPr>
              <a:t>Your children are being groomed to believe that Māori have been hard done by. The exact opposite is true. Māori get special privileges </a:t>
            </a:r>
            <a:r>
              <a:rPr lang="en-US" sz="2100" i="1" dirty="0">
                <a:solidFill>
                  <a:schemeClr val="accent1">
                    <a:lumMod val="75000"/>
                  </a:schemeClr>
                </a:solidFill>
              </a:rPr>
              <a:t>[…] and huge steps have been taken to redress valid injustices (the Sim commission and the full and final settlements of the Waitangi Tribunal). We must go forward to the future based on the truth, not fabrications that come from a revision of history” </a:t>
            </a:r>
            <a:r>
              <a:rPr lang="en-US" sz="2100" dirty="0">
                <a:solidFill>
                  <a:schemeClr val="accent1">
                    <a:lumMod val="75000"/>
                  </a:schemeClr>
                </a:solidFill>
              </a:rPr>
              <a:t>(Batchelor 2023). </a:t>
            </a:r>
          </a:p>
          <a:p>
            <a:r>
              <a:rPr lang="en-US" sz="2100" dirty="0"/>
              <a:t>Batchelor’s </a:t>
            </a:r>
            <a:r>
              <a:rPr lang="en-US" sz="2100" i="1" dirty="0"/>
              <a:t>Stop Co-Governance </a:t>
            </a:r>
            <a:r>
              <a:rPr lang="en-US" sz="2100" dirty="0"/>
              <a:t>tour campaign (2023) was eventually inspected by the Electoral Commission (Mitchell 2023). The Commission received complaints that Batchelor’s tour pamphlet flouted the Electoral Act (MacManus 2025). It was alleged that some 550,000 prints of this pamphlet asserted that </a:t>
            </a:r>
            <a:r>
              <a:rPr lang="en-US" sz="2100" dirty="0">
                <a:highlight>
                  <a:srgbClr val="FFFF00"/>
                </a:highlight>
              </a:rPr>
              <a:t>“a group of elite Māori were planning a coup of New Zealand democracy” </a:t>
            </a:r>
            <a:r>
              <a:rPr lang="en-US" sz="2100" dirty="0"/>
              <a:t>(MacManus 2025). </a:t>
            </a:r>
          </a:p>
          <a:p>
            <a:r>
              <a:rPr lang="en-US" sz="2100" dirty="0"/>
              <a:t>The Commission was also informed that </a:t>
            </a:r>
            <a:r>
              <a:rPr lang="en-US" sz="2100" dirty="0">
                <a:highlight>
                  <a:srgbClr val="FFFF00"/>
                </a:highlight>
              </a:rPr>
              <a:t>Batchelor’s pamphlet insisted that expecting children to learn te </a:t>
            </a:r>
            <a:r>
              <a:rPr lang="en-US" sz="2100" dirty="0" err="1">
                <a:highlight>
                  <a:srgbClr val="FFFF00"/>
                </a:highlight>
              </a:rPr>
              <a:t>reo</a:t>
            </a:r>
            <a:r>
              <a:rPr lang="en-US" sz="2100" dirty="0">
                <a:highlight>
                  <a:srgbClr val="FFFF00"/>
                </a:highlight>
              </a:rPr>
              <a:t> Māori is akin to “child abuse,” and that saying words like “kia ora” is equivalent to “heil Hitler” (McManus 2025). </a:t>
            </a:r>
          </a:p>
          <a:p>
            <a:r>
              <a:rPr lang="en-US" sz="2100" b="1" dirty="0">
                <a:solidFill>
                  <a:srgbClr val="FF0000"/>
                </a:solidFill>
              </a:rPr>
              <a:t>Links to a very rich media mogul: </a:t>
            </a:r>
            <a:r>
              <a:rPr lang="en-US" sz="2100" dirty="0">
                <a:hlinkClick r:id="rId4"/>
              </a:rPr>
              <a:t>https://www.stuff.co.nz/nz-news/360984942/judge-rejects-billionaire-jim-grenons-bid-stop-media-reporting</a:t>
            </a:r>
            <a:r>
              <a:rPr lang="en-US" sz="2100" dirty="0"/>
              <a:t> </a:t>
            </a:r>
          </a:p>
          <a:p>
            <a:pPr indent="-228600">
              <a:buFont typeface="Arial" panose="020B0604020202020204" pitchFamily="34" charset="0"/>
              <a:buChar char="•"/>
            </a:pPr>
            <a:endParaRPr lang="en-US" sz="1200" dirty="0"/>
          </a:p>
          <a:p>
            <a:pPr indent="-228600">
              <a:buFont typeface="Arial" panose="020B0604020202020204" pitchFamily="34" charset="0"/>
              <a:buChar char="•"/>
            </a:pPr>
            <a:endParaRPr lang="en-US" sz="1200" dirty="0"/>
          </a:p>
          <a:p>
            <a:pPr indent="-228600">
              <a:buFont typeface="Arial" panose="020B0604020202020204" pitchFamily="34" charset="0"/>
              <a:buChar char="•"/>
            </a:pPr>
            <a:r>
              <a:rPr lang="en-US" sz="800" dirty="0"/>
              <a:t>(MacManus 2025). </a:t>
            </a:r>
          </a:p>
          <a:p>
            <a:pPr indent="-228600">
              <a:buFont typeface="Arial" panose="020B0604020202020204" pitchFamily="34" charset="0"/>
              <a:buChar char="•"/>
            </a:pPr>
            <a:endParaRPr lang="en-US" sz="800" dirty="0"/>
          </a:p>
          <a:p>
            <a:pPr indent="-228600">
              <a:buFont typeface="Arial" panose="020B0604020202020204" pitchFamily="34" charset="0"/>
              <a:buChar char="•"/>
            </a:pPr>
            <a:endParaRPr lang="en-US" sz="800" dirty="0"/>
          </a:p>
          <a:p>
            <a:pPr indent="-228600">
              <a:buFont typeface="Arial" panose="020B0604020202020204" pitchFamily="34" charset="0"/>
              <a:buChar char="•"/>
            </a:pPr>
            <a:endParaRPr lang="en-US" sz="800" dirty="0"/>
          </a:p>
          <a:p>
            <a:pPr indent="-228600">
              <a:buFont typeface="Arial" panose="020B0604020202020204" pitchFamily="34" charset="0"/>
              <a:buChar char="•"/>
            </a:pPr>
            <a:endParaRPr lang="en-US" sz="800" dirty="0"/>
          </a:p>
          <a:p>
            <a:pPr indent="-228600">
              <a:buFont typeface="Arial" panose="020B0604020202020204" pitchFamily="34" charset="0"/>
              <a:buChar char="•"/>
            </a:pPr>
            <a:endParaRPr lang="en-US" sz="800" dirty="0"/>
          </a:p>
        </p:txBody>
      </p:sp>
    </p:spTree>
    <p:extLst>
      <p:ext uri="{BB962C8B-B14F-4D97-AF65-F5344CB8AC3E}">
        <p14:creationId xmlns:p14="http://schemas.microsoft.com/office/powerpoint/2010/main" val="9710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10D7B1-CFE8-C787-BF56-FA56CE3BB827}"/>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3000" b="1" dirty="0">
                <a:solidFill>
                  <a:srgbClr val="FF0000"/>
                </a:solidFill>
              </a:rPr>
              <a:t>Critic #2: Roger Childs: </a:t>
            </a:r>
            <a:r>
              <a:rPr lang="en-US" sz="3000" b="1" dirty="0"/>
              <a:t>A retired History teacher’s response to draft Aotearoa NZ Histories Curriculum (ANZHC) </a:t>
            </a:r>
            <a:br>
              <a:rPr lang="en-US" sz="3000" b="1" dirty="0"/>
            </a:br>
            <a:r>
              <a:rPr lang="en-US" sz="3000" b="1" dirty="0"/>
              <a:t>–  Supported by Hobson’s Pledge </a:t>
            </a:r>
          </a:p>
        </p:txBody>
      </p:sp>
      <p:sp>
        <p:nvSpPr>
          <p:cNvPr id="410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78C3AAD-548B-C9F1-88D1-A24B24403BAF}"/>
              </a:ext>
            </a:extLst>
          </p:cNvPr>
          <p:cNvSpPr>
            <a:spLocks noGrp="1"/>
          </p:cNvSpPr>
          <p:nvPr>
            <p:ph type="body" sz="half" idx="2"/>
          </p:nvPr>
        </p:nvSpPr>
        <p:spPr>
          <a:xfrm>
            <a:off x="658368" y="2322948"/>
            <a:ext cx="6894576" cy="4535051"/>
          </a:xfrm>
        </p:spPr>
        <p:txBody>
          <a:bodyPr vert="horz" lIns="91440" tIns="45720" rIns="91440" bIns="45720" rtlCol="0">
            <a:normAutofit lnSpcReduction="10000"/>
          </a:bodyPr>
          <a:lstStyle/>
          <a:p>
            <a:pPr indent="-228600">
              <a:buFont typeface="Arial" panose="020B0604020202020204" pitchFamily="34" charset="0"/>
              <a:buChar char="•"/>
            </a:pPr>
            <a:endParaRPr lang="en-US" sz="1400" dirty="0"/>
          </a:p>
          <a:p>
            <a:r>
              <a:rPr lang="en-US" sz="1400" b="1" dirty="0"/>
              <a:t>A former secondary school history teacher, Roger Childs (2021) wrote a select committee submission critical of the draft ANZHC. This was shared on the Hobson’s Pledge website. Amongst his “general comments”, Childs (2021) argued that: </a:t>
            </a:r>
          </a:p>
          <a:p>
            <a:pPr indent="-228600">
              <a:buFont typeface="Arial" panose="020B0604020202020204" pitchFamily="34" charset="0"/>
              <a:buChar char="•"/>
            </a:pPr>
            <a:endParaRPr lang="en-US" sz="1400" dirty="0"/>
          </a:p>
          <a:p>
            <a:r>
              <a:rPr lang="en-US" sz="1800" i="1" dirty="0"/>
              <a:t>When it was first announced that New Zealand History would become compulsory for Year 1-10 students, </a:t>
            </a:r>
            <a:r>
              <a:rPr lang="en-US" sz="1800" i="1" dirty="0">
                <a:solidFill>
                  <a:srgbClr val="002060"/>
                </a:solidFill>
              </a:rPr>
              <a:t>respected historian Paul Moon </a:t>
            </a:r>
            <a:r>
              <a:rPr lang="en-US" sz="1800" dirty="0"/>
              <a:t>[ my </a:t>
            </a:r>
            <a:r>
              <a:rPr lang="en-US" sz="1800" i="1" dirty="0"/>
              <a:t>emphasis</a:t>
            </a:r>
            <a:r>
              <a:rPr lang="en-US" sz="1800" dirty="0"/>
              <a:t>] </a:t>
            </a:r>
            <a:r>
              <a:rPr lang="en-US" sz="1800" i="1" dirty="0"/>
              <a:t>remarked that a “warts and all” approach was essential. Moon observed: </a:t>
            </a:r>
            <a:r>
              <a:rPr lang="en-US" sz="1800" i="1" dirty="0">
                <a:solidFill>
                  <a:srgbClr val="002060"/>
                </a:solidFill>
              </a:rPr>
              <a:t>“Of course there are risks to that if done poorly, compulsory history in our schools could veer into the realm of indoctrination”</a:t>
            </a:r>
            <a:r>
              <a:rPr lang="en-US" sz="1800" i="1" dirty="0"/>
              <a:t> </a:t>
            </a:r>
            <a:r>
              <a:rPr lang="en-US" sz="1800" dirty="0"/>
              <a:t>[My emphasis]. </a:t>
            </a:r>
            <a:r>
              <a:rPr lang="en-US" sz="1800" i="1" dirty="0"/>
              <a:t>Unfortunately, the developers have fallen into that trap. The draft [ANZHC] document reads </a:t>
            </a:r>
            <a:r>
              <a:rPr lang="en-US" sz="1800" i="1" dirty="0">
                <a:highlight>
                  <a:srgbClr val="FFFF00"/>
                </a:highlight>
              </a:rPr>
              <a:t>more like a syllabus statement for Māori studies than a blueprint for our youngsters studying the history of our country. </a:t>
            </a:r>
            <a:r>
              <a:rPr lang="en-US" sz="1800" i="1" dirty="0"/>
              <a:t>Of course, the coverage of Māori history is important, but it should not dominate […] Many statements come across as emphatic truths but are in fact </a:t>
            </a:r>
            <a:r>
              <a:rPr lang="en-US" sz="1800" i="1" dirty="0">
                <a:highlight>
                  <a:srgbClr val="FFFF00"/>
                </a:highlight>
              </a:rPr>
              <a:t>debatable opinions. For example, big idea number one, Māori history is the foundational history of Aotearoa New Zealand.”</a:t>
            </a:r>
          </a:p>
        </p:txBody>
      </p:sp>
      <p:pic>
        <p:nvPicPr>
          <p:cNvPr id="4100" name="Picture 4" descr="Breaking Views: Don Brash On The Prime Minister's Line In The Sand Over  Treaty Principles Bill">
            <a:extLst>
              <a:ext uri="{FF2B5EF4-FFF2-40B4-BE49-F238E27FC236}">
                <a16:creationId xmlns:a16="http://schemas.microsoft.com/office/drawing/2014/main" id="{40F9C536-47A2-B6B8-8D5A-0289A0DBEB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4656" y="230540"/>
            <a:ext cx="4343400" cy="37209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ter legal letter from Hobson's Pledge | Tangata Whenua Social Workers  Association">
            <a:extLst>
              <a:ext uri="{FF2B5EF4-FFF2-40B4-BE49-F238E27FC236}">
                <a16:creationId xmlns:a16="http://schemas.microsoft.com/office/drawing/2014/main" id="{89216762-91C7-8EC5-3100-061A086E706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534656" y="3429000"/>
            <a:ext cx="4343400" cy="326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04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513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0BCC3-48E6-E3E8-A710-59F250EAB028}"/>
              </a:ext>
            </a:extLst>
          </p:cNvPr>
          <p:cNvSpPr>
            <a:spLocks noGrp="1"/>
          </p:cNvSpPr>
          <p:nvPr>
            <p:ph type="title"/>
          </p:nvPr>
        </p:nvSpPr>
        <p:spPr>
          <a:xfrm>
            <a:off x="378691" y="0"/>
            <a:ext cx="6460099" cy="1495425"/>
          </a:xfrm>
        </p:spPr>
        <p:txBody>
          <a:bodyPr vert="horz" lIns="91440" tIns="45720" rIns="91440" bIns="45720" rtlCol="0" anchor="ctr">
            <a:normAutofit/>
          </a:bodyPr>
          <a:lstStyle/>
          <a:p>
            <a:r>
              <a:rPr lang="en-US" b="1" i="1" dirty="0">
                <a:solidFill>
                  <a:srgbClr val="FF0000"/>
                </a:solidFill>
              </a:rPr>
              <a:t>New Zealand’s History curriculum: Education or Indoctrination?</a:t>
            </a:r>
          </a:p>
        </p:txBody>
      </p:sp>
      <p:sp>
        <p:nvSpPr>
          <p:cNvPr id="4" name="Text Placeholder 3">
            <a:extLst>
              <a:ext uri="{FF2B5EF4-FFF2-40B4-BE49-F238E27FC236}">
                <a16:creationId xmlns:a16="http://schemas.microsoft.com/office/drawing/2014/main" id="{FAFCAB9B-E7DC-1FE2-E1E0-6AF01C528A63}"/>
              </a:ext>
            </a:extLst>
          </p:cNvPr>
          <p:cNvSpPr>
            <a:spLocks noGrp="1"/>
          </p:cNvSpPr>
          <p:nvPr>
            <p:ph type="body" sz="half" idx="2"/>
          </p:nvPr>
        </p:nvSpPr>
        <p:spPr>
          <a:xfrm>
            <a:off x="202019" y="1330036"/>
            <a:ext cx="7140890" cy="5145191"/>
          </a:xfrm>
        </p:spPr>
        <p:txBody>
          <a:bodyPr vert="horz" lIns="91440" tIns="45720" rIns="91440" bIns="45720" rtlCol="0">
            <a:normAutofit lnSpcReduction="10000"/>
          </a:bodyPr>
          <a:lstStyle/>
          <a:p>
            <a:r>
              <a:rPr lang="en-US" b="1" dirty="0"/>
              <a:t>Roger Childs (2023) published a book critical of the ANZHC. It was published just before the 2023 election: </a:t>
            </a:r>
            <a:r>
              <a:rPr lang="en-US" dirty="0"/>
              <a:t>This book was entitled: </a:t>
            </a:r>
            <a:r>
              <a:rPr lang="en-US" i="1" dirty="0"/>
              <a:t>New Zealand’s history curriculum: Education or indoctrination? </a:t>
            </a:r>
            <a:r>
              <a:rPr lang="en-US" dirty="0"/>
              <a:t>It was published by Tross Publishing Company – disparaged for trying to disseminate “racist propaganda” in schools (McCulloch 2023). In addition to Professor Paul Moon, Childs was influenced by Professor Elizabeth Rata. For example, Childs quoted Rata (2022) to advise: </a:t>
            </a:r>
          </a:p>
          <a:p>
            <a:r>
              <a:rPr lang="en-US" i="1" dirty="0">
                <a:solidFill>
                  <a:srgbClr val="002060"/>
                </a:solidFill>
              </a:rPr>
              <a:t>“A well-designed national [History] curriculum of prescribed academic knowledge is the only way to ensure that all New Zealand children are taught the knowledge that builds secondary intelligence. It is the intelligence needed for a modern democratic society. This is the case because democracy is itself an abstract idea – built on networks of abstractions such as freedom, equality and citizenship. </a:t>
            </a:r>
            <a:r>
              <a:rPr lang="en-US" i="1" dirty="0">
                <a:solidFill>
                  <a:srgbClr val="002060"/>
                </a:solidFill>
                <a:highlight>
                  <a:srgbClr val="FFFF00"/>
                </a:highlight>
              </a:rPr>
              <a:t>The alternative is returning to the pre-modern world of our ancestors. The tribal world managed successfully using primary thinking. This is because kinship relations are material not abstract – we can literally ‘see’ our relations. In contrast, democracy is justified by abstract ideas and abstract relationships – the main one is that of citizenship.</a:t>
            </a:r>
            <a:r>
              <a:rPr lang="en-US" i="1" dirty="0">
                <a:solidFill>
                  <a:srgbClr val="002060"/>
                </a:solidFill>
              </a:rPr>
              <a:t> For us to understand these abstractions, we must have secondary intelligence</a:t>
            </a:r>
            <a:r>
              <a:rPr lang="en-US" dirty="0">
                <a:solidFill>
                  <a:srgbClr val="002060"/>
                </a:solidFill>
              </a:rPr>
              <a:t>.” </a:t>
            </a:r>
            <a:r>
              <a:rPr lang="en-US" dirty="0"/>
              <a:t>(Rata 2022a) </a:t>
            </a:r>
          </a:p>
          <a:p>
            <a:r>
              <a:rPr lang="en-US" b="1" dirty="0"/>
              <a:t>Anti-tribalism arguments have been a feature of Rata’s work over the years</a:t>
            </a:r>
            <a:r>
              <a:rPr lang="en-US" dirty="0"/>
              <a:t>, and recently rejected in the public domain by Dr Vincent Olsen Reeder (2026) who explains that scholars like Ngūgī </a:t>
            </a:r>
            <a:r>
              <a:rPr lang="en-US" dirty="0" err="1"/>
              <a:t>wa</a:t>
            </a:r>
            <a:r>
              <a:rPr lang="en-US" dirty="0"/>
              <a:t> Thiong’o and Moana Jackson have long reasoned that the word ‘tribe’ is a colonial construct, weaponized by right-wing ideologues to undermine the validity of Indigenous peoples’ political structures and aspirations (Olsen-Reeder 2026, cited in Manning &amp; Mahuika 2026). </a:t>
            </a:r>
          </a:p>
          <a:p>
            <a:pPr indent="-228600">
              <a:buFont typeface="Arial" panose="020B0604020202020204" pitchFamily="34" charset="0"/>
              <a:buChar char="•"/>
            </a:pPr>
            <a:endParaRPr lang="en-US" sz="1100" dirty="0"/>
          </a:p>
        </p:txBody>
      </p:sp>
      <p:pic>
        <p:nvPicPr>
          <p:cNvPr id="5122" name="Picture 2" descr="Aotearoa Books | New Zealand's History Curriculum: Education or  Indoctrination?">
            <a:extLst>
              <a:ext uri="{FF2B5EF4-FFF2-40B4-BE49-F238E27FC236}">
                <a16:creationId xmlns:a16="http://schemas.microsoft.com/office/drawing/2014/main" id="{69C6093B-8727-8493-78D2-EF109F8FE1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 b="2129"/>
          <a:stretch>
            <a:fillRect/>
          </a:stretch>
        </p:blipFill>
        <p:spPr bwMode="auto">
          <a:xfrm>
            <a:off x="7481240" y="10"/>
            <a:ext cx="4710759"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59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2b2326c-f811-4ccc-abcb-1b955c303c2e}" enabled="1" method="Standard" siteId="{dc781727-710e-4855-bc4c-690266a1b551}" contentBits="2" removed="0"/>
</clbl:labelList>
</file>

<file path=docProps/app.xml><?xml version="1.0" encoding="utf-8"?>
<Properties xmlns="http://schemas.openxmlformats.org/officeDocument/2006/extended-properties" xmlns:vt="http://schemas.openxmlformats.org/officeDocument/2006/docPropsVTypes">
  <TotalTime>874</TotalTime>
  <Words>4146</Words>
  <Application>Microsoft Office PowerPoint</Application>
  <PresentationFormat>Widescreen</PresentationFormat>
  <Paragraphs>203</Paragraphs>
  <Slides>24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Wai 3553: Waitangi Tribunal Urgent Hearing –  A critique of history curriculum resets 2021-2026 PPTA Māori Teachers’ Conference July 03 2026  Associate Professor Richard Manning: University of Canterbury. https://profiles.canterbury.ac.nz/Richard-Manning </vt:lpstr>
      <vt:lpstr>PowerPoint Presentation</vt:lpstr>
      <vt:lpstr>Positionality: “Why am I here?” My work as a researcher and teacher involves more than just an academic exercise  but familial obligations.  </vt:lpstr>
      <vt:lpstr>Introduction</vt:lpstr>
      <vt:lpstr>1. The context:  Global “culture wars”  The Atlas network &amp; what right-wing critics said about the Aotearoa New Zealand’s Histories Curriculum 2021 - 2026</vt:lpstr>
      <vt:lpstr>The Atlas Network: A global network and its sphere of influence in Aotearoa </vt:lpstr>
      <vt:lpstr>Critic #1: Julian Batchelor Retired (still registered) primary teacher and evangelical preacher:  (Stop Co-Governance Campaign: 2023-)</vt:lpstr>
      <vt:lpstr>Critic #2: Roger Childs: A retired History teacher’s response to draft Aotearoa NZ Histories Curriculum (ANZHC)  –  Supported by Hobson’s Pledge </vt:lpstr>
      <vt:lpstr>New Zealand’s History curriculum: Education or Indoctrination?</vt:lpstr>
      <vt:lpstr>Critic #3: Professor Paul Moon (AUT): 2021-2026</vt:lpstr>
      <vt:lpstr>Critic # 4: Professor Elizabeth Rata</vt:lpstr>
      <vt:lpstr>A new Government (2023) &amp; ERO’s review of the implementation of the ANZHC (2024)</vt:lpstr>
      <vt:lpstr>The Draft Social Sciences Curriculum (2025): Significant concerns re. secrecy &amp; content</vt:lpstr>
      <vt:lpstr>2. WAI 3553: Urgent Claim</vt:lpstr>
      <vt:lpstr>PowerPoint Presentation</vt:lpstr>
      <vt:lpstr>PowerPoint Presentation</vt:lpstr>
      <vt:lpstr> Affidavit issue #2:  </vt:lpstr>
      <vt:lpstr>PowerPoint Presentation</vt:lpstr>
      <vt:lpstr>Key concerns about the draft Social Sciences Curriculum History Strand:</vt:lpstr>
      <vt:lpstr> The land is a text: We need to free the teaching of history from textbook authors &amp; ‘official’ Knowledge</vt:lpstr>
      <vt:lpstr>PowerPoint Presentation</vt:lpstr>
      <vt:lpstr>PowerPoint Presentation</vt:lpstr>
      <vt:lpstr>PowerPoint Presentation</vt:lpstr>
      <vt:lpstr>Some key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Tiriti Settlements? A Pākehā historian’s perspective</dc:title>
  <dc:creator>Richard Manning</dc:creator>
  <cp:lastModifiedBy>Richard Manning</cp:lastModifiedBy>
  <cp:revision>44</cp:revision>
  <dcterms:created xsi:type="dcterms:W3CDTF">2024-05-19T23:27:35Z</dcterms:created>
  <dcterms:modified xsi:type="dcterms:W3CDTF">2026-07-03T01:58:01Z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2b2326c-f811-4ccc-abcb-1b955c303c2e_Enabled">
    <vt:lpwstr>true</vt:lpwstr>
  </property>
  <property fmtid="{D5CDD505-2E9C-101B-9397-08002B2CF9AE}" pid="3" name="MSIP_Label_d2b2326c-f811-4ccc-abcb-1b955c303c2e_SetDate">
    <vt:lpwstr>2025-03-19T01:14:49Z</vt:lpwstr>
  </property>
  <property fmtid="{D5CDD505-2E9C-101B-9397-08002B2CF9AE}" pid="4" name="MSIP_Label_d2b2326c-f811-4ccc-abcb-1b955c303c2e_Method">
    <vt:lpwstr>Standard</vt:lpwstr>
  </property>
  <property fmtid="{D5CDD505-2E9C-101B-9397-08002B2CF9AE}" pid="5" name="MSIP_Label_d2b2326c-f811-4ccc-abcb-1b955c303c2e_Name">
    <vt:lpwstr>In-Confidence</vt:lpwstr>
  </property>
  <property fmtid="{D5CDD505-2E9C-101B-9397-08002B2CF9AE}" pid="6" name="MSIP_Label_d2b2326c-f811-4ccc-abcb-1b955c303c2e_SiteId">
    <vt:lpwstr>dc781727-710e-4855-bc4c-690266a1b551</vt:lpwstr>
  </property>
  <property fmtid="{D5CDD505-2E9C-101B-9397-08002B2CF9AE}" pid="7" name="MSIP_Label_d2b2326c-f811-4ccc-abcb-1b955c303c2e_ActionId">
    <vt:lpwstr>982907fc-bd4a-486a-8baf-9edc80318ece</vt:lpwstr>
  </property>
  <property fmtid="{D5CDD505-2E9C-101B-9397-08002B2CF9AE}" pid="8" name="MSIP_Label_d2b2326c-f811-4ccc-abcb-1b955c303c2e_ContentBits">
    <vt:lpwstr>2</vt:lpwstr>
  </property>
  <property fmtid="{D5CDD505-2E9C-101B-9397-08002B2CF9AE}" pid="9" name="MSIP_Label_d2b2326c-f811-4ccc-abcb-1b955c303c2e_Tag">
    <vt:lpwstr>10, 3, 0, 1</vt:lpwstr>
  </property>
  <property fmtid="{D5CDD505-2E9C-101B-9397-08002B2CF9AE}" pid="10" name="ClassificationContentMarkingFooterLocations">
    <vt:lpwstr>Office Theme:8</vt:lpwstr>
  </property>
  <property fmtid="{D5CDD505-2E9C-101B-9397-08002B2CF9AE}" pid="11" name="ClassificationContentMarkingFooterText">
    <vt:lpwstr>Classification: In-Confidence</vt:lpwstr>
  </property>
</Properties>
</file>