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73" r:id="rId3"/>
    <p:sldId id="258" r:id="rId4"/>
    <p:sldId id="282" r:id="rId5"/>
    <p:sldId id="275" r:id="rId6"/>
    <p:sldId id="281" r:id="rId7"/>
    <p:sldId id="283" r:id="rId8"/>
    <p:sldId id="284" r:id="rId9"/>
    <p:sldId id="285" r:id="rId10"/>
    <p:sldId id="286" r:id="rId11"/>
    <p:sldId id="287" r:id="rId12"/>
    <p:sldId id="270" r:id="rId13"/>
    <p:sldId id="295" r:id="rId14"/>
    <p:sldId id="271" r:id="rId15"/>
    <p:sldId id="256" r:id="rId16"/>
    <p:sldId id="288" r:id="rId17"/>
    <p:sldId id="260" r:id="rId18"/>
    <p:sldId id="276" r:id="rId19"/>
    <p:sldId id="277" r:id="rId20"/>
    <p:sldId id="278" r:id="rId21"/>
    <p:sldId id="299" r:id="rId22"/>
    <p:sldId id="298" r:id="rId23"/>
    <p:sldId id="289" r:id="rId24"/>
    <p:sldId id="290" r:id="rId25"/>
    <p:sldId id="29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DEFFE-4715-4399-8374-00BCDEDC101E}" v="55" dt="2026-07-04T20:02:06.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0548" autoAdjust="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05EEF-C35F-43CE-9C11-20578E07D4C2}" type="datetimeFigureOut">
              <a:rPr lang="en-NZ" smtClean="0"/>
              <a:t>4/07/2026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B3221-AF98-4EDB-941C-17AC22EDAF9C}" type="slidenum">
              <a:rPr lang="en-NZ" smtClean="0"/>
              <a:t>‹#›</a:t>
            </a:fld>
            <a:endParaRPr lang="en-NZ"/>
          </a:p>
        </p:txBody>
      </p:sp>
    </p:spTree>
    <p:extLst>
      <p:ext uri="{BB962C8B-B14F-4D97-AF65-F5344CB8AC3E}">
        <p14:creationId xmlns:p14="http://schemas.microsoft.com/office/powerpoint/2010/main" val="4211852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aoridictionary.co.nz/word/46410" TargetMode="External"/><Relationship Id="rId7" Type="http://schemas.openxmlformats.org/officeDocument/2006/relationships/hyperlink" Target="https://ourarchive.otago.ac.nz/esploro/outputs/conferencePaper/Poia-atu--mai--taku/992648031230189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r2r.org.nz/poi-toa-taonga-takaro-traditional-maori-game/" TargetMode="External"/><Relationship Id="rId5" Type="http://schemas.openxmlformats.org/officeDocument/2006/relationships/hyperlink" Target="https://tumatauora.org/ki-o-rahi-ture/poi-toa-2/poi-patu/" TargetMode="External"/><Relationship Id="rId4" Type="http://schemas.openxmlformats.org/officeDocument/2006/relationships/hyperlink" Target="https://maoridictionary.co.nz/search?keywords=po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err="1">
                <a:solidFill>
                  <a:srgbClr val="080809"/>
                </a:solidFill>
                <a:effectLst/>
                <a:latin typeface="Segoe UI Historic" panose="020B0502040204020203" pitchFamily="34" charset="0"/>
              </a:rPr>
              <a:t>Mukarau</a:t>
            </a:r>
            <a:r>
              <a:rPr lang="en-NZ" b="0" i="0" dirty="0">
                <a:solidFill>
                  <a:srgbClr val="080809"/>
                </a:solidFill>
                <a:effectLst/>
                <a:latin typeface="Segoe UI Historic" panose="020B0502040204020203" pitchFamily="34" charset="0"/>
              </a:rPr>
              <a:t> </a:t>
            </a:r>
            <a:r>
              <a:rPr lang="en-NZ" b="0" i="0" dirty="0" err="1">
                <a:solidFill>
                  <a:srgbClr val="080809"/>
                </a:solidFill>
                <a:effectLst/>
                <a:latin typeface="Segoe UI Historic" panose="020B0502040204020203" pitchFamily="34" charset="0"/>
              </a:rPr>
              <a:t>Poia</a:t>
            </a:r>
            <a:r>
              <a:rPr lang="en-NZ" b="0" i="0" dirty="0">
                <a:solidFill>
                  <a:srgbClr val="080809"/>
                </a:solidFill>
                <a:effectLst/>
                <a:latin typeface="Segoe UI Historic" panose="020B0502040204020203" pitchFamily="34" charset="0"/>
              </a:rPr>
              <a:t> te Wānanga </a:t>
            </a:r>
            <a:r>
              <a:rPr lang="en-NZ" b="0" i="0" dirty="0" err="1">
                <a:solidFill>
                  <a:srgbClr val="080809"/>
                </a:solidFill>
                <a:effectLst/>
                <a:latin typeface="Segoe UI Historic" panose="020B0502040204020203" pitchFamily="34" charset="0"/>
              </a:rPr>
              <a:t>Poia</a:t>
            </a:r>
            <a:r>
              <a:rPr lang="en-NZ" b="0" i="0" dirty="0">
                <a:solidFill>
                  <a:srgbClr val="080809"/>
                </a:solidFill>
                <a:effectLst/>
                <a:latin typeface="Segoe UI Historic" panose="020B0502040204020203" pitchFamily="34" charset="0"/>
              </a:rPr>
              <a:t> Te Ao Marama Muka (</a:t>
            </a:r>
            <a:r>
              <a:rPr lang="en-NZ" b="0" i="0" dirty="0" err="1">
                <a:solidFill>
                  <a:srgbClr val="080809"/>
                </a:solidFill>
                <a:effectLst/>
                <a:latin typeface="Segoe UI Historic" panose="020B0502040204020203" pitchFamily="34" charset="0"/>
              </a:rPr>
              <a:t>Raupō</a:t>
            </a:r>
            <a:r>
              <a:rPr lang="en-NZ" b="0" i="0" dirty="0">
                <a:solidFill>
                  <a:srgbClr val="080809"/>
                </a:solidFill>
                <a:effectLst/>
                <a:latin typeface="Segoe UI Historic" panose="020B0502040204020203" pitchFamily="34" charset="0"/>
              </a:rPr>
              <a:t>) play on words to mean many threads, that bring the Poi to existence. Like those who come to discuss and share with you. Swing Poi into the consciousness of awareness. Swing Poi to the world of enlightenment that allows space for ALL to engage and enjoy</a:t>
            </a:r>
          </a:p>
          <a:p>
            <a:endParaRPr lang="en-NZ" dirty="0"/>
          </a:p>
        </p:txBody>
      </p:sp>
      <p:sp>
        <p:nvSpPr>
          <p:cNvPr id="4" name="Slide Number Placeholder 3"/>
          <p:cNvSpPr>
            <a:spLocks noGrp="1"/>
          </p:cNvSpPr>
          <p:nvPr>
            <p:ph type="sldNum" sz="quarter" idx="5"/>
          </p:nvPr>
        </p:nvSpPr>
        <p:spPr/>
        <p:txBody>
          <a:bodyPr/>
          <a:lstStyle/>
          <a:p>
            <a:fld id="{9D1B3221-AF98-4EDB-941C-17AC22EDAF9C}" type="slidenum">
              <a:rPr lang="en-NZ" smtClean="0"/>
              <a:t>1</a:t>
            </a:fld>
            <a:endParaRPr lang="en-NZ"/>
          </a:p>
        </p:txBody>
      </p:sp>
    </p:spTree>
    <p:extLst>
      <p:ext uri="{BB962C8B-B14F-4D97-AF65-F5344CB8AC3E}">
        <p14:creationId xmlns:p14="http://schemas.microsoft.com/office/powerpoint/2010/main" val="414211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C7A7C-C244-65C1-1B9B-BFEC4B2DF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F1341-13CC-8672-DE74-263D1866D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3737E-FB92-FA77-5F0F-C1EBC6EDFDA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drum has many significances, It is said to resemble the sound of the footsteps of the colonial soldiers when they were approaching </a:t>
            </a:r>
            <a:r>
              <a:rPr lang="en-US" sz="1200" kern="1200" dirty="0" err="1">
                <a:solidFill>
                  <a:schemeClr val="tx1"/>
                </a:solidFill>
                <a:effectLst/>
                <a:latin typeface="+mn-lt"/>
                <a:ea typeface="+mn-ea"/>
                <a:cs typeface="+mn-cs"/>
              </a:rPr>
              <a:t>Parihaka</a:t>
            </a:r>
            <a:r>
              <a:rPr lang="en-US" sz="1200" kern="1200" dirty="0">
                <a:solidFill>
                  <a:schemeClr val="tx1"/>
                </a:solidFill>
                <a:effectLst/>
                <a:latin typeface="+mn-lt"/>
                <a:ea typeface="+mn-ea"/>
                <a:cs typeface="+mn-cs"/>
              </a:rPr>
              <a:t>. Taranaki used it to motivate themselves rather than feel powerless but stare the forces in the eyes.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NZ" dirty="0"/>
              <a:t>It resembled the heartbeat of the people, who were left behind once the men had been taken away.</a:t>
            </a:r>
          </a:p>
          <a:p>
            <a:r>
              <a:rPr lang="en-NZ" dirty="0"/>
              <a:t>Go over the ringa Being shackled, being restricted in movement. </a:t>
            </a:r>
          </a:p>
        </p:txBody>
      </p:sp>
      <p:sp>
        <p:nvSpPr>
          <p:cNvPr id="4" name="Slide Number Placeholder 3">
            <a:extLst>
              <a:ext uri="{FF2B5EF4-FFF2-40B4-BE49-F238E27FC236}">
                <a16:creationId xmlns:a16="http://schemas.microsoft.com/office/drawing/2014/main" id="{FBFD14C1-D6ED-B847-79EC-CD5D9F37BA2E}"/>
              </a:ext>
            </a:extLst>
          </p:cNvPr>
          <p:cNvSpPr>
            <a:spLocks noGrp="1"/>
          </p:cNvSpPr>
          <p:nvPr>
            <p:ph type="sldNum" sz="quarter" idx="5"/>
          </p:nvPr>
        </p:nvSpPr>
        <p:spPr/>
        <p:txBody>
          <a:bodyPr/>
          <a:lstStyle/>
          <a:p>
            <a:fld id="{30D3273E-AC7E-48D7-A3EB-377F39C627AA}" type="slidenum">
              <a:rPr lang="en-NZ" smtClean="0"/>
              <a:t>11</a:t>
            </a:fld>
            <a:endParaRPr lang="en-NZ"/>
          </a:p>
        </p:txBody>
      </p:sp>
    </p:spTree>
    <p:extLst>
      <p:ext uri="{BB962C8B-B14F-4D97-AF65-F5344CB8AC3E}">
        <p14:creationId xmlns:p14="http://schemas.microsoft.com/office/powerpoint/2010/main" val="1831474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CD7B7-1158-F7A1-272B-6E26109D6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886AC-DF54-ABAB-CC07-1764829E6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1A505-9F49-536E-7EC6-53DC519F8B46}"/>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CE62B275-688E-658A-6B30-7BDD8A06C641}"/>
              </a:ext>
            </a:extLst>
          </p:cNvPr>
          <p:cNvSpPr>
            <a:spLocks noGrp="1"/>
          </p:cNvSpPr>
          <p:nvPr>
            <p:ph type="sldNum" sz="quarter" idx="5"/>
          </p:nvPr>
        </p:nvSpPr>
        <p:spPr/>
        <p:txBody>
          <a:bodyPr/>
          <a:lstStyle/>
          <a:p>
            <a:fld id="{30D3273E-AC7E-48D7-A3EB-377F39C627AA}" type="slidenum">
              <a:rPr lang="en-NZ" smtClean="0"/>
              <a:t>12</a:t>
            </a:fld>
            <a:endParaRPr lang="en-NZ"/>
          </a:p>
        </p:txBody>
      </p:sp>
    </p:spTree>
    <p:extLst>
      <p:ext uri="{BB962C8B-B14F-4D97-AF65-F5344CB8AC3E}">
        <p14:creationId xmlns:p14="http://schemas.microsoft.com/office/powerpoint/2010/main" val="259767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FA1D0-8F0D-84C8-CEE0-8DB318391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0CB15-8E54-4B57-EF59-42AE96F12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627F9-37FB-2F9D-59F6-B2B725406E09}"/>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B8922E04-E202-F862-7833-133B7A5F1CDC}"/>
              </a:ext>
            </a:extLst>
          </p:cNvPr>
          <p:cNvSpPr>
            <a:spLocks noGrp="1"/>
          </p:cNvSpPr>
          <p:nvPr>
            <p:ph type="sldNum" sz="quarter" idx="5"/>
          </p:nvPr>
        </p:nvSpPr>
        <p:spPr/>
        <p:txBody>
          <a:bodyPr/>
          <a:lstStyle/>
          <a:p>
            <a:fld id="{30D3273E-AC7E-48D7-A3EB-377F39C627AA}" type="slidenum">
              <a:rPr lang="en-NZ" smtClean="0"/>
              <a:t>13</a:t>
            </a:fld>
            <a:endParaRPr lang="en-NZ"/>
          </a:p>
        </p:txBody>
      </p:sp>
    </p:spTree>
    <p:extLst>
      <p:ext uri="{BB962C8B-B14F-4D97-AF65-F5344CB8AC3E}">
        <p14:creationId xmlns:p14="http://schemas.microsoft.com/office/powerpoint/2010/main" val="17946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F06D-D41E-6696-B779-F76A4FBB2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B7B2B-7E69-418C-A154-E164181EA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3773A-F305-F300-DAFB-1304AFCD9B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E1B53D-CAE3-9F1A-BC87-EA97B56B62A6}"/>
              </a:ext>
            </a:extLst>
          </p:cNvPr>
          <p:cNvSpPr>
            <a:spLocks noGrp="1"/>
          </p:cNvSpPr>
          <p:nvPr>
            <p:ph type="sldNum" sz="quarter" idx="5"/>
          </p:nvPr>
        </p:nvSpPr>
        <p:spPr/>
        <p:txBody>
          <a:bodyPr/>
          <a:lstStyle/>
          <a:p>
            <a:fld id="{30D3273E-AC7E-48D7-A3EB-377F39C627AA}" type="slidenum">
              <a:rPr lang="en-NZ" smtClean="0"/>
              <a:t>14</a:t>
            </a:fld>
            <a:endParaRPr lang="en-NZ"/>
          </a:p>
        </p:txBody>
      </p:sp>
    </p:spTree>
    <p:extLst>
      <p:ext uri="{BB962C8B-B14F-4D97-AF65-F5344CB8AC3E}">
        <p14:creationId xmlns:p14="http://schemas.microsoft.com/office/powerpoint/2010/main" val="2951304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poi drills, but don’t drill just any action, drill the actions that are in the poi.</a:t>
            </a:r>
          </a:p>
          <a:p>
            <a:r>
              <a:rPr lang="en-US" dirty="0"/>
              <a:t>While the ladies are running through their drills, that’s when you got your cleaner out to sweep through the lines, looking at levels,</a:t>
            </a:r>
          </a:p>
          <a:p>
            <a:r>
              <a:rPr lang="en-US" dirty="0"/>
              <a:t>Placement of poi, body movement, toe points and overall execution.</a:t>
            </a:r>
            <a:endParaRPr lang="en-NZ" dirty="0"/>
          </a:p>
          <a:p>
            <a:endParaRPr lang="en-NZ" dirty="0"/>
          </a:p>
        </p:txBody>
      </p:sp>
      <p:sp>
        <p:nvSpPr>
          <p:cNvPr id="4" name="Slide Number Placeholder 3"/>
          <p:cNvSpPr>
            <a:spLocks noGrp="1"/>
          </p:cNvSpPr>
          <p:nvPr>
            <p:ph type="sldNum" sz="quarter" idx="5"/>
          </p:nvPr>
        </p:nvSpPr>
        <p:spPr/>
        <p:txBody>
          <a:bodyPr/>
          <a:lstStyle/>
          <a:p>
            <a:fld id="{9D1B3221-AF98-4EDB-941C-17AC22EDAF9C}" type="slidenum">
              <a:rPr lang="en-NZ" smtClean="0"/>
              <a:t>15</a:t>
            </a:fld>
            <a:endParaRPr lang="en-NZ"/>
          </a:p>
        </p:txBody>
      </p:sp>
    </p:spTree>
    <p:extLst>
      <p:ext uri="{BB962C8B-B14F-4D97-AF65-F5344CB8AC3E}">
        <p14:creationId xmlns:p14="http://schemas.microsoft.com/office/powerpoint/2010/main" val="3525357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336AE-1F1A-B72A-4405-A8318313C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DAC28-E710-E9B6-A0D4-421D059B5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1EBA9-A07E-7727-3C5C-F86408EFAE8B}"/>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9DD9EE9A-28A4-480E-F8C5-322F479865D5}"/>
              </a:ext>
            </a:extLst>
          </p:cNvPr>
          <p:cNvSpPr>
            <a:spLocks noGrp="1"/>
          </p:cNvSpPr>
          <p:nvPr>
            <p:ph type="sldNum" sz="quarter" idx="5"/>
          </p:nvPr>
        </p:nvSpPr>
        <p:spPr/>
        <p:txBody>
          <a:bodyPr/>
          <a:lstStyle/>
          <a:p>
            <a:fld id="{30D3273E-AC7E-48D7-A3EB-377F39C627AA}" type="slidenum">
              <a:rPr lang="en-NZ" smtClean="0"/>
              <a:t>16</a:t>
            </a:fld>
            <a:endParaRPr lang="en-NZ"/>
          </a:p>
        </p:txBody>
      </p:sp>
    </p:spTree>
    <p:extLst>
      <p:ext uri="{BB962C8B-B14F-4D97-AF65-F5344CB8AC3E}">
        <p14:creationId xmlns:p14="http://schemas.microsoft.com/office/powerpoint/2010/main" val="101543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Made from a hollowed hue or gourd, the poi </a:t>
            </a:r>
            <a:r>
              <a:rPr lang="en-NZ" sz="1200" b="0" i="0" kern="1200" dirty="0" err="1">
                <a:solidFill>
                  <a:schemeClr val="tx1"/>
                </a:solidFill>
                <a:effectLst/>
                <a:latin typeface="+mn-lt"/>
                <a:ea typeface="+mn-ea"/>
                <a:cs typeface="+mn-cs"/>
              </a:rPr>
              <a:t>āwhiowhio</a:t>
            </a:r>
            <a:r>
              <a:rPr lang="en-NZ" sz="1200" b="0" i="0" kern="1200" dirty="0">
                <a:solidFill>
                  <a:schemeClr val="tx1"/>
                </a:solidFill>
                <a:effectLst/>
                <a:latin typeface="+mn-lt"/>
                <a:ea typeface="+mn-ea"/>
                <a:cs typeface="+mn-cs"/>
              </a:rPr>
              <a:t> is an example of one of these treasures that was almost lost to colonisation. This taonga is sacred to Hine-</a:t>
            </a:r>
            <a:r>
              <a:rPr lang="en-NZ" sz="1200" b="0" i="0" kern="1200" dirty="0" err="1">
                <a:solidFill>
                  <a:schemeClr val="tx1"/>
                </a:solidFill>
                <a:effectLst/>
                <a:latin typeface="+mn-lt"/>
                <a:ea typeface="+mn-ea"/>
                <a:cs typeface="+mn-cs"/>
              </a:rPr>
              <a:t>Pū</a:t>
            </a:r>
            <a:r>
              <a:rPr lang="en-NZ" sz="1200" b="0" i="0" kern="1200" dirty="0">
                <a:solidFill>
                  <a:schemeClr val="tx1"/>
                </a:solidFill>
                <a:effectLst/>
                <a:latin typeface="+mn-lt"/>
                <a:ea typeface="+mn-ea"/>
                <a:cs typeface="+mn-cs"/>
              </a:rPr>
              <a:t>-Te-Hue, an atua or deity of peace. When swung, these gourd-based poi produce a variety of calming sounds that emulate birds such as the kererū or native wood pigeon with calls ranging from chattering to whistling. When used by skilled players, these soothing sounds can be used to coax and attract birds for entertainment or hunting. Another taonga in the realm of poi is the poi piu, or the </a:t>
            </a:r>
            <a:r>
              <a:rPr lang="en-NZ" sz="1200" b="0" i="0" kern="1200" dirty="0" err="1">
                <a:solidFill>
                  <a:schemeClr val="tx1"/>
                </a:solidFill>
                <a:effectLst/>
                <a:latin typeface="+mn-lt"/>
                <a:ea typeface="+mn-ea"/>
                <a:cs typeface="+mn-cs"/>
              </a:rPr>
              <a:t>ipu</a:t>
            </a:r>
            <a:r>
              <a:rPr lang="en-NZ" sz="1200" b="0" i="0" kern="1200" dirty="0">
                <a:solidFill>
                  <a:schemeClr val="tx1"/>
                </a:solidFill>
                <a:effectLst/>
                <a:latin typeface="+mn-lt"/>
                <a:ea typeface="+mn-ea"/>
                <a:cs typeface="+mn-cs"/>
              </a:rPr>
              <a:t> kōrero as they are more commonly known by practitioners. </a:t>
            </a:r>
            <a:r>
              <a:rPr lang="en-NZ" sz="1200" b="0" i="0" kern="1200" dirty="0" err="1">
                <a:solidFill>
                  <a:schemeClr val="tx1"/>
                </a:solidFill>
                <a:effectLst/>
                <a:latin typeface="+mn-lt"/>
                <a:ea typeface="+mn-ea"/>
                <a:cs typeface="+mn-cs"/>
              </a:rPr>
              <a:t>Ipu</a:t>
            </a:r>
            <a:r>
              <a:rPr lang="en-NZ" sz="1200" b="0" i="0" kern="1200" dirty="0">
                <a:solidFill>
                  <a:schemeClr val="tx1"/>
                </a:solidFill>
                <a:effectLst/>
                <a:latin typeface="+mn-lt"/>
                <a:ea typeface="+mn-ea"/>
                <a:cs typeface="+mn-cs"/>
              </a:rPr>
              <a:t> kōrero are another example of a kind of poi within taonga </a:t>
            </a:r>
            <a:r>
              <a:rPr lang="en-NZ" sz="1200" b="0" i="0" kern="1200" dirty="0" err="1">
                <a:solidFill>
                  <a:schemeClr val="tx1"/>
                </a:solidFill>
                <a:effectLst/>
                <a:latin typeface="+mn-lt"/>
                <a:ea typeface="+mn-ea"/>
                <a:cs typeface="+mn-cs"/>
              </a:rPr>
              <a:t>pūoro</a:t>
            </a:r>
            <a:r>
              <a:rPr lang="en-NZ" sz="1200" b="0" i="0" kern="1200" dirty="0">
                <a:solidFill>
                  <a:schemeClr val="tx1"/>
                </a:solidFill>
                <a:effectLst/>
                <a:latin typeface="+mn-lt"/>
                <a:ea typeface="+mn-ea"/>
                <a:cs typeface="+mn-cs"/>
              </a:rPr>
              <a:t> that almost disappeared. These taonga are woven from the curled and dried leaves of harakeke (New Zealand flax) and occupy the space between the poi </a:t>
            </a:r>
            <a:r>
              <a:rPr lang="en-NZ" sz="1200" b="0" i="0" kern="1200" dirty="0" err="1">
                <a:solidFill>
                  <a:schemeClr val="tx1"/>
                </a:solidFill>
                <a:effectLst/>
                <a:latin typeface="+mn-lt"/>
                <a:ea typeface="+mn-ea"/>
                <a:cs typeface="+mn-cs"/>
              </a:rPr>
              <a:t>raupō</a:t>
            </a:r>
            <a:r>
              <a:rPr lang="en-NZ" sz="1200" b="0" i="0" kern="1200" dirty="0">
                <a:solidFill>
                  <a:schemeClr val="tx1"/>
                </a:solidFill>
                <a:effectLst/>
                <a:latin typeface="+mn-lt"/>
                <a:ea typeface="+mn-ea"/>
                <a:cs typeface="+mn-cs"/>
              </a:rPr>
              <a:t> and a rattle, with oral narratives strongly linking them to the practice of storytelling and traditional chants or mōteatea.</a:t>
            </a:r>
            <a:endParaRPr lang="en-NZ" dirty="0"/>
          </a:p>
        </p:txBody>
      </p:sp>
      <p:sp>
        <p:nvSpPr>
          <p:cNvPr id="4" name="Slide Number Placeholder 3"/>
          <p:cNvSpPr>
            <a:spLocks noGrp="1"/>
          </p:cNvSpPr>
          <p:nvPr>
            <p:ph type="sldNum" sz="quarter" idx="5"/>
          </p:nvPr>
        </p:nvSpPr>
        <p:spPr/>
        <p:txBody>
          <a:bodyPr/>
          <a:lstStyle/>
          <a:p>
            <a:fld id="{8979AE55-7503-48A8-AAC0-74CAB77FE6E1}" type="slidenum">
              <a:rPr lang="en-NZ" smtClean="0"/>
              <a:t>17</a:t>
            </a:fld>
            <a:endParaRPr lang="en-NZ"/>
          </a:p>
        </p:txBody>
      </p:sp>
    </p:spTree>
    <p:extLst>
      <p:ext uri="{BB962C8B-B14F-4D97-AF65-F5344CB8AC3E}">
        <p14:creationId xmlns:p14="http://schemas.microsoft.com/office/powerpoint/2010/main" val="352458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878D8-BCA5-6A73-CDED-1A1D47F9A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41011-B06F-0CB1-341C-077291D96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16161-D033-1E12-D3E2-806DE2CC2587}"/>
              </a:ext>
            </a:extLst>
          </p:cNvPr>
          <p:cNvSpPr>
            <a:spLocks noGrp="1"/>
          </p:cNvSpPr>
          <p:nvPr>
            <p:ph type="body" idx="1"/>
          </p:nvPr>
        </p:nvSpPr>
        <p:spPr/>
        <p:txBody>
          <a:bodyPr/>
          <a:lstStyle/>
          <a:p>
            <a:r>
              <a:rPr lang="en-NZ" sz="1200" b="0" i="0" kern="1200" dirty="0">
                <a:solidFill>
                  <a:schemeClr val="tx1"/>
                </a:solidFill>
                <a:effectLst/>
                <a:latin typeface="+mn-lt"/>
                <a:ea typeface="+mn-ea"/>
                <a:cs typeface="+mn-cs"/>
              </a:rPr>
              <a:t>Made from a hollowed hue or gourd, the poi </a:t>
            </a:r>
            <a:r>
              <a:rPr lang="en-NZ" sz="1200" b="0" i="0" kern="1200" dirty="0" err="1">
                <a:solidFill>
                  <a:schemeClr val="tx1"/>
                </a:solidFill>
                <a:effectLst/>
                <a:latin typeface="+mn-lt"/>
                <a:ea typeface="+mn-ea"/>
                <a:cs typeface="+mn-cs"/>
              </a:rPr>
              <a:t>āwhiowhio</a:t>
            </a:r>
            <a:r>
              <a:rPr lang="en-NZ" sz="1200" b="0" i="0" kern="1200" dirty="0">
                <a:solidFill>
                  <a:schemeClr val="tx1"/>
                </a:solidFill>
                <a:effectLst/>
                <a:latin typeface="+mn-lt"/>
                <a:ea typeface="+mn-ea"/>
                <a:cs typeface="+mn-cs"/>
              </a:rPr>
              <a:t> is an example of one of these treasures that was almost lost to colonisation. This taonga is sacred to Hine-</a:t>
            </a:r>
            <a:r>
              <a:rPr lang="en-NZ" sz="1200" b="0" i="0" kern="1200" dirty="0" err="1">
                <a:solidFill>
                  <a:schemeClr val="tx1"/>
                </a:solidFill>
                <a:effectLst/>
                <a:latin typeface="+mn-lt"/>
                <a:ea typeface="+mn-ea"/>
                <a:cs typeface="+mn-cs"/>
              </a:rPr>
              <a:t>Pū</a:t>
            </a:r>
            <a:r>
              <a:rPr lang="en-NZ" sz="1200" b="0" i="0" kern="1200" dirty="0">
                <a:solidFill>
                  <a:schemeClr val="tx1"/>
                </a:solidFill>
                <a:effectLst/>
                <a:latin typeface="+mn-lt"/>
                <a:ea typeface="+mn-ea"/>
                <a:cs typeface="+mn-cs"/>
              </a:rPr>
              <a:t>-Te-Hue, an atua or deity of peace. When swung, these gourd-based poi produce a variety of calming sounds that emulate birds such as the kererū or native wood pigeon with calls ranging from chattering to whistling. When used by skilled players, these soothing sounds can be used to coax and attract birds for entertainment or hunting. </a:t>
            </a:r>
            <a:endParaRPr lang="en-NZ" dirty="0"/>
          </a:p>
        </p:txBody>
      </p:sp>
      <p:sp>
        <p:nvSpPr>
          <p:cNvPr id="4" name="Slide Number Placeholder 3">
            <a:extLst>
              <a:ext uri="{FF2B5EF4-FFF2-40B4-BE49-F238E27FC236}">
                <a16:creationId xmlns:a16="http://schemas.microsoft.com/office/drawing/2014/main" id="{9EC9F905-CA92-CD55-5072-26A55D423CA7}"/>
              </a:ext>
            </a:extLst>
          </p:cNvPr>
          <p:cNvSpPr>
            <a:spLocks noGrp="1"/>
          </p:cNvSpPr>
          <p:nvPr>
            <p:ph type="sldNum" sz="quarter" idx="5"/>
          </p:nvPr>
        </p:nvSpPr>
        <p:spPr/>
        <p:txBody>
          <a:bodyPr/>
          <a:lstStyle/>
          <a:p>
            <a:fld id="{8979AE55-7503-48A8-AAC0-74CAB77FE6E1}" type="slidenum">
              <a:rPr lang="en-NZ" smtClean="0"/>
              <a:t>18</a:t>
            </a:fld>
            <a:endParaRPr lang="en-NZ"/>
          </a:p>
        </p:txBody>
      </p:sp>
    </p:spTree>
    <p:extLst>
      <p:ext uri="{BB962C8B-B14F-4D97-AF65-F5344CB8AC3E}">
        <p14:creationId xmlns:p14="http://schemas.microsoft.com/office/powerpoint/2010/main" val="3048259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149C5-C3B3-4EAD-36D9-46B1782A5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07D5D-BB93-4D48-111D-D00F9CBC8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3BD5E-355D-3742-0E47-499714F300AF}"/>
              </a:ext>
            </a:extLst>
          </p:cNvPr>
          <p:cNvSpPr>
            <a:spLocks noGrp="1"/>
          </p:cNvSpPr>
          <p:nvPr>
            <p:ph type="body" idx="1"/>
          </p:nvPr>
        </p:nvSpPr>
        <p:spPr/>
        <p:txBody>
          <a:bodyPr/>
          <a:lstStyle/>
          <a:p>
            <a:r>
              <a:rPr lang="en-NZ" sz="1200" b="0" i="0" kern="1200" dirty="0">
                <a:solidFill>
                  <a:schemeClr val="tx1"/>
                </a:solidFill>
                <a:effectLst/>
                <a:latin typeface="+mn-lt"/>
                <a:ea typeface="+mn-ea"/>
                <a:cs typeface="+mn-cs"/>
              </a:rPr>
              <a:t>taonga in the realm of poi is the poi piu, or the </a:t>
            </a:r>
            <a:r>
              <a:rPr lang="en-NZ" sz="1200" b="0" i="0" kern="1200" dirty="0" err="1">
                <a:solidFill>
                  <a:schemeClr val="tx1"/>
                </a:solidFill>
                <a:effectLst/>
                <a:latin typeface="+mn-lt"/>
                <a:ea typeface="+mn-ea"/>
                <a:cs typeface="+mn-cs"/>
              </a:rPr>
              <a:t>ipu</a:t>
            </a:r>
            <a:r>
              <a:rPr lang="en-NZ" sz="1200" b="0" i="0" kern="1200" dirty="0">
                <a:solidFill>
                  <a:schemeClr val="tx1"/>
                </a:solidFill>
                <a:effectLst/>
                <a:latin typeface="+mn-lt"/>
                <a:ea typeface="+mn-ea"/>
                <a:cs typeface="+mn-cs"/>
              </a:rPr>
              <a:t> kōrero as they are more commonly known by practitioners. </a:t>
            </a:r>
            <a:r>
              <a:rPr lang="en-NZ" sz="1200" b="0" i="0" kern="1200" dirty="0" err="1">
                <a:solidFill>
                  <a:schemeClr val="tx1"/>
                </a:solidFill>
                <a:effectLst/>
                <a:latin typeface="+mn-lt"/>
                <a:ea typeface="+mn-ea"/>
                <a:cs typeface="+mn-cs"/>
              </a:rPr>
              <a:t>Ipu</a:t>
            </a:r>
            <a:r>
              <a:rPr lang="en-NZ" sz="1200" b="0" i="0" kern="1200" dirty="0">
                <a:solidFill>
                  <a:schemeClr val="tx1"/>
                </a:solidFill>
                <a:effectLst/>
                <a:latin typeface="+mn-lt"/>
                <a:ea typeface="+mn-ea"/>
                <a:cs typeface="+mn-cs"/>
              </a:rPr>
              <a:t> kōrero are another example of a kind of poi within taonga </a:t>
            </a:r>
            <a:r>
              <a:rPr lang="en-NZ" sz="1200" b="0" i="0" kern="1200" dirty="0" err="1">
                <a:solidFill>
                  <a:schemeClr val="tx1"/>
                </a:solidFill>
                <a:effectLst/>
                <a:latin typeface="+mn-lt"/>
                <a:ea typeface="+mn-ea"/>
                <a:cs typeface="+mn-cs"/>
              </a:rPr>
              <a:t>pūoro</a:t>
            </a:r>
            <a:r>
              <a:rPr lang="en-NZ" sz="1200" b="0" i="0" kern="1200" dirty="0">
                <a:solidFill>
                  <a:schemeClr val="tx1"/>
                </a:solidFill>
                <a:effectLst/>
                <a:latin typeface="+mn-lt"/>
                <a:ea typeface="+mn-ea"/>
                <a:cs typeface="+mn-cs"/>
              </a:rPr>
              <a:t> that almost disappeared. These taonga are woven from the curled and dried leaves of harakeke (New Zealand flax) and occupy the space between the poi </a:t>
            </a:r>
            <a:r>
              <a:rPr lang="en-NZ" sz="1200" b="0" i="0" kern="1200" dirty="0" err="1">
                <a:solidFill>
                  <a:schemeClr val="tx1"/>
                </a:solidFill>
                <a:effectLst/>
                <a:latin typeface="+mn-lt"/>
                <a:ea typeface="+mn-ea"/>
                <a:cs typeface="+mn-cs"/>
              </a:rPr>
              <a:t>raupō</a:t>
            </a:r>
            <a:r>
              <a:rPr lang="en-NZ" sz="1200" b="0" i="0" kern="1200" dirty="0">
                <a:solidFill>
                  <a:schemeClr val="tx1"/>
                </a:solidFill>
                <a:effectLst/>
                <a:latin typeface="+mn-lt"/>
                <a:ea typeface="+mn-ea"/>
                <a:cs typeface="+mn-cs"/>
              </a:rPr>
              <a:t> and a rattle, with oral narratives strongly linking them to the practice of storytelling and traditional chants or </a:t>
            </a:r>
            <a:r>
              <a:rPr lang="en-NZ" sz="1200" b="0" i="0" kern="1200" dirty="0" err="1">
                <a:solidFill>
                  <a:schemeClr val="tx1"/>
                </a:solidFill>
                <a:effectLst/>
                <a:latin typeface="+mn-lt"/>
                <a:ea typeface="+mn-ea"/>
                <a:cs typeface="+mn-cs"/>
              </a:rPr>
              <a:t>mōteatea.ed</a:t>
            </a:r>
            <a:r>
              <a:rPr lang="en-NZ" sz="1200" b="0" i="0" kern="1200" dirty="0">
                <a:solidFill>
                  <a:schemeClr val="tx1"/>
                </a:solidFill>
                <a:effectLst/>
                <a:latin typeface="+mn-lt"/>
                <a:ea typeface="+mn-ea"/>
                <a:cs typeface="+mn-cs"/>
              </a:rPr>
              <a:t> to coax and attract birds for entertainment or hunting. </a:t>
            </a:r>
            <a:endParaRPr lang="en-NZ" dirty="0"/>
          </a:p>
        </p:txBody>
      </p:sp>
      <p:sp>
        <p:nvSpPr>
          <p:cNvPr id="4" name="Slide Number Placeholder 3">
            <a:extLst>
              <a:ext uri="{FF2B5EF4-FFF2-40B4-BE49-F238E27FC236}">
                <a16:creationId xmlns:a16="http://schemas.microsoft.com/office/drawing/2014/main" id="{5941839E-DD69-2A40-9A44-0AA474B747DF}"/>
              </a:ext>
            </a:extLst>
          </p:cNvPr>
          <p:cNvSpPr>
            <a:spLocks noGrp="1"/>
          </p:cNvSpPr>
          <p:nvPr>
            <p:ph type="sldNum" sz="quarter" idx="5"/>
          </p:nvPr>
        </p:nvSpPr>
        <p:spPr/>
        <p:txBody>
          <a:bodyPr/>
          <a:lstStyle/>
          <a:p>
            <a:fld id="{8979AE55-7503-48A8-AAC0-74CAB77FE6E1}" type="slidenum">
              <a:rPr lang="en-NZ" smtClean="0"/>
              <a:t>19</a:t>
            </a:fld>
            <a:endParaRPr lang="en-NZ"/>
          </a:p>
        </p:txBody>
      </p:sp>
    </p:spTree>
    <p:extLst>
      <p:ext uri="{BB962C8B-B14F-4D97-AF65-F5344CB8AC3E}">
        <p14:creationId xmlns:p14="http://schemas.microsoft.com/office/powerpoint/2010/main" val="632068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71105-967D-803C-8DC9-C019CFE4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4B3C0-BAF2-2B40-F43E-D036B0357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80B49-3543-05F2-3782-40649FD256D1}"/>
              </a:ext>
            </a:extLst>
          </p:cNvPr>
          <p:cNvSpPr>
            <a:spLocks noGrp="1"/>
          </p:cNvSpPr>
          <p:nvPr>
            <p:ph type="body" idx="1"/>
          </p:nvPr>
        </p:nvSpPr>
        <p:spPr/>
        <p:txBody>
          <a:bodyPr/>
          <a:lstStyle/>
          <a:p>
            <a:r>
              <a:rPr lang="en-NZ" sz="1200" b="0" i="0" kern="1200" dirty="0">
                <a:solidFill>
                  <a:schemeClr val="tx1"/>
                </a:solidFill>
                <a:effectLst/>
                <a:latin typeface="+mn-lt"/>
                <a:ea typeface="+mn-ea"/>
                <a:cs typeface="+mn-cs"/>
              </a:rPr>
              <a:t>Poi awe are named for the tufts of white dog hair that adorn them. These poi are woven from fine </a:t>
            </a:r>
            <a:r>
              <a:rPr lang="en-NZ" sz="1200" b="0" i="0" kern="1200" dirty="0" err="1">
                <a:solidFill>
                  <a:schemeClr val="tx1"/>
                </a:solidFill>
                <a:effectLst/>
                <a:latin typeface="+mn-lt"/>
                <a:ea typeface="+mn-ea"/>
                <a:cs typeface="+mn-cs"/>
              </a:rPr>
              <a:t>muka</a:t>
            </a:r>
            <a:r>
              <a:rPr lang="en-NZ" sz="1200" b="0" i="0" kern="1200" dirty="0">
                <a:solidFill>
                  <a:schemeClr val="tx1"/>
                </a:solidFill>
                <a:effectLst/>
                <a:latin typeface="+mn-lt"/>
                <a:ea typeface="+mn-ea"/>
                <a:cs typeface="+mn-cs"/>
              </a:rPr>
              <a:t> cord using a knotless netting technique. The completed ball is adorned with woven diamond-like patterns known as </a:t>
            </a:r>
            <a:r>
              <a:rPr lang="en-NZ" sz="1200" b="0" i="0" kern="1200" dirty="0" err="1">
                <a:solidFill>
                  <a:schemeClr val="tx1"/>
                </a:solidFill>
                <a:effectLst/>
                <a:latin typeface="+mn-lt"/>
                <a:ea typeface="+mn-ea"/>
                <a:cs typeface="+mn-cs"/>
              </a:rPr>
              <a:t>papakirango</a:t>
            </a:r>
            <a:r>
              <a:rPr lang="en-NZ" sz="1200" b="0" i="0" kern="1200" dirty="0">
                <a:solidFill>
                  <a:schemeClr val="tx1"/>
                </a:solidFill>
                <a:effectLst/>
                <a:latin typeface="+mn-lt"/>
                <a:ea typeface="+mn-ea"/>
                <a:cs typeface="+mn-cs"/>
              </a:rPr>
              <a:t>, or </a:t>
            </a:r>
            <a:r>
              <a:rPr lang="en-NZ" sz="1200" b="0" i="0" kern="1200" dirty="0" err="1">
                <a:solidFill>
                  <a:schemeClr val="tx1"/>
                </a:solidFill>
                <a:effectLst/>
                <a:latin typeface="+mn-lt"/>
                <a:ea typeface="+mn-ea"/>
                <a:cs typeface="+mn-cs"/>
              </a:rPr>
              <a:t>karu</a:t>
            </a:r>
            <a:r>
              <a:rPr lang="en-NZ" sz="1200" b="0" i="0" kern="1200" dirty="0">
                <a:solidFill>
                  <a:schemeClr val="tx1"/>
                </a:solidFill>
                <a:effectLst/>
                <a:latin typeface="+mn-lt"/>
                <a:ea typeface="+mn-ea"/>
                <a:cs typeface="+mn-cs"/>
              </a:rPr>
              <a:t> atua. The meaning of these patterns can vary by iwi or tribe, but they are commonly associated with mourning, atua (deities), or whenua (land). These special poi were used ritually including during funerals as part of the spiritual grieving process. Although these poi are rare today, they are undergoing a revival process due to the research of dedicated makers and researchers</a:t>
            </a:r>
            <a:endParaRPr lang="en-NZ" dirty="0"/>
          </a:p>
        </p:txBody>
      </p:sp>
      <p:sp>
        <p:nvSpPr>
          <p:cNvPr id="4" name="Slide Number Placeholder 3">
            <a:extLst>
              <a:ext uri="{FF2B5EF4-FFF2-40B4-BE49-F238E27FC236}">
                <a16:creationId xmlns:a16="http://schemas.microsoft.com/office/drawing/2014/main" id="{E0C640F6-BA84-EF0F-80A0-D27FDB99B25E}"/>
              </a:ext>
            </a:extLst>
          </p:cNvPr>
          <p:cNvSpPr>
            <a:spLocks noGrp="1"/>
          </p:cNvSpPr>
          <p:nvPr>
            <p:ph type="sldNum" sz="quarter" idx="5"/>
          </p:nvPr>
        </p:nvSpPr>
        <p:spPr/>
        <p:txBody>
          <a:bodyPr/>
          <a:lstStyle/>
          <a:p>
            <a:fld id="{8979AE55-7503-48A8-AAC0-74CAB77FE6E1}" type="slidenum">
              <a:rPr lang="en-NZ" smtClean="0"/>
              <a:t>20</a:t>
            </a:fld>
            <a:endParaRPr lang="en-NZ"/>
          </a:p>
        </p:txBody>
      </p:sp>
    </p:spTree>
    <p:extLst>
      <p:ext uri="{BB962C8B-B14F-4D97-AF65-F5344CB8AC3E}">
        <p14:creationId xmlns:p14="http://schemas.microsoft.com/office/powerpoint/2010/main" val="265754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your most probably sitting there wondering to yourself,</a:t>
            </a:r>
          </a:p>
          <a:p>
            <a:r>
              <a:rPr lang="en-NZ" dirty="0"/>
              <a:t>Who am I in the haka world and what experience have I had in Haka.</a:t>
            </a:r>
          </a:p>
          <a:p>
            <a:r>
              <a:rPr lang="en-NZ" dirty="0"/>
              <a:t>My answer is always, You may not know me as an individual</a:t>
            </a:r>
          </a:p>
          <a:p>
            <a:r>
              <a:rPr lang="en-NZ" dirty="0"/>
              <a:t>But you most probably have seen my work.</a:t>
            </a:r>
          </a:p>
          <a:p>
            <a:r>
              <a:rPr lang="en-NZ" dirty="0"/>
              <a:t>Te Pou o </a:t>
            </a:r>
            <a:r>
              <a:rPr lang="en-NZ" dirty="0" err="1"/>
              <a:t>Mangatawhiri</a:t>
            </a:r>
            <a:r>
              <a:rPr lang="en-NZ" dirty="0"/>
              <a:t> 2006-2026</a:t>
            </a:r>
          </a:p>
          <a:p>
            <a:r>
              <a:rPr lang="en-NZ" dirty="0"/>
              <a:t>Te Iti Kahurangi 2015-2025</a:t>
            </a:r>
          </a:p>
          <a:p>
            <a:r>
              <a:rPr lang="en-NZ" dirty="0" err="1"/>
              <a:t>Tutarakauika</a:t>
            </a:r>
            <a:r>
              <a:rPr lang="en-NZ" dirty="0"/>
              <a:t> ki </a:t>
            </a:r>
            <a:r>
              <a:rPr lang="en-NZ" dirty="0" err="1"/>
              <a:t>Rangataua</a:t>
            </a:r>
            <a:r>
              <a:rPr lang="en-NZ" dirty="0"/>
              <a:t> 2014-2026</a:t>
            </a:r>
          </a:p>
          <a:p>
            <a:r>
              <a:rPr lang="en-NZ" dirty="0"/>
              <a:t>Te Tini o Awa 2024-2026</a:t>
            </a:r>
          </a:p>
          <a:p>
            <a:r>
              <a:rPr lang="en-NZ" dirty="0"/>
              <a:t>Te Koko Tangiwai</a:t>
            </a:r>
          </a:p>
          <a:p>
            <a:endParaRPr lang="en-NZ" dirty="0"/>
          </a:p>
        </p:txBody>
      </p:sp>
      <p:sp>
        <p:nvSpPr>
          <p:cNvPr id="4" name="Slide Number Placeholder 3"/>
          <p:cNvSpPr>
            <a:spLocks noGrp="1"/>
          </p:cNvSpPr>
          <p:nvPr>
            <p:ph type="sldNum" sz="quarter" idx="5"/>
          </p:nvPr>
        </p:nvSpPr>
        <p:spPr/>
        <p:txBody>
          <a:bodyPr/>
          <a:lstStyle/>
          <a:p>
            <a:fld id="{30D3273E-AC7E-48D7-A3EB-377F39C627AA}" type="slidenum">
              <a:rPr lang="en-NZ" smtClean="0"/>
              <a:t>3</a:t>
            </a:fld>
            <a:endParaRPr lang="en-NZ"/>
          </a:p>
        </p:txBody>
      </p:sp>
    </p:spTree>
    <p:extLst>
      <p:ext uri="{BB962C8B-B14F-4D97-AF65-F5344CB8AC3E}">
        <p14:creationId xmlns:p14="http://schemas.microsoft.com/office/powerpoint/2010/main" val="858994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BE754-9F97-61BB-7443-7C7DF1A4C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9AEC3-C8C4-C18F-4978-F208603F5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45334-618A-49FE-6818-E0B0C2182F79}"/>
              </a:ext>
            </a:extLst>
          </p:cNvPr>
          <p:cNvSpPr>
            <a:spLocks noGrp="1"/>
          </p:cNvSpPr>
          <p:nvPr>
            <p:ph type="body" idx="1"/>
          </p:nvPr>
        </p:nvSpPr>
        <p:spPr/>
        <p:txBody>
          <a:bodyPr/>
          <a:lstStyle/>
          <a:p>
            <a:r>
              <a:rPr lang="en-NZ" sz="1200" b="1" u="none" strike="noStrike" kern="1200" dirty="0">
                <a:solidFill>
                  <a:schemeClr val="tx1"/>
                </a:solidFill>
                <a:effectLst/>
                <a:latin typeface="+mn-lt"/>
                <a:ea typeface="+mn-ea"/>
                <a:cs typeface="+mn-cs"/>
              </a:rPr>
              <a:t>Poi </a:t>
            </a:r>
            <a:r>
              <a:rPr lang="en-NZ" sz="1200" b="1" u="none" strike="noStrike" kern="1200" dirty="0" err="1">
                <a:solidFill>
                  <a:schemeClr val="tx1"/>
                </a:solidFill>
                <a:effectLst/>
                <a:latin typeface="+mn-lt"/>
                <a:ea typeface="+mn-ea"/>
                <a:cs typeface="+mn-cs"/>
              </a:rPr>
              <a:t>patu</a:t>
            </a:r>
            <a:r>
              <a:rPr lang="en-NZ" dirty="0"/>
              <a:t> generally refers to a specific type of poi made from dried and curled strands of </a:t>
            </a:r>
            <a:r>
              <a:rPr lang="en-NZ" sz="1200" b="0" i="1" u="none" strike="noStrike" kern="1200" dirty="0">
                <a:solidFill>
                  <a:schemeClr val="tx1"/>
                </a:solidFill>
                <a:effectLst/>
                <a:latin typeface="+mn-lt"/>
                <a:ea typeface="+mn-ea"/>
                <a:cs typeface="+mn-cs"/>
              </a:rPr>
              <a:t>harakeke</a:t>
            </a:r>
            <a:r>
              <a:rPr lang="en-NZ" dirty="0"/>
              <a:t> (flax) rather than soft, stuffed balls. It can also refer to a traditional Māori tag game (</a:t>
            </a:r>
            <a:r>
              <a:rPr lang="en-NZ" sz="1200" b="0" i="1" u="none" strike="noStrike" kern="1200" dirty="0">
                <a:solidFill>
                  <a:schemeClr val="tx1"/>
                </a:solidFill>
                <a:effectLst/>
                <a:latin typeface="+mn-lt"/>
                <a:ea typeface="+mn-ea"/>
                <a:cs typeface="+mn-cs"/>
              </a:rPr>
              <a:t>Poi </a:t>
            </a:r>
            <a:r>
              <a:rPr lang="en-NZ" sz="1200" b="0" i="1" u="none" strike="noStrike" kern="1200" dirty="0" err="1">
                <a:solidFill>
                  <a:schemeClr val="tx1"/>
                </a:solidFill>
                <a:effectLst/>
                <a:latin typeface="+mn-lt"/>
                <a:ea typeface="+mn-ea"/>
                <a:cs typeface="+mn-cs"/>
              </a:rPr>
              <a:t>Patu</a:t>
            </a:r>
            <a:r>
              <a:rPr lang="en-NZ" dirty="0"/>
              <a:t> or </a:t>
            </a:r>
            <a:r>
              <a:rPr lang="en-NZ" sz="1200" b="0" i="1" u="none" strike="noStrike" kern="1200" dirty="0">
                <a:solidFill>
                  <a:schemeClr val="tx1"/>
                </a:solidFill>
                <a:effectLst/>
                <a:latin typeface="+mn-lt"/>
                <a:ea typeface="+mn-ea"/>
                <a:cs typeface="+mn-cs"/>
              </a:rPr>
              <a:t>Poi Toa</a:t>
            </a:r>
            <a:r>
              <a:rPr lang="en-NZ" dirty="0"/>
              <a:t>) played with longer, weighted poi where players gently tag each other below the hips. [</a:t>
            </a:r>
            <a:r>
              <a:rPr lang="en-NZ" dirty="0">
                <a:hlinkClick r:id="rId3"/>
              </a:rPr>
              <a:t>1</a:t>
            </a:r>
            <a:r>
              <a:rPr lang="en-NZ" dirty="0"/>
              <a:t>, </a:t>
            </a:r>
            <a:r>
              <a:rPr lang="en-NZ" dirty="0">
                <a:hlinkClick r:id="rId4"/>
              </a:rPr>
              <a:t>2</a:t>
            </a:r>
            <a:r>
              <a:rPr lang="en-NZ" dirty="0"/>
              <a:t>, </a:t>
            </a:r>
            <a:r>
              <a:rPr lang="en-NZ" dirty="0">
                <a:hlinkClick r:id="rId5"/>
              </a:rPr>
              <a:t>3</a:t>
            </a:r>
            <a:r>
              <a:rPr lang="en-NZ" dirty="0"/>
              <a:t>, </a:t>
            </a:r>
            <a:r>
              <a:rPr lang="en-NZ" dirty="0">
                <a:hlinkClick r:id="rId6"/>
              </a:rPr>
              <a:t>4</a:t>
            </a:r>
            <a:r>
              <a:rPr lang="en-NZ" dirty="0"/>
              <a:t>, </a:t>
            </a:r>
            <a:r>
              <a:rPr lang="en-NZ" dirty="0">
                <a:hlinkClick r:id="rId7"/>
              </a:rPr>
              <a:t>5</a:t>
            </a:r>
            <a:r>
              <a:rPr lang="en-NZ" dirty="0"/>
              <a:t>]</a:t>
            </a:r>
          </a:p>
        </p:txBody>
      </p:sp>
      <p:sp>
        <p:nvSpPr>
          <p:cNvPr id="4" name="Slide Number Placeholder 3">
            <a:extLst>
              <a:ext uri="{FF2B5EF4-FFF2-40B4-BE49-F238E27FC236}">
                <a16:creationId xmlns:a16="http://schemas.microsoft.com/office/drawing/2014/main" id="{DC319C3A-5ADA-2F3D-111A-A3F6CB215E13}"/>
              </a:ext>
            </a:extLst>
          </p:cNvPr>
          <p:cNvSpPr>
            <a:spLocks noGrp="1"/>
          </p:cNvSpPr>
          <p:nvPr>
            <p:ph type="sldNum" sz="quarter" idx="5"/>
          </p:nvPr>
        </p:nvSpPr>
        <p:spPr/>
        <p:txBody>
          <a:bodyPr/>
          <a:lstStyle/>
          <a:p>
            <a:fld id="{8979AE55-7503-48A8-AAC0-74CAB77FE6E1}" type="slidenum">
              <a:rPr lang="en-NZ" smtClean="0"/>
              <a:t>21</a:t>
            </a:fld>
            <a:endParaRPr lang="en-NZ"/>
          </a:p>
        </p:txBody>
      </p:sp>
    </p:spTree>
    <p:extLst>
      <p:ext uri="{BB962C8B-B14F-4D97-AF65-F5344CB8AC3E}">
        <p14:creationId xmlns:p14="http://schemas.microsoft.com/office/powerpoint/2010/main" val="258224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CDDAD-A3C9-3757-F199-414539A60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D05A6-AE1A-B2BD-CBA0-5F6EDD7CF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88339-30E0-8D21-1595-B2446A08BDC9}"/>
              </a:ext>
            </a:extLst>
          </p:cNvPr>
          <p:cNvSpPr>
            <a:spLocks noGrp="1"/>
          </p:cNvSpPr>
          <p:nvPr>
            <p:ph type="body" idx="1"/>
          </p:nvPr>
        </p:nvSpPr>
        <p:spPr/>
        <p:txBody>
          <a:bodyPr/>
          <a:lstStyle/>
          <a:p>
            <a:r>
              <a:rPr lang="en-NZ" sz="1200" b="1" u="none" strike="noStrike" kern="1200" dirty="0">
                <a:solidFill>
                  <a:schemeClr val="tx1"/>
                </a:solidFill>
                <a:effectLst/>
                <a:latin typeface="+mn-lt"/>
                <a:ea typeface="+mn-ea"/>
                <a:cs typeface="+mn-cs"/>
              </a:rPr>
              <a:t>Poi </a:t>
            </a:r>
            <a:r>
              <a:rPr lang="en-NZ" sz="1200" b="1" u="none" strike="noStrike" kern="1200" dirty="0" err="1">
                <a:solidFill>
                  <a:schemeClr val="tx1"/>
                </a:solidFill>
                <a:effectLst/>
                <a:latin typeface="+mn-lt"/>
                <a:ea typeface="+mn-ea"/>
                <a:cs typeface="+mn-cs"/>
              </a:rPr>
              <a:t>ika</a:t>
            </a:r>
            <a:r>
              <a:rPr lang="en-NZ" dirty="0"/>
              <a:t> are a contemporary adaptation of the traditional Māori poi. Pioneered in 2019 by renowned weaver </a:t>
            </a:r>
            <a:r>
              <a:rPr lang="en-NZ" dirty="0" err="1"/>
              <a:t>Tangimoe</a:t>
            </a:r>
            <a:r>
              <a:rPr lang="en-NZ" dirty="0"/>
              <a:t> Clay from nearby Ōpōtiki, these unique poi are crafted using the tanned skin of the </a:t>
            </a:r>
            <a:r>
              <a:rPr lang="en-NZ" sz="1200" b="0" i="1" u="none" strike="noStrike" kern="1200" dirty="0">
                <a:solidFill>
                  <a:schemeClr val="tx1"/>
                </a:solidFill>
                <a:effectLst/>
                <a:latin typeface="+mn-lt"/>
                <a:ea typeface="+mn-ea"/>
                <a:cs typeface="+mn-cs"/>
              </a:rPr>
              <a:t>terakihi</a:t>
            </a:r>
            <a:r>
              <a:rPr lang="en-NZ" dirty="0"/>
              <a:t> (fish), with </a:t>
            </a:r>
            <a:r>
              <a:rPr lang="en-NZ" sz="1200" b="0" i="1" u="none" strike="noStrike" kern="1200" dirty="0" err="1">
                <a:solidFill>
                  <a:schemeClr val="tx1"/>
                </a:solidFill>
                <a:effectLst/>
                <a:latin typeface="+mn-lt"/>
                <a:ea typeface="+mn-ea"/>
                <a:cs typeface="+mn-cs"/>
              </a:rPr>
              <a:t>whītau</a:t>
            </a:r>
            <a:r>
              <a:rPr lang="en-NZ" dirty="0"/>
              <a:t> (</a:t>
            </a:r>
            <a:r>
              <a:rPr lang="en-NZ" dirty="0" err="1"/>
              <a:t>muka</a:t>
            </a:r>
            <a:r>
              <a:rPr lang="en-NZ" dirty="0"/>
              <a:t>/flax </a:t>
            </a:r>
            <a:r>
              <a:rPr lang="en-NZ" dirty="0" err="1"/>
              <a:t>fiber</a:t>
            </a:r>
            <a:r>
              <a:rPr lang="en-NZ" dirty="0"/>
              <a:t>) braided for the handles and stitching.</a:t>
            </a:r>
          </a:p>
        </p:txBody>
      </p:sp>
      <p:sp>
        <p:nvSpPr>
          <p:cNvPr id="4" name="Slide Number Placeholder 3">
            <a:extLst>
              <a:ext uri="{FF2B5EF4-FFF2-40B4-BE49-F238E27FC236}">
                <a16:creationId xmlns:a16="http://schemas.microsoft.com/office/drawing/2014/main" id="{12426751-1802-151C-F03C-B470EE308444}"/>
              </a:ext>
            </a:extLst>
          </p:cNvPr>
          <p:cNvSpPr>
            <a:spLocks noGrp="1"/>
          </p:cNvSpPr>
          <p:nvPr>
            <p:ph type="sldNum" sz="quarter" idx="5"/>
          </p:nvPr>
        </p:nvSpPr>
        <p:spPr/>
        <p:txBody>
          <a:bodyPr/>
          <a:lstStyle/>
          <a:p>
            <a:fld id="{8979AE55-7503-48A8-AAC0-74CAB77FE6E1}" type="slidenum">
              <a:rPr lang="en-NZ" smtClean="0"/>
              <a:t>22</a:t>
            </a:fld>
            <a:endParaRPr lang="en-NZ"/>
          </a:p>
        </p:txBody>
      </p:sp>
    </p:spTree>
    <p:extLst>
      <p:ext uri="{BB962C8B-B14F-4D97-AF65-F5344CB8AC3E}">
        <p14:creationId xmlns:p14="http://schemas.microsoft.com/office/powerpoint/2010/main" val="171108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E6A27-DC45-AB2B-609E-9FD1FB736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8F35C-7E48-16C3-3FC9-541E5CD3F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19A0E-D01F-7280-9DD3-F2E5BCB58111}"/>
              </a:ext>
            </a:extLst>
          </p:cNvPr>
          <p:cNvSpPr>
            <a:spLocks noGrp="1"/>
          </p:cNvSpPr>
          <p:nvPr>
            <p:ph type="body" idx="1"/>
          </p:nvPr>
        </p:nvSpPr>
        <p:spPr/>
        <p:txBody>
          <a:bodyPr/>
          <a:lstStyle/>
          <a:p>
            <a:r>
              <a:rPr lang="mi-NZ" dirty="0" err="1"/>
              <a:t>Explain</a:t>
            </a:r>
            <a:r>
              <a:rPr lang="mi-NZ" dirty="0"/>
              <a:t> and </a:t>
            </a:r>
            <a:r>
              <a:rPr lang="mi-NZ" dirty="0" err="1"/>
              <a:t>demonstrate</a:t>
            </a:r>
            <a:r>
              <a:rPr lang="mi-NZ" dirty="0"/>
              <a:t> </a:t>
            </a:r>
            <a:r>
              <a:rPr lang="mi-NZ" dirty="0" err="1"/>
              <a:t>what</a:t>
            </a:r>
            <a:r>
              <a:rPr lang="mi-NZ" dirty="0"/>
              <a:t> </a:t>
            </a:r>
            <a:r>
              <a:rPr lang="mi-NZ" dirty="0" err="1"/>
              <a:t>you</a:t>
            </a:r>
            <a:r>
              <a:rPr lang="mi-NZ" dirty="0"/>
              <a:t> </a:t>
            </a:r>
            <a:r>
              <a:rPr lang="mi-NZ" dirty="0" err="1"/>
              <a:t>want</a:t>
            </a:r>
            <a:endParaRPr lang="mi-NZ" dirty="0"/>
          </a:p>
          <a:p>
            <a:r>
              <a:rPr lang="mi-NZ" dirty="0" err="1"/>
              <a:t>Think</a:t>
            </a:r>
            <a:r>
              <a:rPr lang="mi-NZ" dirty="0"/>
              <a:t> of</a:t>
            </a:r>
          </a:p>
          <a:p>
            <a:r>
              <a:rPr lang="mi-NZ" dirty="0" err="1"/>
              <a:t>Placement</a:t>
            </a:r>
            <a:endParaRPr lang="mi-NZ" dirty="0"/>
          </a:p>
          <a:p>
            <a:r>
              <a:rPr lang="mi-NZ" dirty="0" err="1"/>
              <a:t>Levels</a:t>
            </a:r>
            <a:endParaRPr lang="mi-NZ" dirty="0"/>
          </a:p>
          <a:p>
            <a:r>
              <a:rPr lang="mi-NZ" dirty="0" err="1"/>
              <a:t>Timing</a:t>
            </a:r>
            <a:endParaRPr lang="mi-NZ" dirty="0"/>
          </a:p>
          <a:p>
            <a:r>
              <a:rPr lang="mi-NZ" dirty="0" err="1"/>
              <a:t>How</a:t>
            </a:r>
            <a:r>
              <a:rPr lang="mi-NZ" dirty="0"/>
              <a:t> </a:t>
            </a:r>
            <a:r>
              <a:rPr lang="mi-NZ" dirty="0" err="1"/>
              <a:t>you</a:t>
            </a:r>
            <a:r>
              <a:rPr lang="mi-NZ" dirty="0"/>
              <a:t> </a:t>
            </a:r>
            <a:r>
              <a:rPr lang="mi-NZ" dirty="0" err="1"/>
              <a:t>tell</a:t>
            </a:r>
            <a:r>
              <a:rPr lang="mi-NZ" dirty="0"/>
              <a:t> </a:t>
            </a:r>
            <a:r>
              <a:rPr lang="mi-NZ" dirty="0" err="1"/>
              <a:t>your</a:t>
            </a:r>
            <a:r>
              <a:rPr lang="mi-NZ" dirty="0"/>
              <a:t> </a:t>
            </a:r>
            <a:r>
              <a:rPr lang="mi-NZ" dirty="0" err="1"/>
              <a:t>story</a:t>
            </a:r>
            <a:endParaRPr lang="mi-NZ" dirty="0"/>
          </a:p>
          <a:p>
            <a:r>
              <a:rPr lang="mi-NZ" dirty="0" err="1"/>
              <a:t>What</a:t>
            </a:r>
            <a:r>
              <a:rPr lang="mi-NZ" dirty="0"/>
              <a:t> </a:t>
            </a:r>
            <a:r>
              <a:rPr lang="mi-NZ" dirty="0" err="1"/>
              <a:t>is</a:t>
            </a:r>
            <a:r>
              <a:rPr lang="mi-NZ" dirty="0"/>
              <a:t> </a:t>
            </a:r>
            <a:r>
              <a:rPr lang="mi-NZ" dirty="0" err="1"/>
              <a:t>your</a:t>
            </a:r>
            <a:r>
              <a:rPr lang="mi-NZ" dirty="0"/>
              <a:t> </a:t>
            </a:r>
            <a:r>
              <a:rPr lang="mi-NZ" dirty="0" err="1"/>
              <a:t>signature</a:t>
            </a:r>
            <a:r>
              <a:rPr lang="mi-NZ" dirty="0"/>
              <a:t>? </a:t>
            </a:r>
            <a:r>
              <a:rPr lang="mi-NZ" dirty="0" err="1"/>
              <a:t>Your</a:t>
            </a:r>
            <a:r>
              <a:rPr lang="mi-NZ" dirty="0"/>
              <a:t> </a:t>
            </a:r>
            <a:r>
              <a:rPr lang="mi-NZ" dirty="0" err="1"/>
              <a:t>style</a:t>
            </a:r>
            <a:r>
              <a:rPr lang="mi-NZ" dirty="0"/>
              <a:t>?</a:t>
            </a:r>
          </a:p>
          <a:p>
            <a:r>
              <a:rPr lang="mi-NZ" dirty="0" err="1"/>
              <a:t>Confidence</a:t>
            </a:r>
            <a:r>
              <a:rPr lang="mi-NZ" dirty="0"/>
              <a:t>? </a:t>
            </a:r>
            <a:r>
              <a:rPr lang="mi-NZ" dirty="0" err="1"/>
              <a:t>Like</a:t>
            </a:r>
            <a:r>
              <a:rPr lang="mi-NZ" dirty="0"/>
              <a:t> </a:t>
            </a:r>
            <a:r>
              <a:rPr lang="mi-NZ" dirty="0" err="1"/>
              <a:t>any</a:t>
            </a:r>
            <a:r>
              <a:rPr lang="mi-NZ" dirty="0"/>
              <a:t> mahi </a:t>
            </a:r>
            <a:r>
              <a:rPr lang="mi-NZ" dirty="0" err="1"/>
              <a:t>that</a:t>
            </a:r>
            <a:r>
              <a:rPr lang="mi-NZ" dirty="0"/>
              <a:t> </a:t>
            </a:r>
            <a:r>
              <a:rPr lang="mi-NZ" dirty="0" err="1"/>
              <a:t>we</a:t>
            </a:r>
            <a:r>
              <a:rPr lang="mi-NZ" dirty="0"/>
              <a:t> are </a:t>
            </a:r>
            <a:r>
              <a:rPr lang="mi-NZ" dirty="0" err="1"/>
              <a:t>introduced</a:t>
            </a:r>
            <a:r>
              <a:rPr lang="mi-NZ" dirty="0"/>
              <a:t> to, poi </a:t>
            </a:r>
            <a:r>
              <a:rPr lang="mi-NZ" dirty="0" err="1"/>
              <a:t>needs</a:t>
            </a:r>
            <a:r>
              <a:rPr lang="mi-NZ" dirty="0"/>
              <a:t> </a:t>
            </a:r>
            <a:r>
              <a:rPr lang="mi-NZ" dirty="0" err="1"/>
              <a:t>time</a:t>
            </a:r>
            <a:r>
              <a:rPr lang="mi-NZ" dirty="0"/>
              <a:t> to </a:t>
            </a:r>
            <a:r>
              <a:rPr lang="mi-NZ" dirty="0" err="1"/>
              <a:t>marinade</a:t>
            </a:r>
            <a:r>
              <a:rPr lang="mi-NZ" dirty="0"/>
              <a:t>.</a:t>
            </a:r>
          </a:p>
          <a:p>
            <a:endParaRPr lang="en-NZ" dirty="0"/>
          </a:p>
        </p:txBody>
      </p:sp>
      <p:sp>
        <p:nvSpPr>
          <p:cNvPr id="4" name="Slide Number Placeholder 3">
            <a:extLst>
              <a:ext uri="{FF2B5EF4-FFF2-40B4-BE49-F238E27FC236}">
                <a16:creationId xmlns:a16="http://schemas.microsoft.com/office/drawing/2014/main" id="{C30915F4-0854-5C07-A814-3551163E8C4B}"/>
              </a:ext>
            </a:extLst>
          </p:cNvPr>
          <p:cNvSpPr>
            <a:spLocks noGrp="1"/>
          </p:cNvSpPr>
          <p:nvPr>
            <p:ph type="sldNum" sz="quarter" idx="5"/>
          </p:nvPr>
        </p:nvSpPr>
        <p:spPr/>
        <p:txBody>
          <a:bodyPr/>
          <a:lstStyle/>
          <a:p>
            <a:fld id="{30D3273E-AC7E-48D7-A3EB-377F39C627AA}" type="slidenum">
              <a:rPr lang="en-NZ" smtClean="0"/>
              <a:t>23</a:t>
            </a:fld>
            <a:endParaRPr lang="en-NZ"/>
          </a:p>
        </p:txBody>
      </p:sp>
    </p:spTree>
    <p:extLst>
      <p:ext uri="{BB962C8B-B14F-4D97-AF65-F5344CB8AC3E}">
        <p14:creationId xmlns:p14="http://schemas.microsoft.com/office/powerpoint/2010/main" val="3964252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29B89-6835-29DA-C968-805EB2E0A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EA608-5059-CDD9-F4A2-A21761A75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B96AF-D909-8FE2-9C0A-BB546E30E932}"/>
              </a:ext>
            </a:extLst>
          </p:cNvPr>
          <p:cNvSpPr>
            <a:spLocks noGrp="1"/>
          </p:cNvSpPr>
          <p:nvPr>
            <p:ph type="body" idx="1"/>
          </p:nvPr>
        </p:nvSpPr>
        <p:spPr/>
        <p:txBody>
          <a:bodyPr/>
          <a:lstStyle/>
          <a:p>
            <a:r>
              <a:rPr lang="en-NZ" dirty="0"/>
              <a:t>Tikanga is much more than customs or traditions. It is the foundation of who we are as Māori. </a:t>
            </a:r>
          </a:p>
          <a:p>
            <a:r>
              <a:rPr lang="en-NZ" dirty="0"/>
              <a:t>It provides guidance on how we treat one another, how we care for our environment, and how we uphold values such as mana, whanaungatanga, </a:t>
            </a:r>
            <a:r>
              <a:rPr lang="en-NZ" dirty="0" err="1"/>
              <a:t>manaakitanga</a:t>
            </a:r>
            <a:r>
              <a:rPr lang="en-NZ" dirty="0"/>
              <a:t>, and </a:t>
            </a:r>
            <a:r>
              <a:rPr lang="en-NZ" dirty="0" err="1"/>
              <a:t>kaitiakitanga</a:t>
            </a:r>
            <a:r>
              <a:rPr lang="en-NZ" dirty="0"/>
              <a:t>. These principles shape not only our actions but also our identity.</a:t>
            </a:r>
          </a:p>
          <a:p>
            <a:r>
              <a:rPr lang="en-NZ" dirty="0"/>
              <a:t>When we teach our </a:t>
            </a:r>
            <a:r>
              <a:rPr lang="en-NZ" dirty="0" err="1"/>
              <a:t>rangatahi</a:t>
            </a:r>
            <a:r>
              <a:rPr lang="en-NZ" dirty="0"/>
              <a:t> through tikanga, we are giving them more than knowledge we are giving them a sense of belonging. </a:t>
            </a:r>
          </a:p>
          <a:p>
            <a:r>
              <a:rPr lang="en-NZ" dirty="0"/>
              <a:t>Many of our young people are searching for identity and purpose. By embedding tikanga into our teaching, we help them understand where they come from, who they are, and the strengths they carry from their ancestors.</a:t>
            </a:r>
          </a:p>
          <a:p>
            <a:r>
              <a:rPr lang="en-NZ" dirty="0"/>
              <a:t>Retaining tikanga also strengthens cultural confidence. When </a:t>
            </a:r>
            <a:r>
              <a:rPr lang="en-NZ" dirty="0" err="1"/>
              <a:t>rangatahi</a:t>
            </a:r>
            <a:r>
              <a:rPr lang="en-NZ" dirty="0"/>
              <a:t> see their culture respected and practised, they are more likely to feel proud of their heritage and more willing to participate, lead, and contribute within their whānau and communities. This confidence often carries over into education, employment, and other areas of life.</a:t>
            </a:r>
          </a:p>
          <a:p>
            <a:r>
              <a:rPr lang="en-NZ" dirty="0"/>
              <a:t>As educators, mentors, and role models, we have a responsibility to ensure tikanga is not lost. Every pōwhiri, every </a:t>
            </a:r>
            <a:r>
              <a:rPr lang="en-NZ" dirty="0" err="1"/>
              <a:t>karakia</a:t>
            </a:r>
            <a:r>
              <a:rPr lang="en-NZ" dirty="0"/>
              <a:t>, every waiata, every kōrero, and every opportunity to practise respect, humility, and collective responsibility keeps our culture alive. </a:t>
            </a:r>
          </a:p>
          <a:p>
            <a:r>
              <a:rPr lang="en-NZ" dirty="0"/>
              <a:t>These are not simply activities they are lessons that teach values and create meaningful connections.</a:t>
            </a:r>
          </a:p>
          <a:p>
            <a:r>
              <a:rPr lang="en-NZ" dirty="0"/>
              <a:t>In a world that is constantly changing, tikanga provides stability. It reminds our </a:t>
            </a:r>
            <a:r>
              <a:rPr lang="en-NZ" dirty="0" err="1"/>
              <a:t>rangatahi</a:t>
            </a:r>
            <a:r>
              <a:rPr lang="en-NZ" dirty="0"/>
              <a:t> that while they can embrace new opportunities and technologies, they do not have to leave their identity behind. Instead, they can walk confidently in both te ao Māori and the wider world.</a:t>
            </a:r>
          </a:p>
          <a:p>
            <a:r>
              <a:rPr lang="en-NZ" dirty="0"/>
              <a:t>Retaining tikanga is about preserving the wisdom of our </a:t>
            </a:r>
            <a:r>
              <a:rPr lang="en-NZ" dirty="0" err="1"/>
              <a:t>tūpuna</a:t>
            </a:r>
            <a:r>
              <a:rPr lang="en-NZ" dirty="0"/>
              <a:t> while preparing the next generation for the future. If we invest in teaching tikanga today, we are investing in strong, resilient, and culturally grounded leaders for tomorrow.</a:t>
            </a:r>
          </a:p>
          <a:p>
            <a:r>
              <a:rPr lang="en-NZ" dirty="0"/>
              <a:t>Nā </a:t>
            </a:r>
            <a:r>
              <a:rPr lang="en-NZ" dirty="0" err="1"/>
              <a:t>reira</a:t>
            </a:r>
            <a:r>
              <a:rPr lang="en-NZ" dirty="0"/>
              <a:t>, let us continue to uphold, practise, and pass on our tikanga so that our </a:t>
            </a:r>
            <a:r>
              <a:rPr lang="en-NZ" dirty="0" err="1"/>
              <a:t>rangatahi</a:t>
            </a:r>
            <a:r>
              <a:rPr lang="en-NZ" dirty="0"/>
              <a:t> can thrive with pride in who they are and where they come from.</a:t>
            </a:r>
          </a:p>
          <a:p>
            <a:endParaRPr lang="en-NZ" dirty="0"/>
          </a:p>
        </p:txBody>
      </p:sp>
      <p:sp>
        <p:nvSpPr>
          <p:cNvPr id="4" name="Slide Number Placeholder 3">
            <a:extLst>
              <a:ext uri="{FF2B5EF4-FFF2-40B4-BE49-F238E27FC236}">
                <a16:creationId xmlns:a16="http://schemas.microsoft.com/office/drawing/2014/main" id="{9C49CEF8-38CF-11B5-5407-D345D1E22711}"/>
              </a:ext>
            </a:extLst>
          </p:cNvPr>
          <p:cNvSpPr>
            <a:spLocks noGrp="1"/>
          </p:cNvSpPr>
          <p:nvPr>
            <p:ph type="sldNum" sz="quarter" idx="5"/>
          </p:nvPr>
        </p:nvSpPr>
        <p:spPr/>
        <p:txBody>
          <a:bodyPr/>
          <a:lstStyle/>
          <a:p>
            <a:fld id="{30D3273E-AC7E-48D7-A3EB-377F39C627AA}" type="slidenum">
              <a:rPr lang="en-NZ" smtClean="0"/>
              <a:t>24</a:t>
            </a:fld>
            <a:endParaRPr lang="en-NZ"/>
          </a:p>
        </p:txBody>
      </p:sp>
    </p:spTree>
    <p:extLst>
      <p:ext uri="{BB962C8B-B14F-4D97-AF65-F5344CB8AC3E}">
        <p14:creationId xmlns:p14="http://schemas.microsoft.com/office/powerpoint/2010/main" val="2039510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4A51-AB13-2C1B-7D02-187CFFAB3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7FB7A-1D31-23CE-DD7F-3D45E7A84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DEBF2-0FBC-A838-8E1A-88F6828D126B}"/>
              </a:ext>
            </a:extLst>
          </p:cNvPr>
          <p:cNvSpPr>
            <a:spLocks noGrp="1"/>
          </p:cNvSpPr>
          <p:nvPr>
            <p:ph type="body" idx="1"/>
          </p:nvPr>
        </p:nvSpPr>
        <p:spPr/>
        <p:txBody>
          <a:bodyPr/>
          <a:lstStyle/>
          <a:p>
            <a:r>
              <a:rPr lang="en-NZ" dirty="0"/>
              <a:t>As </a:t>
            </a:r>
            <a:r>
              <a:rPr lang="en-NZ" dirty="0" err="1"/>
              <a:t>Mukarau</a:t>
            </a:r>
            <a:r>
              <a:rPr lang="en-NZ" dirty="0"/>
              <a:t> reminds us, poi is a powerful expression of our culture, identity, and storytelling. We should encourage people to get out there, be inspired, and embrace the beauty of poi without fear of making mistakes. However, with that inspiration comes responsibility. It is important that poi is taught properly, with respect for its history, tikanga, and cultural significance. By learning and teaching it correctly, we honour those who came before us while ensuring future generations can carry this taonga forward with confidence, authenticity, and pride.</a:t>
            </a:r>
          </a:p>
        </p:txBody>
      </p:sp>
      <p:sp>
        <p:nvSpPr>
          <p:cNvPr id="4" name="Slide Number Placeholder 3">
            <a:extLst>
              <a:ext uri="{FF2B5EF4-FFF2-40B4-BE49-F238E27FC236}">
                <a16:creationId xmlns:a16="http://schemas.microsoft.com/office/drawing/2014/main" id="{3A99B3D0-34FA-45D8-E38F-E7F05F8CE95C}"/>
              </a:ext>
            </a:extLst>
          </p:cNvPr>
          <p:cNvSpPr>
            <a:spLocks noGrp="1"/>
          </p:cNvSpPr>
          <p:nvPr>
            <p:ph type="sldNum" sz="quarter" idx="5"/>
          </p:nvPr>
        </p:nvSpPr>
        <p:spPr/>
        <p:txBody>
          <a:bodyPr/>
          <a:lstStyle/>
          <a:p>
            <a:fld id="{30D3273E-AC7E-48D7-A3EB-377F39C627AA}" type="slidenum">
              <a:rPr lang="en-NZ" smtClean="0"/>
              <a:t>25</a:t>
            </a:fld>
            <a:endParaRPr lang="en-NZ"/>
          </a:p>
        </p:txBody>
      </p:sp>
    </p:spTree>
    <p:extLst>
      <p:ext uri="{BB962C8B-B14F-4D97-AF65-F5344CB8AC3E}">
        <p14:creationId xmlns:p14="http://schemas.microsoft.com/office/powerpoint/2010/main" val="132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865F-313F-BAB2-7D4B-B82EB33FF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8D4B5-E1A6-B35B-9844-A6DE615FD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FA588-42F1-8963-5E20-0F845A98B7A2}"/>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7FE9EF6D-FE27-74B0-6918-95113BB5094E}"/>
              </a:ext>
            </a:extLst>
          </p:cNvPr>
          <p:cNvSpPr>
            <a:spLocks noGrp="1"/>
          </p:cNvSpPr>
          <p:nvPr>
            <p:ph type="sldNum" sz="quarter" idx="5"/>
          </p:nvPr>
        </p:nvSpPr>
        <p:spPr/>
        <p:txBody>
          <a:bodyPr/>
          <a:lstStyle/>
          <a:p>
            <a:fld id="{30D3273E-AC7E-48D7-A3EB-377F39C627AA}" type="slidenum">
              <a:rPr lang="en-NZ" smtClean="0"/>
              <a:t>4</a:t>
            </a:fld>
            <a:endParaRPr lang="en-NZ"/>
          </a:p>
        </p:txBody>
      </p:sp>
    </p:spTree>
    <p:extLst>
      <p:ext uri="{BB962C8B-B14F-4D97-AF65-F5344CB8AC3E}">
        <p14:creationId xmlns:p14="http://schemas.microsoft.com/office/powerpoint/2010/main" val="3471854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dirty="0" err="1">
                <a:solidFill>
                  <a:srgbClr val="000000"/>
                </a:solidFill>
                <a:effectLst/>
                <a:highlight>
                  <a:srgbClr val="FFFFFF"/>
                </a:highlight>
                <a:latin typeface="-apple-system"/>
              </a:rPr>
              <a:t>Whaea</a:t>
            </a:r>
            <a:r>
              <a:rPr lang="en-NZ" b="0" i="0" dirty="0">
                <a:solidFill>
                  <a:srgbClr val="000000"/>
                </a:solidFill>
                <a:effectLst/>
                <a:highlight>
                  <a:srgbClr val="FFFFFF"/>
                </a:highlight>
                <a:latin typeface="-apple-system"/>
              </a:rPr>
              <a:t> </a:t>
            </a:r>
            <a:r>
              <a:rPr lang="en-NZ" b="0" i="0" dirty="0" err="1">
                <a:solidFill>
                  <a:srgbClr val="000000"/>
                </a:solidFill>
                <a:effectLst/>
                <a:highlight>
                  <a:srgbClr val="FFFFFF"/>
                </a:highlight>
                <a:latin typeface="-apple-system"/>
              </a:rPr>
              <a:t>Rikoriko</a:t>
            </a:r>
            <a:r>
              <a:rPr lang="en-NZ" b="0" i="0" dirty="0">
                <a:solidFill>
                  <a:srgbClr val="000000"/>
                </a:solidFill>
                <a:effectLst/>
                <a:highlight>
                  <a:srgbClr val="FFFFFF"/>
                </a:highlight>
                <a:latin typeface="-apple-system"/>
              </a:rPr>
              <a:t> | the feminine energy source - the first glistening light when there was only darkness</a:t>
            </a:r>
            <a:br>
              <a:rPr lang="en-NZ" dirty="0"/>
            </a:br>
            <a:endParaRPr lang="en-NZ" dirty="0"/>
          </a:p>
          <a:p>
            <a:r>
              <a:rPr lang="en-NZ" dirty="0"/>
              <a:t>Hine I te </a:t>
            </a:r>
            <a:r>
              <a:rPr lang="en-NZ" dirty="0" err="1"/>
              <a:t>huhi</a:t>
            </a:r>
            <a:endParaRPr lang="en-NZ" dirty="0"/>
          </a:p>
          <a:p>
            <a:endParaRPr lang="en-NZ" dirty="0"/>
          </a:p>
          <a:p>
            <a:endParaRPr lang="en-NZ" dirty="0"/>
          </a:p>
          <a:p>
            <a:r>
              <a:rPr lang="en-NZ" dirty="0" err="1"/>
              <a:t>Tāne</a:t>
            </a:r>
            <a:r>
              <a:rPr lang="en-NZ" dirty="0"/>
              <a:t> (God of the forests and birds) separated his father and mother he set about providing means for his mother to be protected and cared for. One of those means was the great forest of </a:t>
            </a:r>
            <a:r>
              <a:rPr lang="en-NZ" dirty="0" err="1"/>
              <a:t>Tāne</a:t>
            </a:r>
            <a:r>
              <a:rPr lang="en-NZ" dirty="0"/>
              <a:t> and repo plays an extremely important part in Te </a:t>
            </a:r>
            <a:r>
              <a:rPr lang="en-NZ" dirty="0" err="1"/>
              <a:t>Waonui</a:t>
            </a:r>
            <a:r>
              <a:rPr lang="en-NZ" dirty="0"/>
              <a:t> a </a:t>
            </a:r>
            <a:r>
              <a:rPr lang="en-NZ" dirty="0" err="1"/>
              <a:t>Tāne</a:t>
            </a:r>
            <a:r>
              <a:rPr lang="en-NZ" dirty="0"/>
              <a:t> (forest mythology). In this account, </a:t>
            </a:r>
            <a:r>
              <a:rPr lang="en-NZ" dirty="0" err="1"/>
              <a:t>Tāne</a:t>
            </a:r>
            <a:r>
              <a:rPr lang="en-NZ" dirty="0"/>
              <a:t> created the repo as the kidneys for </a:t>
            </a:r>
            <a:r>
              <a:rPr lang="en-NZ" dirty="0" err="1"/>
              <a:t>Papatūānuku</a:t>
            </a:r>
            <a:r>
              <a:rPr lang="en-NZ" dirty="0"/>
              <a:t>, acting as a natural cleansing mechanism for her body. These were named </a:t>
            </a:r>
            <a:r>
              <a:rPr lang="en-NZ" dirty="0" err="1"/>
              <a:t>Ngā</a:t>
            </a:r>
            <a:r>
              <a:rPr lang="en-NZ" dirty="0"/>
              <a:t> </a:t>
            </a:r>
            <a:r>
              <a:rPr lang="en-NZ" dirty="0" err="1"/>
              <a:t>Whatukuhu</a:t>
            </a:r>
            <a:r>
              <a:rPr lang="en-NZ" dirty="0"/>
              <a:t> o </a:t>
            </a:r>
            <a:r>
              <a:rPr lang="en-NZ" dirty="0" err="1"/>
              <a:t>Papatūānuku</a:t>
            </a:r>
            <a:r>
              <a:rPr lang="en-NZ" dirty="0"/>
              <a:t>, the kidneys of Earth Mother. </a:t>
            </a:r>
          </a:p>
        </p:txBody>
      </p:sp>
      <p:sp>
        <p:nvSpPr>
          <p:cNvPr id="4" name="Slide Number Placeholder 3"/>
          <p:cNvSpPr>
            <a:spLocks noGrp="1"/>
          </p:cNvSpPr>
          <p:nvPr>
            <p:ph type="sldNum" sz="quarter" idx="5"/>
          </p:nvPr>
        </p:nvSpPr>
        <p:spPr/>
        <p:txBody>
          <a:bodyPr/>
          <a:lstStyle/>
          <a:p>
            <a:fld id="{8979AE55-7503-48A8-AAC0-74CAB77FE6E1}" type="slidenum">
              <a:rPr lang="en-NZ" smtClean="0"/>
              <a:t>5</a:t>
            </a:fld>
            <a:endParaRPr lang="en-NZ"/>
          </a:p>
        </p:txBody>
      </p:sp>
    </p:spTree>
    <p:extLst>
      <p:ext uri="{BB962C8B-B14F-4D97-AF65-F5344CB8AC3E}">
        <p14:creationId xmlns:p14="http://schemas.microsoft.com/office/powerpoint/2010/main" val="405052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3B740-D887-B6FA-A831-A15561857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B1A1C-2CA8-A981-776F-6289CCE53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D915D-BA4B-8A42-FB98-11C9AF2CABCA}"/>
              </a:ext>
            </a:extLst>
          </p:cNvPr>
          <p:cNvSpPr>
            <a:spLocks noGrp="1"/>
          </p:cNvSpPr>
          <p:nvPr>
            <p:ph type="body" idx="1"/>
          </p:nvPr>
        </p:nvSpPr>
        <p:spPr/>
        <p:txBody>
          <a:bodyPr/>
          <a:lstStyle/>
          <a:p>
            <a:pPr algn="l">
              <a:buNone/>
            </a:pPr>
            <a:r>
              <a:rPr lang="en-NZ" b="0" i="0" dirty="0">
                <a:solidFill>
                  <a:srgbClr val="080809"/>
                </a:solidFill>
                <a:effectLst/>
                <a:latin typeface="inherit"/>
              </a:rPr>
              <a:t>In a version from the Waikato region (North Island), Tangaroa (God of the oceans) had three wives: </a:t>
            </a:r>
          </a:p>
          <a:p>
            <a:pPr algn="l">
              <a:buNone/>
            </a:pPr>
            <a:r>
              <a:rPr lang="en-NZ" b="0" i="0" dirty="0">
                <a:solidFill>
                  <a:srgbClr val="080809"/>
                </a:solidFill>
                <a:effectLst/>
                <a:latin typeface="inherit"/>
              </a:rPr>
              <a:t>• Hine-i-te-</a:t>
            </a:r>
            <a:r>
              <a:rPr lang="en-NZ" b="0" i="0" dirty="0" err="1">
                <a:solidFill>
                  <a:srgbClr val="080809"/>
                </a:solidFill>
                <a:effectLst/>
                <a:latin typeface="inherit"/>
              </a:rPr>
              <a:t>huhi</a:t>
            </a:r>
            <a:r>
              <a:rPr lang="en-NZ" b="0" i="0" dirty="0">
                <a:solidFill>
                  <a:srgbClr val="080809"/>
                </a:solidFill>
                <a:effectLst/>
                <a:latin typeface="inherit"/>
              </a:rPr>
              <a:t> – the union with Tangaroa descend repo </a:t>
            </a:r>
          </a:p>
          <a:p>
            <a:pPr algn="l">
              <a:buNone/>
            </a:pPr>
            <a:r>
              <a:rPr lang="en-NZ" b="0" i="0" dirty="0">
                <a:solidFill>
                  <a:srgbClr val="080809"/>
                </a:solidFill>
                <a:effectLst/>
                <a:latin typeface="inherit"/>
              </a:rPr>
              <a:t>• Hine-Moana – the union with Tangaroa descend roto and awa </a:t>
            </a:r>
          </a:p>
          <a:p>
            <a:pPr algn="l">
              <a:buNone/>
            </a:pPr>
            <a:r>
              <a:rPr lang="en-NZ" b="0" i="0" dirty="0">
                <a:solidFill>
                  <a:srgbClr val="080809"/>
                </a:solidFill>
                <a:effectLst/>
                <a:latin typeface="inherit"/>
              </a:rPr>
              <a:t>• Ikatere – the union with Tangaroa descend </a:t>
            </a:r>
            <a:r>
              <a:rPr lang="en-NZ" b="0" i="0" dirty="0" err="1">
                <a:solidFill>
                  <a:srgbClr val="080809"/>
                </a:solidFill>
                <a:effectLst/>
                <a:latin typeface="inherit"/>
              </a:rPr>
              <a:t>ika</a:t>
            </a:r>
            <a:r>
              <a:rPr lang="en-NZ" b="0" i="0" dirty="0">
                <a:solidFill>
                  <a:srgbClr val="080809"/>
                </a:solidFill>
                <a:effectLst/>
                <a:latin typeface="inherit"/>
              </a:rPr>
              <a:t> (fish) </a:t>
            </a:r>
          </a:p>
          <a:p>
            <a:pPr algn="l">
              <a:buNone/>
            </a:pPr>
            <a:r>
              <a:rPr lang="en-NZ" b="0" i="0" dirty="0">
                <a:solidFill>
                  <a:srgbClr val="080809"/>
                </a:solidFill>
                <a:effectLst/>
                <a:latin typeface="inherit"/>
              </a:rPr>
              <a:t>A version from Te Waipounamu (South Island) notes that Hine-i-te-</a:t>
            </a:r>
            <a:r>
              <a:rPr lang="en-NZ" b="0" i="0" dirty="0" err="1">
                <a:solidFill>
                  <a:srgbClr val="080809"/>
                </a:solidFill>
                <a:effectLst/>
                <a:latin typeface="inherit"/>
              </a:rPr>
              <a:t>huhi</a:t>
            </a:r>
            <a:r>
              <a:rPr lang="en-NZ" b="0" i="0" dirty="0">
                <a:solidFill>
                  <a:srgbClr val="080809"/>
                </a:solidFill>
                <a:effectLst/>
                <a:latin typeface="inherit"/>
              </a:rPr>
              <a:t> and Hine-i-te-repo are the personified versions of swamps. Hine-</a:t>
            </a:r>
            <a:r>
              <a:rPr lang="en-NZ" b="0" i="0" dirty="0" err="1">
                <a:solidFill>
                  <a:srgbClr val="080809"/>
                </a:solidFill>
                <a:effectLst/>
                <a:latin typeface="inherit"/>
              </a:rPr>
              <a:t>tū</a:t>
            </a:r>
            <a:r>
              <a:rPr lang="en-NZ" b="0" i="0" dirty="0">
                <a:solidFill>
                  <a:srgbClr val="080809"/>
                </a:solidFill>
                <a:effectLst/>
                <a:latin typeface="inherit"/>
              </a:rPr>
              <a:t>-repo one of the wives of Māui (Polynesian demigod), was ravished by Tuna or </a:t>
            </a:r>
            <a:r>
              <a:rPr lang="en-NZ" b="0" i="0" dirty="0" err="1">
                <a:solidFill>
                  <a:srgbClr val="080809"/>
                </a:solidFill>
                <a:effectLst/>
                <a:latin typeface="inherit"/>
              </a:rPr>
              <a:t>Puhi</a:t>
            </a:r>
            <a:r>
              <a:rPr lang="en-NZ" b="0" i="0" dirty="0">
                <a:solidFill>
                  <a:srgbClr val="080809"/>
                </a:solidFill>
                <a:effectLst/>
                <a:latin typeface="inherit"/>
              </a:rPr>
              <a:t>, personified form of the eel.</a:t>
            </a:r>
          </a:p>
          <a:p>
            <a:pPr algn="l">
              <a:buNone/>
            </a:pPr>
            <a:endParaRPr lang="en-NZ" b="0" i="0" dirty="0">
              <a:solidFill>
                <a:srgbClr val="080809"/>
              </a:solidFill>
              <a:effectLst/>
              <a:latin typeface="inherit"/>
            </a:endParaRPr>
          </a:p>
          <a:p>
            <a:pPr algn="l">
              <a:buNone/>
            </a:pPr>
            <a:r>
              <a:rPr lang="en-NZ" b="0" i="0" dirty="0">
                <a:solidFill>
                  <a:srgbClr val="080809"/>
                </a:solidFill>
                <a:effectLst/>
                <a:latin typeface="inherit"/>
              </a:rPr>
              <a:t>In a version from the Waikato region (North Island), Tangaroa (God of the oceans) had three wives: • Hine-i-te-</a:t>
            </a:r>
            <a:r>
              <a:rPr lang="en-NZ" b="0" i="0" dirty="0" err="1">
                <a:solidFill>
                  <a:srgbClr val="080809"/>
                </a:solidFill>
                <a:effectLst/>
                <a:latin typeface="inherit"/>
              </a:rPr>
              <a:t>huhi</a:t>
            </a:r>
            <a:r>
              <a:rPr lang="en-NZ" b="0" i="0" dirty="0">
                <a:solidFill>
                  <a:srgbClr val="080809"/>
                </a:solidFill>
                <a:effectLst/>
                <a:latin typeface="inherit"/>
              </a:rPr>
              <a:t> – the union with Tangaroa descend repo • Hine-Moana – the union with Tangaroa descend roto and awa • Ikatere – the union with Tangaroa descend </a:t>
            </a:r>
            <a:r>
              <a:rPr lang="en-NZ" b="0" i="0" dirty="0" err="1">
                <a:solidFill>
                  <a:srgbClr val="080809"/>
                </a:solidFill>
                <a:effectLst/>
                <a:latin typeface="inherit"/>
              </a:rPr>
              <a:t>ika</a:t>
            </a:r>
            <a:r>
              <a:rPr lang="en-NZ" b="0" i="0" dirty="0">
                <a:solidFill>
                  <a:srgbClr val="080809"/>
                </a:solidFill>
                <a:effectLst/>
                <a:latin typeface="inherit"/>
              </a:rPr>
              <a:t> (fish)4</a:t>
            </a:r>
          </a:p>
          <a:p>
            <a:pPr algn="l">
              <a:buNone/>
            </a:pPr>
            <a:endParaRPr lang="en-NZ" b="0" i="0" dirty="0">
              <a:solidFill>
                <a:srgbClr val="080809"/>
              </a:solidFill>
              <a:effectLst/>
              <a:latin typeface="inherit"/>
            </a:endParaRPr>
          </a:p>
          <a:p>
            <a:pPr algn="l">
              <a:buNone/>
            </a:pPr>
            <a:endParaRPr lang="en-NZ" b="0" i="0" dirty="0">
              <a:solidFill>
                <a:srgbClr val="080809"/>
              </a:solidFill>
              <a:effectLst/>
              <a:latin typeface="inherit"/>
            </a:endParaRPr>
          </a:p>
          <a:p>
            <a:pPr algn="l">
              <a:buNone/>
            </a:pPr>
            <a:endParaRPr lang="en-NZ" b="0" i="0" dirty="0">
              <a:solidFill>
                <a:srgbClr val="080809"/>
              </a:solidFill>
              <a:effectLst/>
              <a:latin typeface="inherit"/>
            </a:endParaRPr>
          </a:p>
          <a:p>
            <a:endParaRPr lang="en-NZ" dirty="0"/>
          </a:p>
        </p:txBody>
      </p:sp>
      <p:sp>
        <p:nvSpPr>
          <p:cNvPr id="4" name="Slide Number Placeholder 3">
            <a:extLst>
              <a:ext uri="{FF2B5EF4-FFF2-40B4-BE49-F238E27FC236}">
                <a16:creationId xmlns:a16="http://schemas.microsoft.com/office/drawing/2014/main" id="{04D17DF9-F65F-357C-E36E-C489DC44A24C}"/>
              </a:ext>
            </a:extLst>
          </p:cNvPr>
          <p:cNvSpPr>
            <a:spLocks noGrp="1"/>
          </p:cNvSpPr>
          <p:nvPr>
            <p:ph type="sldNum" sz="quarter" idx="5"/>
          </p:nvPr>
        </p:nvSpPr>
        <p:spPr/>
        <p:txBody>
          <a:bodyPr/>
          <a:lstStyle/>
          <a:p>
            <a:fld id="{8979AE55-7503-48A8-AAC0-74CAB77FE6E1}" type="slidenum">
              <a:rPr lang="en-NZ" smtClean="0"/>
              <a:t>6</a:t>
            </a:fld>
            <a:endParaRPr lang="en-NZ"/>
          </a:p>
        </p:txBody>
      </p:sp>
    </p:spTree>
    <p:extLst>
      <p:ext uri="{BB962C8B-B14F-4D97-AF65-F5344CB8AC3E}">
        <p14:creationId xmlns:p14="http://schemas.microsoft.com/office/powerpoint/2010/main" val="159783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EF6FF-5169-89EE-2CF3-00C58AEF9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A36A2-2276-3A79-58C6-C07AE6141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259B0-75BE-92AE-6240-628B406D76E9}"/>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21259A2B-E263-5BD3-003E-30F1ADEF26CA}"/>
              </a:ext>
            </a:extLst>
          </p:cNvPr>
          <p:cNvSpPr>
            <a:spLocks noGrp="1"/>
          </p:cNvSpPr>
          <p:nvPr>
            <p:ph type="sldNum" sz="quarter" idx="5"/>
          </p:nvPr>
        </p:nvSpPr>
        <p:spPr/>
        <p:txBody>
          <a:bodyPr/>
          <a:lstStyle/>
          <a:p>
            <a:fld id="{30D3273E-AC7E-48D7-A3EB-377F39C627AA}" type="slidenum">
              <a:rPr lang="en-NZ" smtClean="0"/>
              <a:t>7</a:t>
            </a:fld>
            <a:endParaRPr lang="en-NZ"/>
          </a:p>
        </p:txBody>
      </p:sp>
    </p:spTree>
    <p:extLst>
      <p:ext uri="{BB962C8B-B14F-4D97-AF65-F5344CB8AC3E}">
        <p14:creationId xmlns:p14="http://schemas.microsoft.com/office/powerpoint/2010/main" val="386036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D98B6-6273-0F47-D5C2-2C735F525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6FF0-E92A-A15B-E824-A0DEF0E6D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4D9B-85BE-8FA4-63A7-A0DEDD01DAF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Ko Te poi he taonga i </a:t>
            </a:r>
            <a:r>
              <a:rPr lang="en-US" sz="1200" kern="1200" dirty="0" err="1">
                <a:solidFill>
                  <a:schemeClr val="tx1"/>
                </a:solidFill>
                <a:effectLst/>
                <a:latin typeface="+mn-lt"/>
                <a:ea typeface="+mn-ea"/>
                <a:cs typeface="+mn-cs"/>
              </a:rPr>
              <a:t>tukuna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iho</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kui</a:t>
            </a:r>
            <a:r>
              <a:rPr lang="en-US" sz="1200" kern="1200" dirty="0">
                <a:solidFill>
                  <a:schemeClr val="tx1"/>
                </a:solidFill>
                <a:effectLst/>
                <a:latin typeface="+mn-lt"/>
                <a:ea typeface="+mn-ea"/>
                <a:cs typeface="+mn-cs"/>
              </a:rPr>
              <a:t> e koro ma. Hei Kinaki atu, ki roto ki nga mahi a </a:t>
            </a:r>
            <a:r>
              <a:rPr lang="en-US" sz="1200" kern="1200" dirty="0" err="1">
                <a:solidFill>
                  <a:schemeClr val="tx1"/>
                </a:solidFill>
                <a:effectLst/>
                <a:latin typeface="+mn-lt"/>
                <a:ea typeface="+mn-ea"/>
                <a:cs typeface="+mn-cs"/>
              </a:rPr>
              <a:t>Rehia</a:t>
            </a:r>
            <a:r>
              <a:rPr lang="en-US" sz="1200" kern="1200" dirty="0">
                <a:solidFill>
                  <a:schemeClr val="tx1"/>
                </a:solidFill>
                <a:effectLst/>
                <a:latin typeface="+mn-lt"/>
                <a:ea typeface="+mn-ea"/>
                <a:cs typeface="+mn-cs"/>
              </a:rPr>
              <a:t>.</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Ki </a:t>
            </a:r>
            <a:r>
              <a:rPr lang="en-US" sz="1200" kern="1200" dirty="0" err="1">
                <a:solidFill>
                  <a:schemeClr val="tx1"/>
                </a:solidFill>
                <a:effectLst/>
                <a:latin typeface="+mn-lt"/>
                <a:ea typeface="+mn-ea"/>
                <a:cs typeface="+mn-cs"/>
              </a:rPr>
              <a:t>etahi</a:t>
            </a:r>
            <a:r>
              <a:rPr lang="en-US" sz="1200" kern="1200" dirty="0">
                <a:solidFill>
                  <a:schemeClr val="tx1"/>
                </a:solidFill>
                <a:effectLst/>
                <a:latin typeface="+mn-lt"/>
                <a:ea typeface="+mn-ea"/>
                <a:cs typeface="+mn-cs"/>
              </a:rPr>
              <a:t> o tatou, ko </a:t>
            </a:r>
            <a:r>
              <a:rPr lang="en-US" sz="1200" kern="1200" dirty="0" err="1">
                <a:solidFill>
                  <a:schemeClr val="tx1"/>
                </a:solidFill>
                <a:effectLst/>
                <a:latin typeface="+mn-lt"/>
                <a:ea typeface="+mn-ea"/>
                <a:cs typeface="+mn-cs"/>
              </a:rPr>
              <a:t>tona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tino</a:t>
            </a:r>
            <a:r>
              <a:rPr lang="en-US" sz="1200" kern="1200" dirty="0">
                <a:solidFill>
                  <a:schemeClr val="tx1"/>
                </a:solidFill>
                <a:effectLst/>
                <a:latin typeface="+mn-lt"/>
                <a:ea typeface="+mn-ea"/>
                <a:cs typeface="+mn-cs"/>
              </a:rPr>
              <a:t> kaupapa ko te </a:t>
            </a:r>
            <a:r>
              <a:rPr lang="en-US" sz="1200" kern="1200" dirty="0" err="1">
                <a:solidFill>
                  <a:schemeClr val="tx1"/>
                </a:solidFill>
                <a:effectLst/>
                <a:latin typeface="+mn-lt"/>
                <a:ea typeface="+mn-ea"/>
                <a:cs typeface="+mn-cs"/>
              </a:rPr>
              <a:t>whakangahau</a:t>
            </a:r>
            <a:r>
              <a:rPr lang="en-US" sz="1200" kern="1200" dirty="0">
                <a:solidFill>
                  <a:schemeClr val="tx1"/>
                </a:solidFill>
                <a:effectLst/>
                <a:latin typeface="+mn-lt"/>
                <a:ea typeface="+mn-ea"/>
                <a:cs typeface="+mn-cs"/>
              </a:rPr>
              <a:t> i te iwi</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Engari ki roto o Taranaki </a:t>
            </a:r>
            <a:r>
              <a:rPr lang="en-US" sz="1200" kern="1200" dirty="0" err="1">
                <a:solidFill>
                  <a:schemeClr val="tx1"/>
                </a:solidFill>
                <a:effectLst/>
                <a:latin typeface="+mn-lt"/>
                <a:ea typeface="+mn-ea"/>
                <a:cs typeface="+mn-cs"/>
              </a:rPr>
              <a:t>whanui</a:t>
            </a:r>
            <a:r>
              <a:rPr lang="en-US" sz="1200" kern="1200" dirty="0">
                <a:solidFill>
                  <a:schemeClr val="tx1"/>
                </a:solidFill>
                <a:effectLst/>
                <a:latin typeface="+mn-lt"/>
                <a:ea typeface="+mn-ea"/>
                <a:cs typeface="+mn-cs"/>
              </a:rPr>
              <a:t> he </a:t>
            </a:r>
            <a:r>
              <a:rPr lang="en-US" sz="1200" kern="1200" dirty="0" err="1">
                <a:solidFill>
                  <a:schemeClr val="tx1"/>
                </a:solidFill>
                <a:effectLst/>
                <a:latin typeface="+mn-lt"/>
                <a:ea typeface="+mn-ea"/>
                <a:cs typeface="+mn-cs"/>
              </a:rPr>
              <a:t>rereke</a:t>
            </a:r>
            <a:r>
              <a:rPr lang="en-US" sz="1200" kern="1200" dirty="0">
                <a:solidFill>
                  <a:schemeClr val="tx1"/>
                </a:solidFill>
                <a:effectLst/>
                <a:latin typeface="+mn-lt"/>
                <a:ea typeface="+mn-ea"/>
                <a:cs typeface="+mn-cs"/>
              </a:rPr>
              <a:t> te kaupapa i whakaritea </a:t>
            </a:r>
            <a:r>
              <a:rPr lang="en-US" sz="1200" kern="1200" dirty="0" err="1">
                <a:solidFill>
                  <a:schemeClr val="tx1"/>
                </a:solidFill>
                <a:effectLst/>
                <a:latin typeface="+mn-lt"/>
                <a:ea typeface="+mn-ea"/>
                <a:cs typeface="+mn-cs"/>
              </a:rPr>
              <a:t>iho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taua</a:t>
            </a:r>
            <a:r>
              <a:rPr lang="en-US" sz="1200" kern="1200" dirty="0">
                <a:solidFill>
                  <a:schemeClr val="tx1"/>
                </a:solidFill>
                <a:effectLst/>
                <a:latin typeface="+mn-lt"/>
                <a:ea typeface="+mn-ea"/>
                <a:cs typeface="+mn-cs"/>
              </a:rPr>
              <a:t> taonga ra</a:t>
            </a:r>
          </a:p>
          <a:p>
            <a:r>
              <a:rPr lang="en-US" sz="1200" kern="1200" dirty="0">
                <a:solidFill>
                  <a:schemeClr val="tx1"/>
                </a:solidFill>
                <a:effectLst/>
                <a:latin typeface="+mn-lt"/>
                <a:ea typeface="+mn-ea"/>
                <a:cs typeface="+mn-cs"/>
              </a:rPr>
              <a:t>Poi is a practice handed down by our ancestors</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some of us, it is a form of entertainment</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in Taranaki it carries other particular significances</a:t>
            </a:r>
            <a:endParaRPr lang="en-NZ" sz="1200" kern="1200" dirty="0">
              <a:solidFill>
                <a:schemeClr val="tx1"/>
              </a:solidFill>
              <a:effectLst/>
              <a:latin typeface="+mn-lt"/>
              <a:ea typeface="+mn-ea"/>
              <a:cs typeface="+mn-cs"/>
            </a:endParaRPr>
          </a:p>
          <a:p>
            <a:endParaRPr lang="en-NZ" dirty="0"/>
          </a:p>
        </p:txBody>
      </p:sp>
      <p:sp>
        <p:nvSpPr>
          <p:cNvPr id="4" name="Slide Number Placeholder 3">
            <a:extLst>
              <a:ext uri="{FF2B5EF4-FFF2-40B4-BE49-F238E27FC236}">
                <a16:creationId xmlns:a16="http://schemas.microsoft.com/office/drawing/2014/main" id="{CCA98924-1AF8-2D8B-1504-7D2240F3C50E}"/>
              </a:ext>
            </a:extLst>
          </p:cNvPr>
          <p:cNvSpPr>
            <a:spLocks noGrp="1"/>
          </p:cNvSpPr>
          <p:nvPr>
            <p:ph type="sldNum" sz="quarter" idx="5"/>
          </p:nvPr>
        </p:nvSpPr>
        <p:spPr/>
        <p:txBody>
          <a:bodyPr/>
          <a:lstStyle/>
          <a:p>
            <a:fld id="{30D3273E-AC7E-48D7-A3EB-377F39C627AA}" type="slidenum">
              <a:rPr lang="en-NZ" smtClean="0"/>
              <a:t>8</a:t>
            </a:fld>
            <a:endParaRPr lang="en-NZ"/>
          </a:p>
        </p:txBody>
      </p:sp>
    </p:spTree>
    <p:extLst>
      <p:ext uri="{BB962C8B-B14F-4D97-AF65-F5344CB8AC3E}">
        <p14:creationId xmlns:p14="http://schemas.microsoft.com/office/powerpoint/2010/main" val="100136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EC4BD-7B30-A54F-9A23-0CD0B230A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C5D39-5AB1-94AF-E160-287419D0F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0058D-582E-0B68-0215-EAF59D227D5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korero originated from a love ditty, something used to enamour women.  </a:t>
            </a:r>
            <a:r>
              <a:rPr lang="en-US" sz="1200" kern="1200" dirty="0" err="1">
                <a:solidFill>
                  <a:schemeClr val="tx1"/>
                </a:solidFill>
                <a:effectLst/>
                <a:latin typeface="+mn-lt"/>
                <a:ea typeface="+mn-ea"/>
                <a:cs typeface="+mn-cs"/>
              </a:rPr>
              <a:t>Heoi</a:t>
            </a:r>
            <a:r>
              <a:rPr lang="en-US" sz="1200" kern="1200" dirty="0">
                <a:solidFill>
                  <a:schemeClr val="tx1"/>
                </a:solidFill>
                <a:effectLst/>
                <a:latin typeface="+mn-lt"/>
                <a:ea typeface="+mn-ea"/>
                <a:cs typeface="+mn-cs"/>
              </a:rPr>
              <a:t> ko te </a:t>
            </a:r>
            <a:r>
              <a:rPr lang="en-US" sz="1200" kern="1200" dirty="0" err="1">
                <a:solidFill>
                  <a:schemeClr val="tx1"/>
                </a:solidFill>
                <a:effectLst/>
                <a:latin typeface="+mn-lt"/>
                <a:ea typeface="+mn-ea"/>
                <a:cs typeface="+mn-cs"/>
              </a:rPr>
              <a:t>karakia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tuturu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nei</a:t>
            </a:r>
            <a:r>
              <a:rPr lang="en-US" sz="1200" kern="1200" dirty="0">
                <a:solidFill>
                  <a:schemeClr val="tx1"/>
                </a:solidFill>
                <a:effectLst/>
                <a:latin typeface="+mn-lt"/>
                <a:ea typeface="+mn-ea"/>
                <a:cs typeface="+mn-cs"/>
              </a:rPr>
              <a:t> “He aha ra te manu, Ko te </a:t>
            </a:r>
            <a:r>
              <a:rPr lang="en-US" sz="1200" kern="1200" dirty="0" err="1">
                <a:solidFill>
                  <a:schemeClr val="tx1"/>
                </a:solidFill>
                <a:effectLst/>
                <a:latin typeface="+mn-lt"/>
                <a:ea typeface="+mn-ea"/>
                <a:cs typeface="+mn-cs"/>
              </a:rPr>
              <a:t>Pitore</a:t>
            </a:r>
            <a:r>
              <a:rPr lang="en-US" sz="1200" kern="1200" dirty="0">
                <a:solidFill>
                  <a:schemeClr val="tx1"/>
                </a:solidFill>
                <a:effectLst/>
                <a:latin typeface="+mn-lt"/>
                <a:ea typeface="+mn-ea"/>
                <a:cs typeface="+mn-cs"/>
              </a:rPr>
              <a:t> te manu, He aha ra te manu, ko te </a:t>
            </a:r>
            <a:r>
              <a:rPr lang="en-US" sz="1200" kern="1200" dirty="0" err="1">
                <a:solidFill>
                  <a:schemeClr val="tx1"/>
                </a:solidFill>
                <a:effectLst/>
                <a:latin typeface="+mn-lt"/>
                <a:ea typeface="+mn-ea"/>
                <a:cs typeface="+mn-cs"/>
              </a:rPr>
              <a:t>kaarewa</a:t>
            </a:r>
            <a:r>
              <a:rPr lang="en-US" sz="1200" kern="1200" dirty="0">
                <a:solidFill>
                  <a:schemeClr val="tx1"/>
                </a:solidFill>
                <a:effectLst/>
                <a:latin typeface="+mn-lt"/>
                <a:ea typeface="+mn-ea"/>
                <a:cs typeface="+mn-cs"/>
              </a:rPr>
              <a:t> te manu”</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the bird? It is a wood robin, what is the manu? It is the bush hawk? He tauira i </a:t>
            </a:r>
            <a:r>
              <a:rPr lang="en-US" sz="1200" kern="1200" dirty="0" err="1">
                <a:solidFill>
                  <a:schemeClr val="tx1"/>
                </a:solidFill>
                <a:effectLst/>
                <a:latin typeface="+mn-lt"/>
                <a:ea typeface="+mn-ea"/>
                <a:cs typeface="+mn-cs"/>
              </a:rPr>
              <a:t>kapohia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haangai</a:t>
            </a:r>
            <a:r>
              <a:rPr lang="en-US" sz="1200" kern="1200" dirty="0">
                <a:solidFill>
                  <a:schemeClr val="tx1"/>
                </a:solidFill>
                <a:effectLst/>
                <a:latin typeface="+mn-lt"/>
                <a:ea typeface="+mn-ea"/>
                <a:cs typeface="+mn-cs"/>
              </a:rPr>
              <a:t> ki nga āhuatanga o te </a:t>
            </a:r>
            <a:r>
              <a:rPr lang="en-US" sz="1200" kern="1200" dirty="0" err="1">
                <a:solidFill>
                  <a:schemeClr val="tx1"/>
                </a:solidFill>
                <a:effectLst/>
                <a:latin typeface="+mn-lt"/>
                <a:ea typeface="+mn-ea"/>
                <a:cs typeface="+mn-cs"/>
              </a:rPr>
              <a:t>wa</a:t>
            </a:r>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 was a source where the people of Taranaki were able to express or make their statements of resistance, a sort of right to exercise their authority over themselves and their lands.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 served to achieve this by communicating to other hapu, about kaupapa that was happening at that time. </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is the importance of poi, its to convey its message beyond just our whenua but take our message to the world.</a:t>
            </a:r>
            <a:endParaRPr lang="en-NZ" sz="1200" kern="1200" dirty="0">
              <a:solidFill>
                <a:schemeClr val="tx1"/>
              </a:solidFill>
              <a:effectLst/>
              <a:latin typeface="+mn-lt"/>
              <a:ea typeface="+mn-ea"/>
              <a:cs typeface="+mn-cs"/>
            </a:endParaRPr>
          </a:p>
          <a:p>
            <a:endParaRPr lang="en-NZ" dirty="0"/>
          </a:p>
        </p:txBody>
      </p:sp>
      <p:sp>
        <p:nvSpPr>
          <p:cNvPr id="4" name="Slide Number Placeholder 3">
            <a:extLst>
              <a:ext uri="{FF2B5EF4-FFF2-40B4-BE49-F238E27FC236}">
                <a16:creationId xmlns:a16="http://schemas.microsoft.com/office/drawing/2014/main" id="{9111B474-1E38-65FA-25EC-A77F35EED4E9}"/>
              </a:ext>
            </a:extLst>
          </p:cNvPr>
          <p:cNvSpPr>
            <a:spLocks noGrp="1"/>
          </p:cNvSpPr>
          <p:nvPr>
            <p:ph type="sldNum" sz="quarter" idx="5"/>
          </p:nvPr>
        </p:nvSpPr>
        <p:spPr/>
        <p:txBody>
          <a:bodyPr/>
          <a:lstStyle/>
          <a:p>
            <a:fld id="{30D3273E-AC7E-48D7-A3EB-377F39C627AA}" type="slidenum">
              <a:rPr lang="en-NZ" smtClean="0"/>
              <a:t>9</a:t>
            </a:fld>
            <a:endParaRPr lang="en-NZ"/>
          </a:p>
        </p:txBody>
      </p:sp>
    </p:spTree>
    <p:extLst>
      <p:ext uri="{BB962C8B-B14F-4D97-AF65-F5344CB8AC3E}">
        <p14:creationId xmlns:p14="http://schemas.microsoft.com/office/powerpoint/2010/main" val="2372353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2E82-E300-766D-71EC-28058A31C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5CF36-C0E1-13E3-C386-3C255199D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018BA-1985-40D3-3AB4-7BA6CA13262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times past they would create Poi Groups or teams, and each had its own name,  like Paopao ki te </a:t>
            </a:r>
            <a:r>
              <a:rPr lang="en-US" sz="1200" kern="1200" dirty="0" err="1">
                <a:solidFill>
                  <a:schemeClr val="tx1"/>
                </a:solidFill>
                <a:effectLst/>
                <a:latin typeface="+mn-lt"/>
                <a:ea typeface="+mn-ea"/>
                <a:cs typeface="+mn-cs"/>
              </a:rPr>
              <a:t>rangi</a:t>
            </a:r>
            <a:r>
              <a:rPr lang="en-US" sz="1200" kern="1200" dirty="0">
                <a:solidFill>
                  <a:schemeClr val="tx1"/>
                </a:solidFill>
                <a:effectLst/>
                <a:latin typeface="+mn-lt"/>
                <a:ea typeface="+mn-ea"/>
                <a:cs typeface="+mn-cs"/>
              </a:rPr>
              <a:t>, Te </a:t>
            </a:r>
            <a:r>
              <a:rPr lang="en-US" sz="1200" kern="1200" dirty="0" err="1">
                <a:solidFill>
                  <a:schemeClr val="tx1"/>
                </a:solidFill>
                <a:effectLst/>
                <a:latin typeface="+mn-lt"/>
                <a:ea typeface="+mn-ea"/>
                <a:cs typeface="+mn-cs"/>
              </a:rPr>
              <a:t>Morehu</a:t>
            </a:r>
            <a:r>
              <a:rPr lang="en-US" sz="1200" kern="1200" dirty="0">
                <a:solidFill>
                  <a:schemeClr val="tx1"/>
                </a:solidFill>
                <a:effectLst/>
                <a:latin typeface="+mn-lt"/>
                <a:ea typeface="+mn-ea"/>
                <a:cs typeface="+mn-cs"/>
              </a:rPr>
              <a:t>, Te </a:t>
            </a:r>
            <a:r>
              <a:rPr lang="en-US" sz="1200" kern="1200" dirty="0" err="1">
                <a:solidFill>
                  <a:schemeClr val="tx1"/>
                </a:solidFill>
                <a:effectLst/>
                <a:latin typeface="+mn-lt"/>
                <a:ea typeface="+mn-ea"/>
                <a:cs typeface="+mn-cs"/>
              </a:rPr>
              <a:t>Puapua</a:t>
            </a:r>
            <a:r>
              <a:rPr lang="en-US" sz="1200" kern="1200" dirty="0">
                <a:solidFill>
                  <a:schemeClr val="tx1"/>
                </a:solidFill>
                <a:effectLst/>
                <a:latin typeface="+mn-lt"/>
                <a:ea typeface="+mn-ea"/>
                <a:cs typeface="+mn-cs"/>
              </a:rPr>
              <a:t> and so fourth.  They would gather and consider how to express their issues, to clarify and share among the other teams. Today we have devices that is accessible at the snap of a finger, but in those times, we had to figure a way to express our selves and this is the role that poi played specifically in Taranaki, </a:t>
            </a:r>
            <a:r>
              <a:rPr lang="en-US" sz="1200" kern="1200" dirty="0" err="1">
                <a:solidFill>
                  <a:schemeClr val="tx1"/>
                </a:solidFill>
                <a:effectLst/>
                <a:latin typeface="+mn-lt"/>
                <a:ea typeface="+mn-ea"/>
                <a:cs typeface="+mn-cs"/>
              </a:rPr>
              <a:t>Parihaka</a:t>
            </a:r>
            <a:r>
              <a:rPr lang="en-US" sz="1200" kern="1200" dirty="0">
                <a:solidFill>
                  <a:schemeClr val="tx1"/>
                </a:solidFill>
                <a:effectLst/>
                <a:latin typeface="+mn-lt"/>
                <a:ea typeface="+mn-ea"/>
                <a:cs typeface="+mn-cs"/>
              </a:rPr>
              <a:t>.</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 was their Radio, TV, Internet, Facebook and many other platforms that we have today.</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Poi is used as a format, where only woman perform it, its alluring, its entertainment, its </a:t>
            </a:r>
            <a:r>
              <a:rPr lang="en-US" sz="1200" kern="1200" dirty="0" err="1">
                <a:solidFill>
                  <a:schemeClr val="tx1"/>
                </a:solidFill>
                <a:effectLst/>
                <a:latin typeface="+mn-lt"/>
                <a:ea typeface="+mn-ea"/>
                <a:cs typeface="+mn-cs"/>
              </a:rPr>
              <a:t>enegetic</a:t>
            </a:r>
            <a:r>
              <a:rPr lang="en-US" sz="1200" kern="1200" dirty="0">
                <a:solidFill>
                  <a:schemeClr val="tx1"/>
                </a:solidFill>
                <a:effectLst/>
                <a:latin typeface="+mn-lt"/>
                <a:ea typeface="+mn-ea"/>
                <a:cs typeface="+mn-cs"/>
              </a:rPr>
              <a:t>, but in those days poi was the messenger, </a:t>
            </a:r>
          </a:p>
          <a:p>
            <a:r>
              <a:rPr lang="en-US" sz="1200" kern="1200" dirty="0">
                <a:solidFill>
                  <a:schemeClr val="tx1"/>
                </a:solidFill>
                <a:effectLst/>
                <a:latin typeface="+mn-lt"/>
                <a:ea typeface="+mn-ea"/>
                <a:cs typeface="+mn-cs"/>
              </a:rPr>
              <a:t>Don’t think that the Poi message was limited to just Taranaki or Aotearoa, </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 </a:t>
            </a:r>
            <a:r>
              <a:rPr lang="en-US" sz="1200" kern="1200" dirty="0" err="1">
                <a:solidFill>
                  <a:schemeClr val="tx1"/>
                </a:solidFill>
                <a:effectLst/>
                <a:latin typeface="+mn-lt"/>
                <a:ea typeface="+mn-ea"/>
                <a:cs typeface="+mn-cs"/>
              </a:rPr>
              <a:t>wai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hei</a:t>
            </a:r>
            <a:r>
              <a:rPr lang="en-US" sz="1200" kern="1200" dirty="0">
                <a:solidFill>
                  <a:schemeClr val="tx1"/>
                </a:solidFill>
                <a:effectLst/>
                <a:latin typeface="+mn-lt"/>
                <a:ea typeface="+mn-ea"/>
                <a:cs typeface="+mn-cs"/>
              </a:rPr>
              <a:t> tiki te motu, te ao e </a:t>
            </a:r>
            <a:r>
              <a:rPr lang="en-US" sz="1200" kern="1200" dirty="0" err="1">
                <a:solidFill>
                  <a:schemeClr val="tx1"/>
                </a:solidFill>
                <a:effectLst/>
                <a:latin typeface="+mn-lt"/>
                <a:ea typeface="+mn-ea"/>
                <a:cs typeface="+mn-cs"/>
              </a:rPr>
              <a:t>riro</a:t>
            </a:r>
            <a:r>
              <a:rPr lang="en-US" sz="1200" kern="1200" dirty="0">
                <a:solidFill>
                  <a:schemeClr val="tx1"/>
                </a:solidFill>
                <a:effectLst/>
                <a:latin typeface="+mn-lt"/>
                <a:ea typeface="+mn-ea"/>
                <a:cs typeface="+mn-cs"/>
              </a:rPr>
              <a:t> mai ai, ma </a:t>
            </a:r>
            <a:r>
              <a:rPr lang="en-US" sz="1200" kern="1200" dirty="0" err="1">
                <a:solidFill>
                  <a:schemeClr val="tx1"/>
                </a:solidFill>
                <a:effectLst/>
                <a:latin typeface="+mn-lt"/>
                <a:ea typeface="+mn-ea"/>
                <a:cs typeface="+mn-cs"/>
              </a:rPr>
              <a:t>taku</a:t>
            </a:r>
            <a:r>
              <a:rPr lang="en-US" sz="1200" kern="1200" dirty="0">
                <a:solidFill>
                  <a:schemeClr val="tx1"/>
                </a:solidFill>
                <a:effectLst/>
                <a:latin typeface="+mn-lt"/>
                <a:ea typeface="+mn-ea"/>
                <a:cs typeface="+mn-cs"/>
              </a:rPr>
              <a:t> poi e </a:t>
            </a:r>
            <a:r>
              <a:rPr lang="en-US" sz="1200" kern="1200" dirty="0" err="1">
                <a:solidFill>
                  <a:schemeClr val="tx1"/>
                </a:solidFill>
                <a:effectLst/>
                <a:latin typeface="+mn-lt"/>
                <a:ea typeface="+mn-ea"/>
                <a:cs typeface="+mn-cs"/>
              </a:rPr>
              <a:t>haere</a:t>
            </a:r>
            <a:r>
              <a:rPr lang="en-US" sz="1200" kern="1200" dirty="0">
                <a:solidFill>
                  <a:schemeClr val="tx1"/>
                </a:solidFill>
                <a:effectLst/>
                <a:latin typeface="+mn-lt"/>
                <a:ea typeface="+mn-ea"/>
                <a:cs typeface="+mn-cs"/>
              </a:rPr>
              <a:t> te whenua, ma </a:t>
            </a:r>
            <a:r>
              <a:rPr lang="en-US" sz="1200" kern="1200" dirty="0" err="1">
                <a:solidFill>
                  <a:schemeClr val="tx1"/>
                </a:solidFill>
                <a:effectLst/>
                <a:latin typeface="+mn-lt"/>
                <a:ea typeface="+mn-ea"/>
                <a:cs typeface="+mn-cs"/>
              </a:rPr>
              <a:t>haku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rongo</a:t>
            </a:r>
            <a:r>
              <a:rPr lang="en-US" sz="1200" kern="1200" dirty="0">
                <a:solidFill>
                  <a:schemeClr val="tx1"/>
                </a:solidFill>
                <a:effectLst/>
                <a:latin typeface="+mn-lt"/>
                <a:ea typeface="+mn-ea"/>
                <a:cs typeface="+mn-cs"/>
              </a:rPr>
              <a:t> e tipi te whenua”  Who will have influence over the land, indeed the world? My Poi will travel the land, news of my deeds will traverse the oceans.</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poi, is to convey its message beyond just our whenua but take our message to the world.</a:t>
            </a:r>
            <a:endParaRPr lang="en-NZ" sz="1200" kern="1200" dirty="0">
              <a:solidFill>
                <a:schemeClr val="tx1"/>
              </a:solidFill>
              <a:effectLst/>
              <a:latin typeface="+mn-lt"/>
              <a:ea typeface="+mn-ea"/>
              <a:cs typeface="+mn-cs"/>
            </a:endParaRPr>
          </a:p>
          <a:p>
            <a:endParaRPr lang="en-NZ" dirty="0"/>
          </a:p>
        </p:txBody>
      </p:sp>
      <p:sp>
        <p:nvSpPr>
          <p:cNvPr id="4" name="Slide Number Placeholder 3">
            <a:extLst>
              <a:ext uri="{FF2B5EF4-FFF2-40B4-BE49-F238E27FC236}">
                <a16:creationId xmlns:a16="http://schemas.microsoft.com/office/drawing/2014/main" id="{7F384D92-622B-1EA3-2E88-23619E5EF938}"/>
              </a:ext>
            </a:extLst>
          </p:cNvPr>
          <p:cNvSpPr>
            <a:spLocks noGrp="1"/>
          </p:cNvSpPr>
          <p:nvPr>
            <p:ph type="sldNum" sz="quarter" idx="5"/>
          </p:nvPr>
        </p:nvSpPr>
        <p:spPr/>
        <p:txBody>
          <a:bodyPr/>
          <a:lstStyle/>
          <a:p>
            <a:fld id="{30D3273E-AC7E-48D7-A3EB-377F39C627AA}" type="slidenum">
              <a:rPr lang="en-NZ" smtClean="0"/>
              <a:t>10</a:t>
            </a:fld>
            <a:endParaRPr lang="en-NZ"/>
          </a:p>
        </p:txBody>
      </p:sp>
    </p:spTree>
    <p:extLst>
      <p:ext uri="{BB962C8B-B14F-4D97-AF65-F5344CB8AC3E}">
        <p14:creationId xmlns:p14="http://schemas.microsoft.com/office/powerpoint/2010/main" val="160617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C9E5C2-431F-48E9-9FE4-46B5D44535A8}" type="datetimeFigureOut">
              <a:rPr lang="en-NZ" smtClean="0"/>
              <a:t>4/07/2026</a:t>
            </a:fld>
            <a:endParaRPr lang="en-NZ"/>
          </a:p>
        </p:txBody>
      </p:sp>
      <p:sp>
        <p:nvSpPr>
          <p:cNvPr id="5" name="Footer Placeholder 4"/>
          <p:cNvSpPr>
            <a:spLocks noGrp="1"/>
          </p:cNvSpPr>
          <p:nvPr>
            <p:ph type="ftr" sz="quarter" idx="11"/>
          </p:nvPr>
        </p:nvSpPr>
        <p:spPr/>
        <p:txBody>
          <a:bodyPr/>
          <a:lstStyle/>
          <a:p>
            <a:endParaRPr lang="en-NZ"/>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NZ"/>
          </a:p>
        </p:txBody>
      </p:sp>
      <p:sp>
        <p:nvSpPr>
          <p:cNvPr id="6" name="Slide Number Placeholder 5"/>
          <p:cNvSpPr>
            <a:spLocks noGrp="1"/>
          </p:cNvSpPr>
          <p:nvPr>
            <p:ph type="sldNum" sz="quarter" idx="12"/>
          </p:nvPr>
        </p:nvSpPr>
        <p:spPr>
          <a:xfrm>
            <a:off x="531812" y="4529540"/>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21935948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9E5C2-431F-48E9-9FE4-46B5D44535A8}" type="datetimeFigureOut">
              <a:rPr lang="en-NZ" smtClean="0"/>
              <a:t>4/07/2026</a:t>
            </a:fld>
            <a:endParaRPr lang="en-NZ"/>
          </a:p>
        </p:txBody>
      </p:sp>
      <p:sp>
        <p:nvSpPr>
          <p:cNvPr id="5" name="Footer Placeholder 4"/>
          <p:cNvSpPr>
            <a:spLocks noGrp="1"/>
          </p:cNvSpPr>
          <p:nvPr>
            <p:ph type="ftr" sz="quarter" idx="11"/>
          </p:nvPr>
        </p:nvSpPr>
        <p:spPr/>
        <p:txBody>
          <a:bodyPr/>
          <a:lstStyle/>
          <a:p>
            <a:endParaRPr lang="en-N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11220126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9E5C2-431F-48E9-9FE4-46B5D44535A8}" type="datetimeFigureOut">
              <a:rPr lang="en-NZ" smtClean="0"/>
              <a:t>4/07/2026</a:t>
            </a:fld>
            <a:endParaRPr lang="en-NZ"/>
          </a:p>
        </p:txBody>
      </p:sp>
      <p:sp>
        <p:nvSpPr>
          <p:cNvPr id="5" name="Footer Placeholder 4"/>
          <p:cNvSpPr>
            <a:spLocks noGrp="1"/>
          </p:cNvSpPr>
          <p:nvPr>
            <p:ph type="ftr" sz="quarter" idx="11"/>
          </p:nvPr>
        </p:nvSpPr>
        <p:spPr/>
        <p:txBody>
          <a:bodyPr/>
          <a:lstStyle/>
          <a:p>
            <a:endParaRPr lang="en-NZ"/>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6567CD-A341-41E1-A168-C1714E5435E8}" type="slidenum">
              <a:rPr lang="en-NZ" smtClean="0"/>
              <a:t>‹#›</a:t>
            </a:fld>
            <a:endParaRPr lang="en-NZ"/>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880715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DC9E5C2-431F-48E9-9FE4-46B5D44535A8}" type="datetimeFigureOut">
              <a:rPr lang="en-NZ" smtClean="0"/>
              <a:t>4/07/2026</a:t>
            </a:fld>
            <a:endParaRPr lang="en-NZ"/>
          </a:p>
        </p:txBody>
      </p:sp>
      <p:sp>
        <p:nvSpPr>
          <p:cNvPr id="6" name="Footer Placeholder 5"/>
          <p:cNvSpPr>
            <a:spLocks noGrp="1"/>
          </p:cNvSpPr>
          <p:nvPr>
            <p:ph type="ftr" sz="quarter" idx="11"/>
          </p:nvPr>
        </p:nvSpPr>
        <p:spPr/>
        <p:txBody>
          <a:bodyPr/>
          <a:lstStyle/>
          <a:p>
            <a:endParaRPr lang="en-N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26396680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DC9E5C2-431F-48E9-9FE4-46B5D44535A8}" type="datetimeFigureOut">
              <a:rPr lang="en-NZ" smtClean="0"/>
              <a:t>4/07/2026</a:t>
            </a:fld>
            <a:endParaRPr lang="en-NZ"/>
          </a:p>
        </p:txBody>
      </p:sp>
      <p:sp>
        <p:nvSpPr>
          <p:cNvPr id="6" name="Footer Placeholder 5"/>
          <p:cNvSpPr>
            <a:spLocks noGrp="1"/>
          </p:cNvSpPr>
          <p:nvPr>
            <p:ph type="ftr" sz="quarter" idx="11"/>
          </p:nvPr>
        </p:nvSpPr>
        <p:spPr/>
        <p:txBody>
          <a:bodyPr/>
          <a:lstStyle/>
          <a:p>
            <a:endParaRPr lang="en-NZ"/>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6567CD-A341-41E1-A168-C1714E5435E8}" type="slidenum">
              <a:rPr lang="en-NZ" smtClean="0"/>
              <a:t>‹#›</a:t>
            </a:fld>
            <a:endParaRPr lang="en-NZ"/>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054292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DC9E5C2-431F-48E9-9FE4-46B5D44535A8}" type="datetimeFigureOut">
              <a:rPr lang="en-NZ" smtClean="0"/>
              <a:t>4/07/2026</a:t>
            </a:fld>
            <a:endParaRPr lang="en-NZ"/>
          </a:p>
        </p:txBody>
      </p:sp>
      <p:sp>
        <p:nvSpPr>
          <p:cNvPr id="6" name="Footer Placeholder 5"/>
          <p:cNvSpPr>
            <a:spLocks noGrp="1"/>
          </p:cNvSpPr>
          <p:nvPr>
            <p:ph type="ftr" sz="quarter" idx="11"/>
          </p:nvPr>
        </p:nvSpPr>
        <p:spPr/>
        <p:txBody>
          <a:bodyPr/>
          <a:lstStyle/>
          <a:p>
            <a:endParaRPr lang="en-N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26818020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9E5C2-431F-48E9-9FE4-46B5D44535A8}" type="datetimeFigureOut">
              <a:rPr lang="en-NZ" smtClean="0"/>
              <a:t>4/07/2026</a:t>
            </a:fld>
            <a:endParaRPr lang="en-NZ"/>
          </a:p>
        </p:txBody>
      </p:sp>
      <p:sp>
        <p:nvSpPr>
          <p:cNvPr id="5" name="Footer Placeholder 4"/>
          <p:cNvSpPr>
            <a:spLocks noGrp="1"/>
          </p:cNvSpPr>
          <p:nvPr>
            <p:ph type="ftr" sz="quarter" idx="11"/>
          </p:nvPr>
        </p:nvSpPr>
        <p:spPr/>
        <p:txBody>
          <a:bodyPr/>
          <a:lstStyle/>
          <a:p>
            <a:endParaRPr lang="en-N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14403609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9E5C2-431F-48E9-9FE4-46B5D44535A8}" type="datetimeFigureOut">
              <a:rPr lang="en-NZ" smtClean="0"/>
              <a:t>4/07/2026</a:t>
            </a:fld>
            <a:endParaRPr lang="en-NZ"/>
          </a:p>
        </p:txBody>
      </p:sp>
      <p:sp>
        <p:nvSpPr>
          <p:cNvPr id="5" name="Footer Placeholder 4"/>
          <p:cNvSpPr>
            <a:spLocks noGrp="1"/>
          </p:cNvSpPr>
          <p:nvPr>
            <p:ph type="ftr" sz="quarter" idx="11"/>
          </p:nvPr>
        </p:nvSpPr>
        <p:spPr/>
        <p:txBody>
          <a:bodyPr/>
          <a:lstStyle/>
          <a:p>
            <a:endParaRPr lang="en-N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21026100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9E5C2-431F-48E9-9FE4-46B5D44535A8}" type="datetimeFigureOut">
              <a:rPr lang="en-NZ" smtClean="0"/>
              <a:t>4/07/2026</a:t>
            </a:fld>
            <a:endParaRPr lang="en-NZ"/>
          </a:p>
        </p:txBody>
      </p:sp>
      <p:sp>
        <p:nvSpPr>
          <p:cNvPr id="5" name="Footer Placeholder 4"/>
          <p:cNvSpPr>
            <a:spLocks noGrp="1"/>
          </p:cNvSpPr>
          <p:nvPr>
            <p:ph type="ftr" sz="quarter" idx="11"/>
          </p:nvPr>
        </p:nvSpPr>
        <p:spPr/>
        <p:txBody>
          <a:bodyPr/>
          <a:lstStyle/>
          <a:p>
            <a:endParaRPr lang="en-N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1064422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9E5C2-431F-48E9-9FE4-46B5D44535A8}" type="datetimeFigureOut">
              <a:rPr lang="en-NZ" smtClean="0"/>
              <a:t>4/07/2026</a:t>
            </a:fld>
            <a:endParaRPr lang="en-NZ"/>
          </a:p>
        </p:txBody>
      </p:sp>
      <p:sp>
        <p:nvSpPr>
          <p:cNvPr id="5" name="Footer Placeholder 4"/>
          <p:cNvSpPr>
            <a:spLocks noGrp="1"/>
          </p:cNvSpPr>
          <p:nvPr>
            <p:ph type="ftr" sz="quarter" idx="11"/>
          </p:nvPr>
        </p:nvSpPr>
        <p:spPr/>
        <p:txBody>
          <a:bodyPr/>
          <a:lstStyle/>
          <a:p>
            <a:endParaRPr lang="en-N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39915275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C9E5C2-431F-48E9-9FE4-46B5D44535A8}" type="datetimeFigureOut">
              <a:rPr lang="en-NZ" smtClean="0"/>
              <a:t>4/07/2026</a:t>
            </a:fld>
            <a:endParaRPr lang="en-NZ"/>
          </a:p>
        </p:txBody>
      </p:sp>
      <p:sp>
        <p:nvSpPr>
          <p:cNvPr id="6" name="Footer Placeholder 5"/>
          <p:cNvSpPr>
            <a:spLocks noGrp="1"/>
          </p:cNvSpPr>
          <p:nvPr>
            <p:ph type="ftr" sz="quarter" idx="11"/>
          </p:nvPr>
        </p:nvSpPr>
        <p:spPr/>
        <p:txBody>
          <a:bodyPr/>
          <a:lstStyle/>
          <a:p>
            <a:endParaRPr lang="en-NZ"/>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26484477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C9E5C2-431F-48E9-9FE4-46B5D44535A8}" type="datetimeFigureOut">
              <a:rPr lang="en-NZ" smtClean="0"/>
              <a:t>4/07/2026</a:t>
            </a:fld>
            <a:endParaRPr lang="en-NZ"/>
          </a:p>
        </p:txBody>
      </p:sp>
      <p:sp>
        <p:nvSpPr>
          <p:cNvPr id="8" name="Footer Placeholder 7"/>
          <p:cNvSpPr>
            <a:spLocks noGrp="1"/>
          </p:cNvSpPr>
          <p:nvPr>
            <p:ph type="ftr" sz="quarter" idx="11"/>
          </p:nvPr>
        </p:nvSpPr>
        <p:spPr/>
        <p:txBody>
          <a:bodyPr/>
          <a:lstStyle/>
          <a:p>
            <a:endParaRPr lang="en-NZ"/>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39837757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C9E5C2-431F-48E9-9FE4-46B5D44535A8}" type="datetimeFigureOut">
              <a:rPr lang="en-NZ" smtClean="0"/>
              <a:t>4/07/2026</a:t>
            </a:fld>
            <a:endParaRPr lang="en-NZ"/>
          </a:p>
        </p:txBody>
      </p:sp>
      <p:sp>
        <p:nvSpPr>
          <p:cNvPr id="4" name="Footer Placeholder 3"/>
          <p:cNvSpPr>
            <a:spLocks noGrp="1"/>
          </p:cNvSpPr>
          <p:nvPr>
            <p:ph type="ftr" sz="quarter" idx="11"/>
          </p:nvPr>
        </p:nvSpPr>
        <p:spPr/>
        <p:txBody>
          <a:bodyPr/>
          <a:lstStyle/>
          <a:p>
            <a:endParaRPr lang="en-NZ"/>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25834981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E5C2-431F-48E9-9FE4-46B5D44535A8}" type="datetimeFigureOut">
              <a:rPr lang="en-NZ" smtClean="0"/>
              <a:t>4/07/2026</a:t>
            </a:fld>
            <a:endParaRPr lang="en-NZ"/>
          </a:p>
        </p:txBody>
      </p:sp>
      <p:sp>
        <p:nvSpPr>
          <p:cNvPr id="3" name="Footer Placeholder 2"/>
          <p:cNvSpPr>
            <a:spLocks noGrp="1"/>
          </p:cNvSpPr>
          <p:nvPr>
            <p:ph type="ftr" sz="quarter" idx="11"/>
          </p:nvPr>
        </p:nvSpPr>
        <p:spPr/>
        <p:txBody>
          <a:bodyPr/>
          <a:lstStyle/>
          <a:p>
            <a:endParaRPr lang="en-NZ"/>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36276737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9E5C2-431F-48E9-9FE4-46B5D44535A8}" type="datetimeFigureOut">
              <a:rPr lang="en-NZ" smtClean="0"/>
              <a:t>4/07/2026</a:t>
            </a:fld>
            <a:endParaRPr lang="en-NZ"/>
          </a:p>
        </p:txBody>
      </p:sp>
      <p:sp>
        <p:nvSpPr>
          <p:cNvPr id="6" name="Footer Placeholder 5"/>
          <p:cNvSpPr>
            <a:spLocks noGrp="1"/>
          </p:cNvSpPr>
          <p:nvPr>
            <p:ph type="ftr" sz="quarter" idx="11"/>
          </p:nvPr>
        </p:nvSpPr>
        <p:spPr/>
        <p:txBody>
          <a:bodyPr/>
          <a:lstStyle/>
          <a:p>
            <a:endParaRPr lang="en-NZ"/>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18415068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9E5C2-431F-48E9-9FE4-46B5D44535A8}" type="datetimeFigureOut">
              <a:rPr lang="en-NZ" smtClean="0"/>
              <a:t>4/07/2026</a:t>
            </a:fld>
            <a:endParaRPr lang="en-NZ"/>
          </a:p>
        </p:txBody>
      </p:sp>
      <p:sp>
        <p:nvSpPr>
          <p:cNvPr id="6" name="Footer Placeholder 5"/>
          <p:cNvSpPr>
            <a:spLocks noGrp="1"/>
          </p:cNvSpPr>
          <p:nvPr>
            <p:ph type="ftr" sz="quarter" idx="11"/>
          </p:nvPr>
        </p:nvSpPr>
        <p:spPr/>
        <p:txBody>
          <a:bodyPr/>
          <a:lstStyle/>
          <a:p>
            <a:endParaRPr lang="en-N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6567CD-A341-41E1-A168-C1714E5435E8}" type="slidenum">
              <a:rPr lang="en-NZ" smtClean="0"/>
              <a:t>‹#›</a:t>
            </a:fld>
            <a:endParaRPr lang="en-NZ"/>
          </a:p>
        </p:txBody>
      </p:sp>
    </p:spTree>
    <p:extLst>
      <p:ext uri="{BB962C8B-B14F-4D97-AF65-F5344CB8AC3E}">
        <p14:creationId xmlns:p14="http://schemas.microsoft.com/office/powerpoint/2010/main" val="10507012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DC9E5C2-431F-48E9-9FE4-46B5D44535A8}" type="datetimeFigureOut">
              <a:rPr lang="en-NZ" smtClean="0"/>
              <a:t>4/07/2026</a:t>
            </a:fld>
            <a:endParaRPr lang="en-NZ"/>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C6567CD-A341-41E1-A168-C1714E5435E8}" type="slidenum">
              <a:rPr lang="en-NZ" smtClean="0"/>
              <a:t>‹#›</a:t>
            </a:fld>
            <a:endParaRPr lang="en-NZ"/>
          </a:p>
        </p:txBody>
      </p:sp>
    </p:spTree>
    <p:extLst>
      <p:ext uri="{BB962C8B-B14F-4D97-AF65-F5344CB8AC3E}">
        <p14:creationId xmlns:p14="http://schemas.microsoft.com/office/powerpoint/2010/main" val="904209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B0FE-2E19-09B2-A97F-45E63BEA734C}"/>
              </a:ext>
            </a:extLst>
          </p:cNvPr>
          <p:cNvSpPr>
            <a:spLocks noGrp="1"/>
          </p:cNvSpPr>
          <p:nvPr>
            <p:ph type="ctrTitle"/>
          </p:nvPr>
        </p:nvSpPr>
        <p:spPr>
          <a:xfrm>
            <a:off x="2442703" y="868893"/>
            <a:ext cx="8915399" cy="2262781"/>
          </a:xfrm>
        </p:spPr>
        <p:txBody>
          <a:bodyPr/>
          <a:lstStyle/>
          <a:p>
            <a:r>
              <a:rPr lang="en-NZ" dirty="0" err="1"/>
              <a:t>Poia</a:t>
            </a:r>
            <a:r>
              <a:rPr lang="en-NZ" dirty="0"/>
              <a:t> te wānanga</a:t>
            </a:r>
            <a:br>
              <a:rPr lang="en-NZ" dirty="0"/>
            </a:br>
            <a:r>
              <a:rPr lang="en-NZ" dirty="0" err="1"/>
              <a:t>Poia</a:t>
            </a:r>
            <a:r>
              <a:rPr lang="en-NZ" dirty="0"/>
              <a:t> te ao </a:t>
            </a:r>
            <a:r>
              <a:rPr lang="en-NZ" dirty="0" err="1"/>
              <a:t>mārama</a:t>
            </a:r>
            <a:endParaRPr lang="en-NZ" dirty="0"/>
          </a:p>
        </p:txBody>
      </p:sp>
      <p:sp>
        <p:nvSpPr>
          <p:cNvPr id="3" name="Subtitle 2">
            <a:extLst>
              <a:ext uri="{FF2B5EF4-FFF2-40B4-BE49-F238E27FC236}">
                <a16:creationId xmlns:a16="http://schemas.microsoft.com/office/drawing/2014/main" id="{AEB4069D-536E-F4A3-A5A5-9311498AD43D}"/>
              </a:ext>
            </a:extLst>
          </p:cNvPr>
          <p:cNvSpPr>
            <a:spLocks noGrp="1"/>
          </p:cNvSpPr>
          <p:nvPr>
            <p:ph type="subTitle" idx="1"/>
          </p:nvPr>
        </p:nvSpPr>
        <p:spPr>
          <a:xfrm>
            <a:off x="2567442" y="3318694"/>
            <a:ext cx="8915399" cy="1126283"/>
          </a:xfrm>
        </p:spPr>
        <p:txBody>
          <a:bodyPr/>
          <a:lstStyle/>
          <a:p>
            <a:r>
              <a:rPr lang="en-NZ" dirty="0"/>
              <a:t>Swing poi into existence</a:t>
            </a:r>
          </a:p>
          <a:p>
            <a:r>
              <a:rPr lang="en-NZ" dirty="0"/>
              <a:t>Swing poi into the world of enlightenment</a:t>
            </a:r>
          </a:p>
        </p:txBody>
      </p:sp>
    </p:spTree>
    <p:extLst>
      <p:ext uri="{BB962C8B-B14F-4D97-AF65-F5344CB8AC3E}">
        <p14:creationId xmlns:p14="http://schemas.microsoft.com/office/powerpoint/2010/main" val="12798530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90573EF-C778-A72F-474A-1616C2763E14}"/>
            </a:ext>
          </a:extLst>
        </p:cNvPr>
        <p:cNvGrpSpPr/>
        <p:nvPr/>
      </p:nvGrpSpPr>
      <p:grpSpPr>
        <a:xfrm>
          <a:off x="0" y="0"/>
          <a:ext cx="0" cy="0"/>
          <a:chOff x="0" y="0"/>
          <a:chExt cx="0" cy="0"/>
        </a:xfrm>
      </p:grpSpPr>
      <p:grpSp>
        <p:nvGrpSpPr>
          <p:cNvPr id="52" name="Group 5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5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5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5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5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5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5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6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6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6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6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6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66" name="Group 6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6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6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7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7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7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7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7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7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7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7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7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80" name="Rectangle 7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8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NZ"/>
          </a:p>
        </p:txBody>
      </p:sp>
      <p:sp>
        <p:nvSpPr>
          <p:cNvPr id="84" name="Rectangle 83">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5EF96-AD61-C2E3-6AAC-17ADF8A99BF8}"/>
              </a:ext>
            </a:extLst>
          </p:cNvPr>
          <p:cNvSpPr>
            <a:spLocks noGrp="1"/>
          </p:cNvSpPr>
          <p:nvPr>
            <p:ph type="ctrTitle"/>
          </p:nvPr>
        </p:nvSpPr>
        <p:spPr>
          <a:xfrm>
            <a:off x="649224" y="645106"/>
            <a:ext cx="3650279" cy="1259894"/>
          </a:xfrm>
        </p:spPr>
        <p:txBody>
          <a:bodyPr vert="horz" lIns="91440" tIns="45720" rIns="91440" bIns="45720" rtlCol="0" anchor="t">
            <a:normAutofit/>
          </a:bodyPr>
          <a:lstStyle/>
          <a:p>
            <a:r>
              <a:rPr lang="en-US" sz="3600"/>
              <a:t>Poi Groups</a:t>
            </a:r>
          </a:p>
        </p:txBody>
      </p:sp>
      <p:sp>
        <p:nvSpPr>
          <p:cNvPr id="3" name="TextBox 2">
            <a:extLst>
              <a:ext uri="{FF2B5EF4-FFF2-40B4-BE49-F238E27FC236}">
                <a16:creationId xmlns:a16="http://schemas.microsoft.com/office/drawing/2014/main" id="{51E7E8A5-4101-7380-D3AD-D4DBD4DFB43F}"/>
              </a:ext>
            </a:extLst>
          </p:cNvPr>
          <p:cNvSpPr txBox="1"/>
          <p:nvPr/>
        </p:nvSpPr>
        <p:spPr>
          <a:xfrm>
            <a:off x="521551" y="2700181"/>
            <a:ext cx="3650278" cy="3759253"/>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dirty="0">
                <a:solidFill>
                  <a:schemeClr val="tx1">
                    <a:lumMod val="75000"/>
                    <a:lumOff val="25000"/>
                  </a:schemeClr>
                </a:solidFill>
              </a:rPr>
              <a:t>“</a:t>
            </a:r>
            <a:r>
              <a:rPr lang="en-US" dirty="0"/>
              <a:t>“Ma </a:t>
            </a:r>
            <a:r>
              <a:rPr lang="en-US" dirty="0" err="1"/>
              <a:t>wai</a:t>
            </a:r>
            <a:r>
              <a:rPr lang="en-US" dirty="0"/>
              <a:t> </a:t>
            </a:r>
            <a:r>
              <a:rPr lang="en-US" dirty="0" err="1"/>
              <a:t>hei</a:t>
            </a:r>
            <a:r>
              <a:rPr lang="en-US" dirty="0"/>
              <a:t> tiki te motu, te ao e </a:t>
            </a:r>
            <a:r>
              <a:rPr lang="en-US" dirty="0" err="1"/>
              <a:t>riro</a:t>
            </a:r>
            <a:r>
              <a:rPr lang="en-US" dirty="0"/>
              <a:t> mai ai, ma </a:t>
            </a:r>
            <a:r>
              <a:rPr lang="en-US" dirty="0" err="1"/>
              <a:t>taku</a:t>
            </a:r>
            <a:r>
              <a:rPr lang="en-US" dirty="0"/>
              <a:t> poi e </a:t>
            </a:r>
            <a:r>
              <a:rPr lang="en-US" dirty="0" err="1"/>
              <a:t>haere</a:t>
            </a:r>
            <a:r>
              <a:rPr lang="en-US" dirty="0"/>
              <a:t> te whenua, ma </a:t>
            </a:r>
            <a:r>
              <a:rPr lang="en-US" dirty="0" err="1"/>
              <a:t>haku</a:t>
            </a:r>
            <a:r>
              <a:rPr lang="en-US" dirty="0"/>
              <a:t> </a:t>
            </a:r>
            <a:r>
              <a:rPr lang="en-US" dirty="0" err="1"/>
              <a:t>rongo</a:t>
            </a:r>
            <a:r>
              <a:rPr lang="en-US" dirty="0"/>
              <a:t> e tipi te whenua” </a:t>
            </a:r>
            <a:endParaRPr lang="en-US" dirty="0">
              <a:solidFill>
                <a:schemeClr val="tx1">
                  <a:lumMod val="75000"/>
                  <a:lumOff val="25000"/>
                </a:schemeClr>
              </a:solidFill>
            </a:endParaRPr>
          </a:p>
        </p:txBody>
      </p:sp>
      <p:pic>
        <p:nvPicPr>
          <p:cNvPr id="6" name="Picture 5">
            <a:extLst>
              <a:ext uri="{FF2B5EF4-FFF2-40B4-BE49-F238E27FC236}">
                <a16:creationId xmlns:a16="http://schemas.microsoft.com/office/drawing/2014/main" id="{9689D13C-92DB-FC54-9F0E-611FE057BF02}"/>
              </a:ext>
            </a:extLst>
          </p:cNvPr>
          <p:cNvPicPr>
            <a:picLocks noChangeAspect="1"/>
          </p:cNvPicPr>
          <p:nvPr/>
        </p:nvPicPr>
        <p:blipFill>
          <a:blip r:embed="rId3"/>
          <a:srcRect l="18879" r="15147" b="2"/>
          <a:stretch>
            <a:fillRect/>
          </a:stretch>
        </p:blipFill>
        <p:spPr>
          <a:xfrm>
            <a:off x="4619543" y="10"/>
            <a:ext cx="7572457" cy="6857990"/>
          </a:xfrm>
          <a:prstGeom prst="rect">
            <a:avLst/>
          </a:prstGeom>
        </p:spPr>
      </p:pic>
    </p:spTree>
    <p:extLst>
      <p:ext uri="{BB962C8B-B14F-4D97-AF65-F5344CB8AC3E}">
        <p14:creationId xmlns:p14="http://schemas.microsoft.com/office/powerpoint/2010/main" val="3075748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476006C-EAAA-188C-9A03-9FD194C4417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4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NZ"/>
          </a:p>
        </p:txBody>
      </p:sp>
      <p:sp useBgFill="1">
        <p:nvSpPr>
          <p:cNvPr id="43" name="Rectangle 4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0A312F3E-0291-D218-9E9E-3EC807EB8CC1}"/>
              </a:ext>
            </a:extLst>
          </p:cNvPr>
          <p:cNvPicPr>
            <a:picLocks noChangeAspect="1"/>
          </p:cNvPicPr>
          <p:nvPr/>
        </p:nvPicPr>
        <p:blipFill>
          <a:blip r:embed="rId3"/>
          <a:srcRect l="3274" r="9747" b="-2"/>
          <a:stretch>
            <a:fillRect/>
          </a:stretch>
        </p:blipFill>
        <p:spPr>
          <a:xfrm>
            <a:off x="1" y="10"/>
            <a:ext cx="7574440" cy="6857990"/>
          </a:xfrm>
          <a:prstGeom prst="rect">
            <a:avLst/>
          </a:prstGeom>
        </p:spPr>
      </p:pic>
      <p:sp>
        <p:nvSpPr>
          <p:cNvPr id="4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CFE34D0-6955-DF5D-0B71-2270C3AC7DB8}"/>
              </a:ext>
            </a:extLst>
          </p:cNvPr>
          <p:cNvSpPr>
            <a:spLocks noGrp="1"/>
          </p:cNvSpPr>
          <p:nvPr>
            <p:ph type="ctrTitle"/>
          </p:nvPr>
        </p:nvSpPr>
        <p:spPr>
          <a:xfrm>
            <a:off x="541867" y="787400"/>
            <a:ext cx="7145866" cy="778933"/>
          </a:xfrm>
        </p:spPr>
        <p:txBody>
          <a:bodyPr vert="horz" lIns="91440" tIns="45720" rIns="91440" bIns="45720" rtlCol="0" anchor="ctr">
            <a:normAutofit/>
          </a:bodyPr>
          <a:lstStyle/>
          <a:p>
            <a:r>
              <a:rPr lang="en-US" sz="3200">
                <a:solidFill>
                  <a:srgbClr val="FEFFFF"/>
                </a:solidFill>
              </a:rPr>
              <a:t>Paopao ki Rangi</a:t>
            </a:r>
          </a:p>
        </p:txBody>
      </p:sp>
      <p:sp>
        <p:nvSpPr>
          <p:cNvPr id="3" name="TextBox 2">
            <a:extLst>
              <a:ext uri="{FF2B5EF4-FFF2-40B4-BE49-F238E27FC236}">
                <a16:creationId xmlns:a16="http://schemas.microsoft.com/office/drawing/2014/main" id="{17856879-96AD-0604-3950-193DA75F31D5}"/>
              </a:ext>
            </a:extLst>
          </p:cNvPr>
          <p:cNvSpPr txBox="1"/>
          <p:nvPr/>
        </p:nvSpPr>
        <p:spPr>
          <a:xfrm>
            <a:off x="7860770" y="2017668"/>
            <a:ext cx="3750205" cy="3857816"/>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a:solidFill>
                  <a:schemeClr val="tx1">
                    <a:lumMod val="95000"/>
                    <a:lumOff val="5000"/>
                  </a:schemeClr>
                </a:solidFill>
              </a:rPr>
              <a:t>“Hei aha ra te manu, Ko taku ringa te manu, Hei aha ra te manu, Ko taku poi te manu”  What is the bird? The bird is my hand, What is the bird? The bird is my poi”</a:t>
            </a:r>
          </a:p>
        </p:txBody>
      </p:sp>
    </p:spTree>
    <p:extLst>
      <p:ext uri="{BB962C8B-B14F-4D97-AF65-F5344CB8AC3E}">
        <p14:creationId xmlns:p14="http://schemas.microsoft.com/office/powerpoint/2010/main" val="4694036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5917A-8451-72D8-9218-53D457187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46E1A-700C-828E-B595-06F441035C59}"/>
              </a:ext>
            </a:extLst>
          </p:cNvPr>
          <p:cNvSpPr>
            <a:spLocks noGrp="1"/>
          </p:cNvSpPr>
          <p:nvPr>
            <p:ph type="ctrTitle"/>
          </p:nvPr>
        </p:nvSpPr>
        <p:spPr>
          <a:xfrm>
            <a:off x="1434325" y="2616335"/>
            <a:ext cx="3778870" cy="809897"/>
          </a:xfrm>
        </p:spPr>
        <p:txBody>
          <a:bodyPr>
            <a:noAutofit/>
          </a:bodyPr>
          <a:lstStyle/>
          <a:p>
            <a:r>
              <a:rPr lang="en-US" sz="6000" dirty="0">
                <a:solidFill>
                  <a:schemeClr val="tx1"/>
                </a:solidFill>
              </a:rPr>
              <a:t>Ng</a:t>
            </a:r>
            <a:r>
              <a:rPr lang="mi-NZ" sz="6000" dirty="0">
                <a:solidFill>
                  <a:schemeClr val="tx1"/>
                </a:solidFill>
              </a:rPr>
              <a:t>ā Āhai</a:t>
            </a:r>
            <a:endParaRPr lang="en-NZ" sz="6000" dirty="0">
              <a:solidFill>
                <a:schemeClr val="tx1"/>
              </a:solidFill>
            </a:endParaRPr>
          </a:p>
        </p:txBody>
      </p:sp>
      <p:pic>
        <p:nvPicPr>
          <p:cNvPr id="7" name="Picture 6">
            <a:extLst>
              <a:ext uri="{FF2B5EF4-FFF2-40B4-BE49-F238E27FC236}">
                <a16:creationId xmlns:a16="http://schemas.microsoft.com/office/drawing/2014/main" id="{A7F11DB8-CCBC-4AA5-E421-E2C71C6190BB}"/>
              </a:ext>
            </a:extLst>
          </p:cNvPr>
          <p:cNvPicPr>
            <a:picLocks noChangeAspect="1"/>
          </p:cNvPicPr>
          <p:nvPr/>
        </p:nvPicPr>
        <p:blipFill>
          <a:blip r:embed="rId3"/>
          <a:stretch>
            <a:fillRect/>
          </a:stretch>
        </p:blipFill>
        <p:spPr>
          <a:xfrm>
            <a:off x="5814087" y="1178019"/>
            <a:ext cx="4439270" cy="4496427"/>
          </a:xfrm>
          <a:prstGeom prst="rect">
            <a:avLst/>
          </a:prstGeom>
        </p:spPr>
      </p:pic>
    </p:spTree>
    <p:extLst>
      <p:ext uri="{BB962C8B-B14F-4D97-AF65-F5344CB8AC3E}">
        <p14:creationId xmlns:p14="http://schemas.microsoft.com/office/powerpoint/2010/main" val="40765894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B658820-C565-2299-337E-C6FA0FF7474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3EBF72-EDB5-4278-94B8-34AAC2FA6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D486FF-4365-499B-AFF7-0F07549D9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CB731FB-FF3E-4D53-9E6A-67C4DAD74D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14" name="Freeform 11">
              <a:extLst>
                <a:ext uri="{FF2B5EF4-FFF2-40B4-BE49-F238E27FC236}">
                  <a16:creationId xmlns:a16="http://schemas.microsoft.com/office/drawing/2014/main" id="{F76669B2-AA72-48F0-BE02-E23B19922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15" name="Freeform 12">
              <a:extLst>
                <a:ext uri="{FF2B5EF4-FFF2-40B4-BE49-F238E27FC236}">
                  <a16:creationId xmlns:a16="http://schemas.microsoft.com/office/drawing/2014/main" id="{F7EF4251-A868-4B47-8099-154550F04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16" name="Freeform 13">
              <a:extLst>
                <a:ext uri="{FF2B5EF4-FFF2-40B4-BE49-F238E27FC236}">
                  <a16:creationId xmlns:a16="http://schemas.microsoft.com/office/drawing/2014/main" id="{089C3DFC-191F-40B9-93AF-2E59D5126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17" name="Freeform 14">
              <a:extLst>
                <a:ext uri="{FF2B5EF4-FFF2-40B4-BE49-F238E27FC236}">
                  <a16:creationId xmlns:a16="http://schemas.microsoft.com/office/drawing/2014/main" id="{F0B594F9-A7B5-471C-BFBE-74E9F7387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8" name="Freeform 15">
              <a:extLst>
                <a:ext uri="{FF2B5EF4-FFF2-40B4-BE49-F238E27FC236}">
                  <a16:creationId xmlns:a16="http://schemas.microsoft.com/office/drawing/2014/main" id="{562B3703-0AD3-4477-ACE3-9792DB070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9" name="Freeform 16">
              <a:extLst>
                <a:ext uri="{FF2B5EF4-FFF2-40B4-BE49-F238E27FC236}">
                  <a16:creationId xmlns:a16="http://schemas.microsoft.com/office/drawing/2014/main" id="{AFC61811-5AD7-40A8-9E5C-80020778D8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20" name="Freeform 17">
              <a:extLst>
                <a:ext uri="{FF2B5EF4-FFF2-40B4-BE49-F238E27FC236}">
                  <a16:creationId xmlns:a16="http://schemas.microsoft.com/office/drawing/2014/main" id="{CEACC779-3664-47DA-AF86-A2D8EF93A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21" name="Freeform 18">
              <a:extLst>
                <a:ext uri="{FF2B5EF4-FFF2-40B4-BE49-F238E27FC236}">
                  <a16:creationId xmlns:a16="http://schemas.microsoft.com/office/drawing/2014/main" id="{BF9F040E-FE57-4AD6-8CBF-357962246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22" name="Freeform 19">
              <a:extLst>
                <a:ext uri="{FF2B5EF4-FFF2-40B4-BE49-F238E27FC236}">
                  <a16:creationId xmlns:a16="http://schemas.microsoft.com/office/drawing/2014/main" id="{9BBEC815-1ED3-430D-B771-4CFC3952F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23" name="Freeform 20">
              <a:extLst>
                <a:ext uri="{FF2B5EF4-FFF2-40B4-BE49-F238E27FC236}">
                  <a16:creationId xmlns:a16="http://schemas.microsoft.com/office/drawing/2014/main" id="{E076923D-B0A5-40D9-BE13-91C93F1E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24" name="Freeform 21">
              <a:extLst>
                <a:ext uri="{FF2B5EF4-FFF2-40B4-BE49-F238E27FC236}">
                  <a16:creationId xmlns:a16="http://schemas.microsoft.com/office/drawing/2014/main" id="{1CA2364B-42C8-4755-9072-E60C435614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25" name="Freeform 22">
              <a:extLst>
                <a:ext uri="{FF2B5EF4-FFF2-40B4-BE49-F238E27FC236}">
                  <a16:creationId xmlns:a16="http://schemas.microsoft.com/office/drawing/2014/main" id="{D01B42BD-FD31-49A1-A45A-C98410BC8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27" name="Group 26">
            <a:extLst>
              <a:ext uri="{FF2B5EF4-FFF2-40B4-BE49-F238E27FC236}">
                <a16:creationId xmlns:a16="http://schemas.microsoft.com/office/drawing/2014/main" id="{3D79CD01-D829-46FC-843C-D4F80BD91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28" name="Freeform 27">
              <a:extLst>
                <a:ext uri="{FF2B5EF4-FFF2-40B4-BE49-F238E27FC236}">
                  <a16:creationId xmlns:a16="http://schemas.microsoft.com/office/drawing/2014/main" id="{252D6E81-1EBB-4132-B5B0-556E4A35F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29" name="Freeform 28">
              <a:extLst>
                <a:ext uri="{FF2B5EF4-FFF2-40B4-BE49-F238E27FC236}">
                  <a16:creationId xmlns:a16="http://schemas.microsoft.com/office/drawing/2014/main" id="{BE7131A3-1888-4927-B822-590D34151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30" name="Freeform 29">
              <a:extLst>
                <a:ext uri="{FF2B5EF4-FFF2-40B4-BE49-F238E27FC236}">
                  <a16:creationId xmlns:a16="http://schemas.microsoft.com/office/drawing/2014/main" id="{024990C0-6285-4C3B-A5B5-B6AC37098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31" name="Freeform 30">
              <a:extLst>
                <a:ext uri="{FF2B5EF4-FFF2-40B4-BE49-F238E27FC236}">
                  <a16:creationId xmlns:a16="http://schemas.microsoft.com/office/drawing/2014/main" id="{D262A308-5E13-40AA-AA87-D105F5533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32" name="Freeform 31">
              <a:extLst>
                <a:ext uri="{FF2B5EF4-FFF2-40B4-BE49-F238E27FC236}">
                  <a16:creationId xmlns:a16="http://schemas.microsoft.com/office/drawing/2014/main" id="{F7DF2F8A-7C9D-4727-A7D6-C74AF47929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33" name="Freeform 32">
              <a:extLst>
                <a:ext uri="{FF2B5EF4-FFF2-40B4-BE49-F238E27FC236}">
                  <a16:creationId xmlns:a16="http://schemas.microsoft.com/office/drawing/2014/main" id="{93DA702E-EE7A-4584-9847-803FDCDB1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34" name="Freeform 33">
              <a:extLst>
                <a:ext uri="{FF2B5EF4-FFF2-40B4-BE49-F238E27FC236}">
                  <a16:creationId xmlns:a16="http://schemas.microsoft.com/office/drawing/2014/main" id="{AF7E021C-0B5A-4035-8A00-029A52847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35" name="Freeform 34">
              <a:extLst>
                <a:ext uri="{FF2B5EF4-FFF2-40B4-BE49-F238E27FC236}">
                  <a16:creationId xmlns:a16="http://schemas.microsoft.com/office/drawing/2014/main" id="{CE46A368-BBD8-41CC-B450-E298BE02D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36" name="Freeform 35">
              <a:extLst>
                <a:ext uri="{FF2B5EF4-FFF2-40B4-BE49-F238E27FC236}">
                  <a16:creationId xmlns:a16="http://schemas.microsoft.com/office/drawing/2014/main" id="{A99CD41F-58F2-4092-9F39-26AE634EC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37" name="Freeform 36">
              <a:extLst>
                <a:ext uri="{FF2B5EF4-FFF2-40B4-BE49-F238E27FC236}">
                  <a16:creationId xmlns:a16="http://schemas.microsoft.com/office/drawing/2014/main" id="{D368702B-EDA4-4EB6-A760-C68F022D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38" name="Freeform 37">
              <a:extLst>
                <a:ext uri="{FF2B5EF4-FFF2-40B4-BE49-F238E27FC236}">
                  <a16:creationId xmlns:a16="http://schemas.microsoft.com/office/drawing/2014/main" id="{2FB0ECE4-08DF-4876-8CC9-7EB32EF25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39" name="Freeform 38">
              <a:extLst>
                <a:ext uri="{FF2B5EF4-FFF2-40B4-BE49-F238E27FC236}">
                  <a16:creationId xmlns:a16="http://schemas.microsoft.com/office/drawing/2014/main" id="{C978BD1A-4BF4-42EC-B61D-9D7700FE1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2" name="Title 1">
            <a:extLst>
              <a:ext uri="{FF2B5EF4-FFF2-40B4-BE49-F238E27FC236}">
                <a16:creationId xmlns:a16="http://schemas.microsoft.com/office/drawing/2014/main" id="{473E98BF-72D7-0F87-02D6-9EE2F37132C7}"/>
              </a:ext>
            </a:extLst>
          </p:cNvPr>
          <p:cNvSpPr>
            <a:spLocks noGrp="1"/>
          </p:cNvSpPr>
          <p:nvPr>
            <p:ph type="ctrTitle"/>
          </p:nvPr>
        </p:nvSpPr>
        <p:spPr>
          <a:xfrm>
            <a:off x="8324602" y="935646"/>
            <a:ext cx="3181597" cy="3841735"/>
          </a:xfrm>
        </p:spPr>
        <p:txBody>
          <a:bodyPr>
            <a:normAutofit/>
          </a:bodyPr>
          <a:lstStyle/>
          <a:p>
            <a:r>
              <a:rPr lang="en-NZ" sz="4400"/>
              <a:t>Karakia</a:t>
            </a:r>
          </a:p>
        </p:txBody>
      </p:sp>
      <p:pic>
        <p:nvPicPr>
          <p:cNvPr id="4" name="Picture 3">
            <a:extLst>
              <a:ext uri="{FF2B5EF4-FFF2-40B4-BE49-F238E27FC236}">
                <a16:creationId xmlns:a16="http://schemas.microsoft.com/office/drawing/2014/main" id="{40418249-1F95-7C19-DB28-100642B6BE23}"/>
              </a:ext>
            </a:extLst>
          </p:cNvPr>
          <p:cNvPicPr>
            <a:picLocks noChangeAspect="1"/>
          </p:cNvPicPr>
          <p:nvPr/>
        </p:nvPicPr>
        <p:blipFill>
          <a:blip r:embed="rId3"/>
          <a:stretch>
            <a:fillRect/>
          </a:stretch>
        </p:blipFill>
        <p:spPr>
          <a:xfrm>
            <a:off x="929675" y="1768087"/>
            <a:ext cx="4213521" cy="3290559"/>
          </a:xfrm>
          <a:prstGeom prst="rect">
            <a:avLst/>
          </a:prstGeom>
        </p:spPr>
      </p:pic>
      <p:sp>
        <p:nvSpPr>
          <p:cNvPr id="41" name="Rectangle 40">
            <a:extLst>
              <a:ext uri="{FF2B5EF4-FFF2-40B4-BE49-F238E27FC236}">
                <a16:creationId xmlns:a16="http://schemas.microsoft.com/office/drawing/2014/main" id="{AEC89D32-0839-4A5D-80DB-D12259CA4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43" name="Freeform 33">
            <a:extLst>
              <a:ext uri="{FF2B5EF4-FFF2-40B4-BE49-F238E27FC236}">
                <a16:creationId xmlns:a16="http://schemas.microsoft.com/office/drawing/2014/main" id="{7229C60D-EFB4-4944-AEB7-4773C1A7B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NZ"/>
          </a:p>
        </p:txBody>
      </p:sp>
    </p:spTree>
    <p:extLst>
      <p:ext uri="{BB962C8B-B14F-4D97-AF65-F5344CB8AC3E}">
        <p14:creationId xmlns:p14="http://schemas.microsoft.com/office/powerpoint/2010/main" val="26849048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00A0-5E85-458C-2184-3E7D61548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561DE-C171-8285-FD17-650F8C0BC7B0}"/>
              </a:ext>
            </a:extLst>
          </p:cNvPr>
          <p:cNvSpPr>
            <a:spLocks noGrp="1"/>
          </p:cNvSpPr>
          <p:nvPr>
            <p:ph type="ctrTitle"/>
          </p:nvPr>
        </p:nvSpPr>
        <p:spPr>
          <a:xfrm>
            <a:off x="1533298" y="391196"/>
            <a:ext cx="8915399" cy="1126283"/>
          </a:xfrm>
        </p:spPr>
        <p:txBody>
          <a:bodyPr/>
          <a:lstStyle/>
          <a:p>
            <a:r>
              <a:rPr lang="en-NZ" dirty="0"/>
              <a:t>Ngā </a:t>
            </a:r>
            <a:r>
              <a:rPr lang="en-NZ" dirty="0" err="1"/>
              <a:t>Ahai</a:t>
            </a:r>
            <a:r>
              <a:rPr lang="en-NZ" dirty="0"/>
              <a:t> o te poi</a:t>
            </a:r>
          </a:p>
        </p:txBody>
      </p:sp>
      <p:pic>
        <p:nvPicPr>
          <p:cNvPr id="11" name="453526262_7824818524282908_5896786075104905703_n">
            <a:hlinkClick r:id="" action="ppaction://media"/>
            <a:extLst>
              <a:ext uri="{FF2B5EF4-FFF2-40B4-BE49-F238E27FC236}">
                <a16:creationId xmlns:a16="http://schemas.microsoft.com/office/drawing/2014/main" id="{5777B591-49C8-23D7-B583-9EBE90D75D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79744" y="1834172"/>
            <a:ext cx="5429504" cy="3567960"/>
          </a:xfrm>
          <a:prstGeom prst="rect">
            <a:avLst/>
          </a:prstGeom>
        </p:spPr>
      </p:pic>
      <p:sp>
        <p:nvSpPr>
          <p:cNvPr id="3" name="TextBox 2">
            <a:extLst>
              <a:ext uri="{FF2B5EF4-FFF2-40B4-BE49-F238E27FC236}">
                <a16:creationId xmlns:a16="http://schemas.microsoft.com/office/drawing/2014/main" id="{9153E1AD-679B-C8CD-950B-185FB1FFACD4}"/>
              </a:ext>
            </a:extLst>
          </p:cNvPr>
          <p:cNvSpPr txBox="1"/>
          <p:nvPr/>
        </p:nvSpPr>
        <p:spPr>
          <a:xfrm>
            <a:off x="1533298" y="1649506"/>
            <a:ext cx="3164208" cy="369332"/>
          </a:xfrm>
          <a:prstGeom prst="rect">
            <a:avLst/>
          </a:prstGeom>
          <a:noFill/>
        </p:spPr>
        <p:txBody>
          <a:bodyPr wrap="square" rtlCol="0">
            <a:spAutoFit/>
          </a:bodyPr>
          <a:lstStyle/>
          <a:p>
            <a:r>
              <a:rPr lang="en-NZ" dirty="0" err="1"/>
              <a:t>Taupeka</a:t>
            </a:r>
            <a:endParaRPr lang="en-NZ" dirty="0"/>
          </a:p>
        </p:txBody>
      </p:sp>
      <p:sp>
        <p:nvSpPr>
          <p:cNvPr id="5" name="TextBox 4">
            <a:extLst>
              <a:ext uri="{FF2B5EF4-FFF2-40B4-BE49-F238E27FC236}">
                <a16:creationId xmlns:a16="http://schemas.microsoft.com/office/drawing/2014/main" id="{89217C72-CA14-D81D-826C-D99CCDC1F745}"/>
              </a:ext>
            </a:extLst>
          </p:cNvPr>
          <p:cNvSpPr txBox="1"/>
          <p:nvPr/>
        </p:nvSpPr>
        <p:spPr>
          <a:xfrm>
            <a:off x="1533298" y="1989500"/>
            <a:ext cx="3164208" cy="369332"/>
          </a:xfrm>
          <a:prstGeom prst="rect">
            <a:avLst/>
          </a:prstGeom>
          <a:noFill/>
        </p:spPr>
        <p:txBody>
          <a:bodyPr wrap="square" rtlCol="0">
            <a:spAutoFit/>
          </a:bodyPr>
          <a:lstStyle/>
          <a:p>
            <a:r>
              <a:rPr lang="en-NZ" dirty="0" err="1"/>
              <a:t>Taokurukuru</a:t>
            </a:r>
            <a:endParaRPr lang="en-NZ" dirty="0"/>
          </a:p>
        </p:txBody>
      </p:sp>
      <p:sp>
        <p:nvSpPr>
          <p:cNvPr id="6" name="TextBox 5">
            <a:extLst>
              <a:ext uri="{FF2B5EF4-FFF2-40B4-BE49-F238E27FC236}">
                <a16:creationId xmlns:a16="http://schemas.microsoft.com/office/drawing/2014/main" id="{FE0CDB5E-4BB9-578E-B4BE-C2B161840619}"/>
              </a:ext>
            </a:extLst>
          </p:cNvPr>
          <p:cNvSpPr txBox="1"/>
          <p:nvPr/>
        </p:nvSpPr>
        <p:spPr>
          <a:xfrm>
            <a:off x="1533298" y="2358832"/>
            <a:ext cx="3164208" cy="369332"/>
          </a:xfrm>
          <a:prstGeom prst="rect">
            <a:avLst/>
          </a:prstGeom>
          <a:noFill/>
        </p:spPr>
        <p:txBody>
          <a:bodyPr wrap="square" rtlCol="0">
            <a:spAutoFit/>
          </a:bodyPr>
          <a:lstStyle/>
          <a:p>
            <a:r>
              <a:rPr lang="en-NZ" dirty="0"/>
              <a:t>Poi </a:t>
            </a:r>
            <a:r>
              <a:rPr lang="en-NZ" dirty="0" err="1"/>
              <a:t>Purutia</a:t>
            </a:r>
            <a:endParaRPr lang="en-NZ" dirty="0"/>
          </a:p>
        </p:txBody>
      </p:sp>
      <p:sp>
        <p:nvSpPr>
          <p:cNvPr id="12" name="TextBox 11">
            <a:extLst>
              <a:ext uri="{FF2B5EF4-FFF2-40B4-BE49-F238E27FC236}">
                <a16:creationId xmlns:a16="http://schemas.microsoft.com/office/drawing/2014/main" id="{9D352256-354D-5F81-D217-59A462DA277E}"/>
              </a:ext>
            </a:extLst>
          </p:cNvPr>
          <p:cNvSpPr txBox="1"/>
          <p:nvPr/>
        </p:nvSpPr>
        <p:spPr>
          <a:xfrm>
            <a:off x="1533298" y="2728164"/>
            <a:ext cx="3164208" cy="369332"/>
          </a:xfrm>
          <a:prstGeom prst="rect">
            <a:avLst/>
          </a:prstGeom>
          <a:noFill/>
        </p:spPr>
        <p:txBody>
          <a:bodyPr wrap="square" rtlCol="0">
            <a:spAutoFit/>
          </a:bodyPr>
          <a:lstStyle/>
          <a:p>
            <a:r>
              <a:rPr lang="en-NZ" dirty="0"/>
              <a:t>Poi </a:t>
            </a:r>
            <a:r>
              <a:rPr lang="en-NZ" dirty="0" err="1"/>
              <a:t>Porotia</a:t>
            </a:r>
            <a:endParaRPr lang="en-NZ" dirty="0"/>
          </a:p>
        </p:txBody>
      </p:sp>
      <p:sp>
        <p:nvSpPr>
          <p:cNvPr id="15" name="TextBox 14">
            <a:extLst>
              <a:ext uri="{FF2B5EF4-FFF2-40B4-BE49-F238E27FC236}">
                <a16:creationId xmlns:a16="http://schemas.microsoft.com/office/drawing/2014/main" id="{757ACC9A-5C16-57E7-D215-A1B93998B2C3}"/>
              </a:ext>
            </a:extLst>
          </p:cNvPr>
          <p:cNvSpPr txBox="1"/>
          <p:nvPr/>
        </p:nvSpPr>
        <p:spPr>
          <a:xfrm>
            <a:off x="1533298" y="3097496"/>
            <a:ext cx="3164208" cy="369332"/>
          </a:xfrm>
          <a:prstGeom prst="rect">
            <a:avLst/>
          </a:prstGeom>
          <a:noFill/>
        </p:spPr>
        <p:txBody>
          <a:bodyPr wrap="square" rtlCol="0">
            <a:spAutoFit/>
          </a:bodyPr>
          <a:lstStyle/>
          <a:p>
            <a:r>
              <a:rPr lang="en-NZ" dirty="0" err="1"/>
              <a:t>Porotiti</a:t>
            </a:r>
            <a:endParaRPr lang="en-NZ" dirty="0"/>
          </a:p>
        </p:txBody>
      </p:sp>
      <p:sp>
        <p:nvSpPr>
          <p:cNvPr id="19" name="TextBox 18">
            <a:extLst>
              <a:ext uri="{FF2B5EF4-FFF2-40B4-BE49-F238E27FC236}">
                <a16:creationId xmlns:a16="http://schemas.microsoft.com/office/drawing/2014/main" id="{D76A2B02-C011-8D31-EEF5-E892953AC063}"/>
              </a:ext>
            </a:extLst>
          </p:cNvPr>
          <p:cNvSpPr txBox="1"/>
          <p:nvPr/>
        </p:nvSpPr>
        <p:spPr>
          <a:xfrm>
            <a:off x="1533298" y="3466828"/>
            <a:ext cx="3164208" cy="369332"/>
          </a:xfrm>
          <a:prstGeom prst="rect">
            <a:avLst/>
          </a:prstGeom>
          <a:noFill/>
        </p:spPr>
        <p:txBody>
          <a:bodyPr wrap="square" rtlCol="0">
            <a:spAutoFit/>
          </a:bodyPr>
          <a:lstStyle/>
          <a:p>
            <a:r>
              <a:rPr lang="en-NZ" dirty="0" err="1"/>
              <a:t>Tirairaka</a:t>
            </a:r>
            <a:endParaRPr lang="en-NZ" dirty="0"/>
          </a:p>
        </p:txBody>
      </p:sp>
      <p:sp>
        <p:nvSpPr>
          <p:cNvPr id="20" name="TextBox 19">
            <a:extLst>
              <a:ext uri="{FF2B5EF4-FFF2-40B4-BE49-F238E27FC236}">
                <a16:creationId xmlns:a16="http://schemas.microsoft.com/office/drawing/2014/main" id="{CBD61C39-4F7F-C8B4-4404-3C29449B7ECE}"/>
              </a:ext>
            </a:extLst>
          </p:cNvPr>
          <p:cNvSpPr txBox="1"/>
          <p:nvPr/>
        </p:nvSpPr>
        <p:spPr>
          <a:xfrm>
            <a:off x="1533298" y="3836160"/>
            <a:ext cx="3164208" cy="369332"/>
          </a:xfrm>
          <a:prstGeom prst="rect">
            <a:avLst/>
          </a:prstGeom>
          <a:noFill/>
        </p:spPr>
        <p:txBody>
          <a:bodyPr wrap="square" rtlCol="0">
            <a:spAutoFit/>
          </a:bodyPr>
          <a:lstStyle/>
          <a:p>
            <a:r>
              <a:rPr lang="en-NZ" dirty="0"/>
              <a:t>Makea </a:t>
            </a:r>
            <a:r>
              <a:rPr lang="en-NZ" dirty="0" err="1"/>
              <a:t>Whakarunga</a:t>
            </a:r>
            <a:endParaRPr lang="en-NZ" dirty="0"/>
          </a:p>
        </p:txBody>
      </p:sp>
      <p:sp>
        <p:nvSpPr>
          <p:cNvPr id="21" name="TextBox 20">
            <a:extLst>
              <a:ext uri="{FF2B5EF4-FFF2-40B4-BE49-F238E27FC236}">
                <a16:creationId xmlns:a16="http://schemas.microsoft.com/office/drawing/2014/main" id="{5C144F10-82C7-0309-487C-9836322F50BC}"/>
              </a:ext>
            </a:extLst>
          </p:cNvPr>
          <p:cNvSpPr txBox="1"/>
          <p:nvPr/>
        </p:nvSpPr>
        <p:spPr>
          <a:xfrm>
            <a:off x="1533298" y="4235351"/>
            <a:ext cx="3164208" cy="369332"/>
          </a:xfrm>
          <a:prstGeom prst="rect">
            <a:avLst/>
          </a:prstGeom>
          <a:noFill/>
        </p:spPr>
        <p:txBody>
          <a:bodyPr wrap="square" rtlCol="0">
            <a:spAutoFit/>
          </a:bodyPr>
          <a:lstStyle/>
          <a:p>
            <a:r>
              <a:rPr lang="en-NZ" dirty="0"/>
              <a:t>Makea </a:t>
            </a:r>
            <a:r>
              <a:rPr lang="en-NZ" dirty="0" err="1"/>
              <a:t>Whakararo</a:t>
            </a:r>
            <a:endParaRPr lang="en-NZ" dirty="0"/>
          </a:p>
        </p:txBody>
      </p:sp>
      <p:sp>
        <p:nvSpPr>
          <p:cNvPr id="22" name="TextBox 21">
            <a:extLst>
              <a:ext uri="{FF2B5EF4-FFF2-40B4-BE49-F238E27FC236}">
                <a16:creationId xmlns:a16="http://schemas.microsoft.com/office/drawing/2014/main" id="{B0AA0DFA-A766-CF6E-A2D6-CC718A3CA1D4}"/>
              </a:ext>
            </a:extLst>
          </p:cNvPr>
          <p:cNvSpPr txBox="1"/>
          <p:nvPr/>
        </p:nvSpPr>
        <p:spPr>
          <a:xfrm>
            <a:off x="1533298" y="4634542"/>
            <a:ext cx="3164208" cy="369332"/>
          </a:xfrm>
          <a:prstGeom prst="rect">
            <a:avLst/>
          </a:prstGeom>
          <a:noFill/>
        </p:spPr>
        <p:txBody>
          <a:bodyPr wrap="square" rtlCol="0">
            <a:spAutoFit/>
          </a:bodyPr>
          <a:lstStyle/>
          <a:p>
            <a:r>
              <a:rPr lang="en-NZ" dirty="0" err="1"/>
              <a:t>Taupatupatu</a:t>
            </a:r>
            <a:endParaRPr lang="en-NZ" dirty="0"/>
          </a:p>
        </p:txBody>
      </p:sp>
      <p:sp>
        <p:nvSpPr>
          <p:cNvPr id="23" name="TextBox 22">
            <a:extLst>
              <a:ext uri="{FF2B5EF4-FFF2-40B4-BE49-F238E27FC236}">
                <a16:creationId xmlns:a16="http://schemas.microsoft.com/office/drawing/2014/main" id="{56890B12-33FC-5583-2470-A4EB08EF8C9B}"/>
              </a:ext>
            </a:extLst>
          </p:cNvPr>
          <p:cNvSpPr txBox="1"/>
          <p:nvPr/>
        </p:nvSpPr>
        <p:spPr>
          <a:xfrm>
            <a:off x="1533298" y="5035512"/>
            <a:ext cx="3164208" cy="369332"/>
          </a:xfrm>
          <a:prstGeom prst="rect">
            <a:avLst/>
          </a:prstGeom>
          <a:noFill/>
        </p:spPr>
        <p:txBody>
          <a:bodyPr wrap="square" rtlCol="0">
            <a:spAutoFit/>
          </a:bodyPr>
          <a:lstStyle/>
          <a:p>
            <a:r>
              <a:rPr lang="en-NZ" dirty="0" err="1"/>
              <a:t>Tauparepare</a:t>
            </a:r>
            <a:endParaRPr lang="en-NZ" dirty="0"/>
          </a:p>
        </p:txBody>
      </p:sp>
    </p:spTree>
    <p:extLst>
      <p:ext uri="{BB962C8B-B14F-4D97-AF65-F5344CB8AC3E}">
        <p14:creationId xmlns:p14="http://schemas.microsoft.com/office/powerpoint/2010/main" val="17162524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0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ppt_w</p:attrName>
                                        </p:attrNameLst>
                                      </p:cBhvr>
                                      <p:tavLst>
                                        <p:tav tm="0" fmla="#ppt_w*sin(2.5*pi*$)">
                                          <p:val>
                                            <p:fltVal val="0"/>
                                          </p:val>
                                        </p:tav>
                                        <p:tav tm="100000">
                                          <p:val>
                                            <p:fltVal val="1"/>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80">
                                          <p:stCondLst>
                                            <p:cond delay="0"/>
                                          </p:stCondLst>
                                        </p:cTn>
                                        <p:tgtEl>
                                          <p:spTgt spid="6"/>
                                        </p:tgtEl>
                                      </p:cBhvr>
                                    </p:animEffect>
                                    <p:anim calcmode="lin" valueType="num">
                                      <p:cBhvr>
                                        <p:cTn id="3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2" dur="26">
                                          <p:stCondLst>
                                            <p:cond delay="650"/>
                                          </p:stCondLst>
                                        </p:cTn>
                                        <p:tgtEl>
                                          <p:spTgt spid="6"/>
                                        </p:tgtEl>
                                      </p:cBhvr>
                                      <p:to x="100000" y="60000"/>
                                    </p:animScale>
                                    <p:animScale>
                                      <p:cBhvr>
                                        <p:cTn id="43" dur="166" decel="50000">
                                          <p:stCondLst>
                                            <p:cond delay="676"/>
                                          </p:stCondLst>
                                        </p:cTn>
                                        <p:tgtEl>
                                          <p:spTgt spid="6"/>
                                        </p:tgtEl>
                                      </p:cBhvr>
                                      <p:to x="100000" y="100000"/>
                                    </p:animScale>
                                    <p:animScale>
                                      <p:cBhvr>
                                        <p:cTn id="44" dur="26">
                                          <p:stCondLst>
                                            <p:cond delay="1312"/>
                                          </p:stCondLst>
                                        </p:cTn>
                                        <p:tgtEl>
                                          <p:spTgt spid="6"/>
                                        </p:tgtEl>
                                      </p:cBhvr>
                                      <p:to x="100000" y="80000"/>
                                    </p:animScale>
                                    <p:animScale>
                                      <p:cBhvr>
                                        <p:cTn id="45" dur="166" decel="50000">
                                          <p:stCondLst>
                                            <p:cond delay="1338"/>
                                          </p:stCondLst>
                                        </p:cTn>
                                        <p:tgtEl>
                                          <p:spTgt spid="6"/>
                                        </p:tgtEl>
                                      </p:cBhvr>
                                      <p:to x="100000" y="100000"/>
                                    </p:animScale>
                                    <p:animScale>
                                      <p:cBhvr>
                                        <p:cTn id="46" dur="26">
                                          <p:stCondLst>
                                            <p:cond delay="1642"/>
                                          </p:stCondLst>
                                        </p:cTn>
                                        <p:tgtEl>
                                          <p:spTgt spid="6"/>
                                        </p:tgtEl>
                                      </p:cBhvr>
                                      <p:to x="100000" y="90000"/>
                                    </p:animScale>
                                    <p:animScale>
                                      <p:cBhvr>
                                        <p:cTn id="47" dur="166" decel="50000">
                                          <p:stCondLst>
                                            <p:cond delay="1668"/>
                                          </p:stCondLst>
                                        </p:cTn>
                                        <p:tgtEl>
                                          <p:spTgt spid="6"/>
                                        </p:tgtEl>
                                      </p:cBhvr>
                                      <p:to x="100000" y="100000"/>
                                    </p:animScale>
                                    <p:animScale>
                                      <p:cBhvr>
                                        <p:cTn id="48" dur="26">
                                          <p:stCondLst>
                                            <p:cond delay="1808"/>
                                          </p:stCondLst>
                                        </p:cTn>
                                        <p:tgtEl>
                                          <p:spTgt spid="6"/>
                                        </p:tgtEl>
                                      </p:cBhvr>
                                      <p:to x="100000" y="95000"/>
                                    </p:animScale>
                                    <p:animScale>
                                      <p:cBhvr>
                                        <p:cTn id="49" dur="166" decel="50000">
                                          <p:stCondLst>
                                            <p:cond delay="1834"/>
                                          </p:stCondLst>
                                        </p:cTn>
                                        <p:tgtEl>
                                          <p:spTgt spid="6"/>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down)">
                                      <p:cBhvr>
                                        <p:cTn id="72" dur="580">
                                          <p:stCondLst>
                                            <p:cond delay="0"/>
                                          </p:stCondLst>
                                        </p:cTn>
                                        <p:tgtEl>
                                          <p:spTgt spid="15"/>
                                        </p:tgtEl>
                                      </p:cBhvr>
                                    </p:animEffect>
                                    <p:anim calcmode="lin" valueType="num">
                                      <p:cBhvr>
                                        <p:cTn id="7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8" dur="26">
                                          <p:stCondLst>
                                            <p:cond delay="650"/>
                                          </p:stCondLst>
                                        </p:cTn>
                                        <p:tgtEl>
                                          <p:spTgt spid="15"/>
                                        </p:tgtEl>
                                      </p:cBhvr>
                                      <p:to x="100000" y="60000"/>
                                    </p:animScale>
                                    <p:animScale>
                                      <p:cBhvr>
                                        <p:cTn id="79" dur="166" decel="50000">
                                          <p:stCondLst>
                                            <p:cond delay="676"/>
                                          </p:stCondLst>
                                        </p:cTn>
                                        <p:tgtEl>
                                          <p:spTgt spid="15"/>
                                        </p:tgtEl>
                                      </p:cBhvr>
                                      <p:to x="100000" y="100000"/>
                                    </p:animScale>
                                    <p:animScale>
                                      <p:cBhvr>
                                        <p:cTn id="80" dur="26">
                                          <p:stCondLst>
                                            <p:cond delay="1312"/>
                                          </p:stCondLst>
                                        </p:cTn>
                                        <p:tgtEl>
                                          <p:spTgt spid="15"/>
                                        </p:tgtEl>
                                      </p:cBhvr>
                                      <p:to x="100000" y="80000"/>
                                    </p:animScale>
                                    <p:animScale>
                                      <p:cBhvr>
                                        <p:cTn id="81" dur="166" decel="50000">
                                          <p:stCondLst>
                                            <p:cond delay="1338"/>
                                          </p:stCondLst>
                                        </p:cTn>
                                        <p:tgtEl>
                                          <p:spTgt spid="15"/>
                                        </p:tgtEl>
                                      </p:cBhvr>
                                      <p:to x="100000" y="100000"/>
                                    </p:animScale>
                                    <p:animScale>
                                      <p:cBhvr>
                                        <p:cTn id="82" dur="26">
                                          <p:stCondLst>
                                            <p:cond delay="1642"/>
                                          </p:stCondLst>
                                        </p:cTn>
                                        <p:tgtEl>
                                          <p:spTgt spid="15"/>
                                        </p:tgtEl>
                                      </p:cBhvr>
                                      <p:to x="100000" y="90000"/>
                                    </p:animScale>
                                    <p:animScale>
                                      <p:cBhvr>
                                        <p:cTn id="83" dur="166" decel="50000">
                                          <p:stCondLst>
                                            <p:cond delay="1668"/>
                                          </p:stCondLst>
                                        </p:cTn>
                                        <p:tgtEl>
                                          <p:spTgt spid="15"/>
                                        </p:tgtEl>
                                      </p:cBhvr>
                                      <p:to x="100000" y="100000"/>
                                    </p:animScale>
                                    <p:animScale>
                                      <p:cBhvr>
                                        <p:cTn id="84" dur="26">
                                          <p:stCondLst>
                                            <p:cond delay="1808"/>
                                          </p:stCondLst>
                                        </p:cTn>
                                        <p:tgtEl>
                                          <p:spTgt spid="15"/>
                                        </p:tgtEl>
                                      </p:cBhvr>
                                      <p:to x="100000" y="95000"/>
                                    </p:animScale>
                                    <p:animScale>
                                      <p:cBhvr>
                                        <p:cTn id="85" dur="166" decel="50000">
                                          <p:stCondLst>
                                            <p:cond delay="1834"/>
                                          </p:stCondLst>
                                        </p:cTn>
                                        <p:tgtEl>
                                          <p:spTgt spid="15"/>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80">
                                          <p:stCondLst>
                                            <p:cond delay="0"/>
                                          </p:stCondLst>
                                        </p:cTn>
                                        <p:tgtEl>
                                          <p:spTgt spid="19"/>
                                        </p:tgtEl>
                                      </p:cBhvr>
                                    </p:animEffect>
                                    <p:anim calcmode="lin" valueType="num">
                                      <p:cBhvr>
                                        <p:cTn id="9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6" dur="26">
                                          <p:stCondLst>
                                            <p:cond delay="650"/>
                                          </p:stCondLst>
                                        </p:cTn>
                                        <p:tgtEl>
                                          <p:spTgt spid="19"/>
                                        </p:tgtEl>
                                      </p:cBhvr>
                                      <p:to x="100000" y="60000"/>
                                    </p:animScale>
                                    <p:animScale>
                                      <p:cBhvr>
                                        <p:cTn id="97" dur="166" decel="50000">
                                          <p:stCondLst>
                                            <p:cond delay="676"/>
                                          </p:stCondLst>
                                        </p:cTn>
                                        <p:tgtEl>
                                          <p:spTgt spid="19"/>
                                        </p:tgtEl>
                                      </p:cBhvr>
                                      <p:to x="100000" y="100000"/>
                                    </p:animScale>
                                    <p:animScale>
                                      <p:cBhvr>
                                        <p:cTn id="98" dur="26">
                                          <p:stCondLst>
                                            <p:cond delay="1312"/>
                                          </p:stCondLst>
                                        </p:cTn>
                                        <p:tgtEl>
                                          <p:spTgt spid="19"/>
                                        </p:tgtEl>
                                      </p:cBhvr>
                                      <p:to x="100000" y="80000"/>
                                    </p:animScale>
                                    <p:animScale>
                                      <p:cBhvr>
                                        <p:cTn id="99" dur="166" decel="50000">
                                          <p:stCondLst>
                                            <p:cond delay="1338"/>
                                          </p:stCondLst>
                                        </p:cTn>
                                        <p:tgtEl>
                                          <p:spTgt spid="19"/>
                                        </p:tgtEl>
                                      </p:cBhvr>
                                      <p:to x="100000" y="100000"/>
                                    </p:animScale>
                                    <p:animScale>
                                      <p:cBhvr>
                                        <p:cTn id="100" dur="26">
                                          <p:stCondLst>
                                            <p:cond delay="1642"/>
                                          </p:stCondLst>
                                        </p:cTn>
                                        <p:tgtEl>
                                          <p:spTgt spid="19"/>
                                        </p:tgtEl>
                                      </p:cBhvr>
                                      <p:to x="100000" y="90000"/>
                                    </p:animScale>
                                    <p:animScale>
                                      <p:cBhvr>
                                        <p:cTn id="101" dur="166" decel="50000">
                                          <p:stCondLst>
                                            <p:cond delay="1668"/>
                                          </p:stCondLst>
                                        </p:cTn>
                                        <p:tgtEl>
                                          <p:spTgt spid="19"/>
                                        </p:tgtEl>
                                      </p:cBhvr>
                                      <p:to x="100000" y="100000"/>
                                    </p:animScale>
                                    <p:animScale>
                                      <p:cBhvr>
                                        <p:cTn id="102" dur="26">
                                          <p:stCondLst>
                                            <p:cond delay="1808"/>
                                          </p:stCondLst>
                                        </p:cTn>
                                        <p:tgtEl>
                                          <p:spTgt spid="19"/>
                                        </p:tgtEl>
                                      </p:cBhvr>
                                      <p:to x="100000" y="95000"/>
                                    </p:animScale>
                                    <p:animScale>
                                      <p:cBhvr>
                                        <p:cTn id="103" dur="166" decel="50000">
                                          <p:stCondLst>
                                            <p:cond delay="1834"/>
                                          </p:stCondLst>
                                        </p:cTn>
                                        <p:tgtEl>
                                          <p:spTgt spid="19"/>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down)">
                                      <p:cBhvr>
                                        <p:cTn id="108" dur="580">
                                          <p:stCondLst>
                                            <p:cond delay="0"/>
                                          </p:stCondLst>
                                        </p:cTn>
                                        <p:tgtEl>
                                          <p:spTgt spid="20"/>
                                        </p:tgtEl>
                                      </p:cBhvr>
                                    </p:animEffect>
                                    <p:anim calcmode="lin" valueType="num">
                                      <p:cBhvr>
                                        <p:cTn id="10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14" dur="26">
                                          <p:stCondLst>
                                            <p:cond delay="650"/>
                                          </p:stCondLst>
                                        </p:cTn>
                                        <p:tgtEl>
                                          <p:spTgt spid="20"/>
                                        </p:tgtEl>
                                      </p:cBhvr>
                                      <p:to x="100000" y="60000"/>
                                    </p:animScale>
                                    <p:animScale>
                                      <p:cBhvr>
                                        <p:cTn id="115" dur="166" decel="50000">
                                          <p:stCondLst>
                                            <p:cond delay="676"/>
                                          </p:stCondLst>
                                        </p:cTn>
                                        <p:tgtEl>
                                          <p:spTgt spid="20"/>
                                        </p:tgtEl>
                                      </p:cBhvr>
                                      <p:to x="100000" y="100000"/>
                                    </p:animScale>
                                    <p:animScale>
                                      <p:cBhvr>
                                        <p:cTn id="116" dur="26">
                                          <p:stCondLst>
                                            <p:cond delay="1312"/>
                                          </p:stCondLst>
                                        </p:cTn>
                                        <p:tgtEl>
                                          <p:spTgt spid="20"/>
                                        </p:tgtEl>
                                      </p:cBhvr>
                                      <p:to x="100000" y="80000"/>
                                    </p:animScale>
                                    <p:animScale>
                                      <p:cBhvr>
                                        <p:cTn id="117" dur="166" decel="50000">
                                          <p:stCondLst>
                                            <p:cond delay="1338"/>
                                          </p:stCondLst>
                                        </p:cTn>
                                        <p:tgtEl>
                                          <p:spTgt spid="20"/>
                                        </p:tgtEl>
                                      </p:cBhvr>
                                      <p:to x="100000" y="100000"/>
                                    </p:animScale>
                                    <p:animScale>
                                      <p:cBhvr>
                                        <p:cTn id="118" dur="26">
                                          <p:stCondLst>
                                            <p:cond delay="1642"/>
                                          </p:stCondLst>
                                        </p:cTn>
                                        <p:tgtEl>
                                          <p:spTgt spid="20"/>
                                        </p:tgtEl>
                                      </p:cBhvr>
                                      <p:to x="100000" y="90000"/>
                                    </p:animScale>
                                    <p:animScale>
                                      <p:cBhvr>
                                        <p:cTn id="119" dur="166" decel="50000">
                                          <p:stCondLst>
                                            <p:cond delay="1668"/>
                                          </p:stCondLst>
                                        </p:cTn>
                                        <p:tgtEl>
                                          <p:spTgt spid="20"/>
                                        </p:tgtEl>
                                      </p:cBhvr>
                                      <p:to x="100000" y="100000"/>
                                    </p:animScale>
                                    <p:animScale>
                                      <p:cBhvr>
                                        <p:cTn id="120" dur="26">
                                          <p:stCondLst>
                                            <p:cond delay="1808"/>
                                          </p:stCondLst>
                                        </p:cTn>
                                        <p:tgtEl>
                                          <p:spTgt spid="20"/>
                                        </p:tgtEl>
                                      </p:cBhvr>
                                      <p:to x="100000" y="95000"/>
                                    </p:animScale>
                                    <p:animScale>
                                      <p:cBhvr>
                                        <p:cTn id="121" dur="166" decel="50000">
                                          <p:stCondLst>
                                            <p:cond delay="1834"/>
                                          </p:stCondLst>
                                        </p:cTn>
                                        <p:tgtEl>
                                          <p:spTgt spid="2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26"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wipe(down)">
                                      <p:cBhvr>
                                        <p:cTn id="126" dur="580">
                                          <p:stCondLst>
                                            <p:cond delay="0"/>
                                          </p:stCondLst>
                                        </p:cTn>
                                        <p:tgtEl>
                                          <p:spTgt spid="21"/>
                                        </p:tgtEl>
                                      </p:cBhvr>
                                    </p:animEffect>
                                    <p:anim calcmode="lin" valueType="num">
                                      <p:cBhvr>
                                        <p:cTn id="12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2" dur="26">
                                          <p:stCondLst>
                                            <p:cond delay="650"/>
                                          </p:stCondLst>
                                        </p:cTn>
                                        <p:tgtEl>
                                          <p:spTgt spid="21"/>
                                        </p:tgtEl>
                                      </p:cBhvr>
                                      <p:to x="100000" y="60000"/>
                                    </p:animScale>
                                    <p:animScale>
                                      <p:cBhvr>
                                        <p:cTn id="133" dur="166" decel="50000">
                                          <p:stCondLst>
                                            <p:cond delay="676"/>
                                          </p:stCondLst>
                                        </p:cTn>
                                        <p:tgtEl>
                                          <p:spTgt spid="21"/>
                                        </p:tgtEl>
                                      </p:cBhvr>
                                      <p:to x="100000" y="100000"/>
                                    </p:animScale>
                                    <p:animScale>
                                      <p:cBhvr>
                                        <p:cTn id="134" dur="26">
                                          <p:stCondLst>
                                            <p:cond delay="1312"/>
                                          </p:stCondLst>
                                        </p:cTn>
                                        <p:tgtEl>
                                          <p:spTgt spid="21"/>
                                        </p:tgtEl>
                                      </p:cBhvr>
                                      <p:to x="100000" y="80000"/>
                                    </p:animScale>
                                    <p:animScale>
                                      <p:cBhvr>
                                        <p:cTn id="135" dur="166" decel="50000">
                                          <p:stCondLst>
                                            <p:cond delay="1338"/>
                                          </p:stCondLst>
                                        </p:cTn>
                                        <p:tgtEl>
                                          <p:spTgt spid="21"/>
                                        </p:tgtEl>
                                      </p:cBhvr>
                                      <p:to x="100000" y="100000"/>
                                    </p:animScale>
                                    <p:animScale>
                                      <p:cBhvr>
                                        <p:cTn id="136" dur="26">
                                          <p:stCondLst>
                                            <p:cond delay="1642"/>
                                          </p:stCondLst>
                                        </p:cTn>
                                        <p:tgtEl>
                                          <p:spTgt spid="21"/>
                                        </p:tgtEl>
                                      </p:cBhvr>
                                      <p:to x="100000" y="90000"/>
                                    </p:animScale>
                                    <p:animScale>
                                      <p:cBhvr>
                                        <p:cTn id="137" dur="166" decel="50000">
                                          <p:stCondLst>
                                            <p:cond delay="1668"/>
                                          </p:stCondLst>
                                        </p:cTn>
                                        <p:tgtEl>
                                          <p:spTgt spid="21"/>
                                        </p:tgtEl>
                                      </p:cBhvr>
                                      <p:to x="100000" y="100000"/>
                                    </p:animScale>
                                    <p:animScale>
                                      <p:cBhvr>
                                        <p:cTn id="138" dur="26">
                                          <p:stCondLst>
                                            <p:cond delay="1808"/>
                                          </p:stCondLst>
                                        </p:cTn>
                                        <p:tgtEl>
                                          <p:spTgt spid="21"/>
                                        </p:tgtEl>
                                      </p:cBhvr>
                                      <p:to x="100000" y="95000"/>
                                    </p:animScale>
                                    <p:animScale>
                                      <p:cBhvr>
                                        <p:cTn id="139" dur="166" decel="50000">
                                          <p:stCondLst>
                                            <p:cond delay="1834"/>
                                          </p:stCondLst>
                                        </p:cTn>
                                        <p:tgtEl>
                                          <p:spTgt spid="21"/>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26" presetClass="entr" presetSubtype="0" fill="hold" grpId="0" nodeType="clickEffect">
                                  <p:stCondLst>
                                    <p:cond delay="0"/>
                                  </p:stCondLst>
                                  <p:childTnLst>
                                    <p:set>
                                      <p:cBhvr>
                                        <p:cTn id="143" dur="1" fill="hold">
                                          <p:stCondLst>
                                            <p:cond delay="0"/>
                                          </p:stCondLst>
                                        </p:cTn>
                                        <p:tgtEl>
                                          <p:spTgt spid="22"/>
                                        </p:tgtEl>
                                        <p:attrNameLst>
                                          <p:attrName>style.visibility</p:attrName>
                                        </p:attrNameLst>
                                      </p:cBhvr>
                                      <p:to>
                                        <p:strVal val="visible"/>
                                      </p:to>
                                    </p:set>
                                    <p:animEffect transition="in" filter="wipe(down)">
                                      <p:cBhvr>
                                        <p:cTn id="144" dur="580">
                                          <p:stCondLst>
                                            <p:cond delay="0"/>
                                          </p:stCondLst>
                                        </p:cTn>
                                        <p:tgtEl>
                                          <p:spTgt spid="22"/>
                                        </p:tgtEl>
                                      </p:cBhvr>
                                    </p:animEffect>
                                    <p:anim calcmode="lin" valueType="num">
                                      <p:cBhvr>
                                        <p:cTn id="14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0" dur="26">
                                          <p:stCondLst>
                                            <p:cond delay="650"/>
                                          </p:stCondLst>
                                        </p:cTn>
                                        <p:tgtEl>
                                          <p:spTgt spid="22"/>
                                        </p:tgtEl>
                                      </p:cBhvr>
                                      <p:to x="100000" y="60000"/>
                                    </p:animScale>
                                    <p:animScale>
                                      <p:cBhvr>
                                        <p:cTn id="151" dur="166" decel="50000">
                                          <p:stCondLst>
                                            <p:cond delay="676"/>
                                          </p:stCondLst>
                                        </p:cTn>
                                        <p:tgtEl>
                                          <p:spTgt spid="22"/>
                                        </p:tgtEl>
                                      </p:cBhvr>
                                      <p:to x="100000" y="100000"/>
                                    </p:animScale>
                                    <p:animScale>
                                      <p:cBhvr>
                                        <p:cTn id="152" dur="26">
                                          <p:stCondLst>
                                            <p:cond delay="1312"/>
                                          </p:stCondLst>
                                        </p:cTn>
                                        <p:tgtEl>
                                          <p:spTgt spid="22"/>
                                        </p:tgtEl>
                                      </p:cBhvr>
                                      <p:to x="100000" y="80000"/>
                                    </p:animScale>
                                    <p:animScale>
                                      <p:cBhvr>
                                        <p:cTn id="153" dur="166" decel="50000">
                                          <p:stCondLst>
                                            <p:cond delay="1338"/>
                                          </p:stCondLst>
                                        </p:cTn>
                                        <p:tgtEl>
                                          <p:spTgt spid="22"/>
                                        </p:tgtEl>
                                      </p:cBhvr>
                                      <p:to x="100000" y="100000"/>
                                    </p:animScale>
                                    <p:animScale>
                                      <p:cBhvr>
                                        <p:cTn id="154" dur="26">
                                          <p:stCondLst>
                                            <p:cond delay="1642"/>
                                          </p:stCondLst>
                                        </p:cTn>
                                        <p:tgtEl>
                                          <p:spTgt spid="22"/>
                                        </p:tgtEl>
                                      </p:cBhvr>
                                      <p:to x="100000" y="90000"/>
                                    </p:animScale>
                                    <p:animScale>
                                      <p:cBhvr>
                                        <p:cTn id="155" dur="166" decel="50000">
                                          <p:stCondLst>
                                            <p:cond delay="1668"/>
                                          </p:stCondLst>
                                        </p:cTn>
                                        <p:tgtEl>
                                          <p:spTgt spid="22"/>
                                        </p:tgtEl>
                                      </p:cBhvr>
                                      <p:to x="100000" y="100000"/>
                                    </p:animScale>
                                    <p:animScale>
                                      <p:cBhvr>
                                        <p:cTn id="156" dur="26">
                                          <p:stCondLst>
                                            <p:cond delay="1808"/>
                                          </p:stCondLst>
                                        </p:cTn>
                                        <p:tgtEl>
                                          <p:spTgt spid="22"/>
                                        </p:tgtEl>
                                      </p:cBhvr>
                                      <p:to x="100000" y="95000"/>
                                    </p:animScale>
                                    <p:animScale>
                                      <p:cBhvr>
                                        <p:cTn id="157" dur="166" decel="50000">
                                          <p:stCondLst>
                                            <p:cond delay="1834"/>
                                          </p:stCondLst>
                                        </p:cTn>
                                        <p:tgtEl>
                                          <p:spTgt spid="22"/>
                                        </p:tgtEl>
                                      </p:cBhvr>
                                      <p:to x="100000" y="100000"/>
                                    </p:animScale>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grpId="0" nodeType="click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wipe(down)">
                                      <p:cBhvr>
                                        <p:cTn id="162" dur="580">
                                          <p:stCondLst>
                                            <p:cond delay="0"/>
                                          </p:stCondLst>
                                        </p:cTn>
                                        <p:tgtEl>
                                          <p:spTgt spid="23"/>
                                        </p:tgtEl>
                                      </p:cBhvr>
                                    </p:animEffect>
                                    <p:anim calcmode="lin" valueType="num">
                                      <p:cBhvr>
                                        <p:cTn id="16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8" dur="26">
                                          <p:stCondLst>
                                            <p:cond delay="650"/>
                                          </p:stCondLst>
                                        </p:cTn>
                                        <p:tgtEl>
                                          <p:spTgt spid="23"/>
                                        </p:tgtEl>
                                      </p:cBhvr>
                                      <p:to x="100000" y="60000"/>
                                    </p:animScale>
                                    <p:animScale>
                                      <p:cBhvr>
                                        <p:cTn id="169" dur="166" decel="50000">
                                          <p:stCondLst>
                                            <p:cond delay="676"/>
                                          </p:stCondLst>
                                        </p:cTn>
                                        <p:tgtEl>
                                          <p:spTgt spid="23"/>
                                        </p:tgtEl>
                                      </p:cBhvr>
                                      <p:to x="100000" y="100000"/>
                                    </p:animScale>
                                    <p:animScale>
                                      <p:cBhvr>
                                        <p:cTn id="170" dur="26">
                                          <p:stCondLst>
                                            <p:cond delay="1312"/>
                                          </p:stCondLst>
                                        </p:cTn>
                                        <p:tgtEl>
                                          <p:spTgt spid="23"/>
                                        </p:tgtEl>
                                      </p:cBhvr>
                                      <p:to x="100000" y="80000"/>
                                    </p:animScale>
                                    <p:animScale>
                                      <p:cBhvr>
                                        <p:cTn id="171" dur="166" decel="50000">
                                          <p:stCondLst>
                                            <p:cond delay="1338"/>
                                          </p:stCondLst>
                                        </p:cTn>
                                        <p:tgtEl>
                                          <p:spTgt spid="23"/>
                                        </p:tgtEl>
                                      </p:cBhvr>
                                      <p:to x="100000" y="100000"/>
                                    </p:animScale>
                                    <p:animScale>
                                      <p:cBhvr>
                                        <p:cTn id="172" dur="26">
                                          <p:stCondLst>
                                            <p:cond delay="1642"/>
                                          </p:stCondLst>
                                        </p:cTn>
                                        <p:tgtEl>
                                          <p:spTgt spid="23"/>
                                        </p:tgtEl>
                                      </p:cBhvr>
                                      <p:to x="100000" y="90000"/>
                                    </p:animScale>
                                    <p:animScale>
                                      <p:cBhvr>
                                        <p:cTn id="173" dur="166" decel="50000">
                                          <p:stCondLst>
                                            <p:cond delay="1668"/>
                                          </p:stCondLst>
                                        </p:cTn>
                                        <p:tgtEl>
                                          <p:spTgt spid="23"/>
                                        </p:tgtEl>
                                      </p:cBhvr>
                                      <p:to x="100000" y="100000"/>
                                    </p:animScale>
                                    <p:animScale>
                                      <p:cBhvr>
                                        <p:cTn id="174" dur="26">
                                          <p:stCondLst>
                                            <p:cond delay="1808"/>
                                          </p:stCondLst>
                                        </p:cTn>
                                        <p:tgtEl>
                                          <p:spTgt spid="23"/>
                                        </p:tgtEl>
                                      </p:cBhvr>
                                      <p:to x="100000" y="95000"/>
                                    </p:animScale>
                                    <p:animScale>
                                      <p:cBhvr>
                                        <p:cTn id="17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6" restart="whenNotActive" fill="hold" evtFilter="cancelBubble" nodeType="interactiveSeq">
                <p:stCondLst>
                  <p:cond evt="onClick" delay="0">
                    <p:tgtEl>
                      <p:spTgt spid="11"/>
                    </p:tgtEl>
                  </p:cond>
                </p:stCondLst>
                <p:endSync evt="end" delay="0">
                  <p:rtn val="all"/>
                </p:endSync>
                <p:childTnLst>
                  <p:par>
                    <p:cTn id="177" fill="hold">
                      <p:stCondLst>
                        <p:cond delay="0"/>
                      </p:stCondLst>
                      <p:childTnLst>
                        <p:par>
                          <p:cTn id="178" fill="hold">
                            <p:stCondLst>
                              <p:cond delay="0"/>
                            </p:stCondLst>
                            <p:childTnLst>
                              <p:par>
                                <p:cTn id="179" presetID="2" presetClass="mediacall" presetSubtype="0" fill="hold" nodeType="clickEffect">
                                  <p:stCondLst>
                                    <p:cond delay="0"/>
                                  </p:stCondLst>
                                  <p:childTnLst>
                                    <p:cmd type="call" cmd="togglePause">
                                      <p:cBhvr>
                                        <p:cTn id="180" dur="1" fill="hold"/>
                                        <p:tgtEl>
                                          <p:spTgt spid="11"/>
                                        </p:tgtEl>
                                      </p:cBhvr>
                                    </p:cmd>
                                  </p:childTnLst>
                                </p:cTn>
                              </p:par>
                            </p:childTnLst>
                          </p:cTn>
                        </p:par>
                      </p:childTnLst>
                    </p:cTn>
                  </p:par>
                </p:childTnLst>
              </p:cTn>
              <p:nextCondLst>
                <p:cond evt="onClick" delay="0">
                  <p:tgtEl>
                    <p:spTgt spid="11"/>
                  </p:tgtEl>
                </p:cond>
              </p:nextCondLst>
            </p:seq>
            <p:video>
              <p:cMediaNode vol="80000">
                <p:cTn id="181" fill="hold" display="0">
                  <p:stCondLst>
                    <p:cond delay="indefinite"/>
                  </p:stCondLst>
                </p:cTn>
                <p:tgtEl>
                  <p:spTgt spid="11"/>
                </p:tgtEl>
              </p:cMediaNode>
            </p:video>
          </p:childTnLst>
        </p:cTn>
      </p:par>
    </p:tnLst>
    <p:bldLst>
      <p:bldP spid="3" grpId="0"/>
      <p:bldP spid="5" grpId="0"/>
      <p:bldP spid="6" grpId="0"/>
      <p:bldP spid="12" grpId="0"/>
      <p:bldP spid="15"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799896A2-E1C5-DD33-B714-0D531DC0A2C7}"/>
              </a:ext>
            </a:extLst>
          </p:cNvPr>
          <p:cNvSpPr>
            <a:spLocks noGrp="1"/>
          </p:cNvSpPr>
          <p:nvPr>
            <p:ph type="ctrTitle"/>
          </p:nvPr>
        </p:nvSpPr>
        <p:spPr>
          <a:xfrm>
            <a:off x="540279" y="967417"/>
            <a:ext cx="3778870" cy="3943250"/>
          </a:xfrm>
        </p:spPr>
        <p:txBody>
          <a:bodyPr>
            <a:normAutofit/>
          </a:bodyPr>
          <a:lstStyle/>
          <a:p>
            <a:r>
              <a:rPr lang="en-US" sz="4000">
                <a:solidFill>
                  <a:srgbClr val="FEFFFF"/>
                </a:solidFill>
              </a:rPr>
              <a:t>Poi Drills. </a:t>
            </a:r>
            <a:endParaRPr lang="en-NZ" sz="4000">
              <a:solidFill>
                <a:srgbClr val="FEFFFF"/>
              </a:solidFill>
            </a:endParaRPr>
          </a:p>
        </p:txBody>
      </p:sp>
      <p:sp>
        <p:nvSpPr>
          <p:cNvPr id="13"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b11da336-ff0d-416b-b846-ce1328fd7068">
            <a:hlinkClick r:id="" action="ppaction://media"/>
            <a:extLst>
              <a:ext uri="{FF2B5EF4-FFF2-40B4-BE49-F238E27FC236}">
                <a16:creationId xmlns:a16="http://schemas.microsoft.com/office/drawing/2014/main" id="{F566DA91-2ADD-5BB4-E542-B13BA7829D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64600" y="1652228"/>
            <a:ext cx="6293792" cy="3540258"/>
          </a:xfrm>
          <a:prstGeom prst="rect">
            <a:avLst/>
          </a:prstGeom>
        </p:spPr>
      </p:pic>
    </p:spTree>
    <p:extLst>
      <p:ext uri="{BB962C8B-B14F-4D97-AF65-F5344CB8AC3E}">
        <p14:creationId xmlns:p14="http://schemas.microsoft.com/office/powerpoint/2010/main" val="11566208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F30D1393-39B9-211B-0E99-AA7D347EBFE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16380B26-00FC-16B4-B9FF-0B40CC55295E}"/>
              </a:ext>
            </a:extLst>
          </p:cNvPr>
          <p:cNvSpPr>
            <a:spLocks noGrp="1"/>
          </p:cNvSpPr>
          <p:nvPr>
            <p:ph type="ctrTitle"/>
          </p:nvPr>
        </p:nvSpPr>
        <p:spPr>
          <a:xfrm>
            <a:off x="540279" y="967417"/>
            <a:ext cx="3778870" cy="3943250"/>
          </a:xfrm>
        </p:spPr>
        <p:txBody>
          <a:bodyPr>
            <a:normAutofit/>
          </a:bodyPr>
          <a:lstStyle/>
          <a:p>
            <a:r>
              <a:rPr lang="en-US" sz="3700" dirty="0">
                <a:solidFill>
                  <a:srgbClr val="FEFFFF"/>
                </a:solidFill>
              </a:rPr>
              <a:t>Types of Poi</a:t>
            </a:r>
            <a:endParaRPr lang="en-NZ" sz="3700" dirty="0">
              <a:solidFill>
                <a:srgbClr val="FEFFFF"/>
              </a:solidFill>
            </a:endParaRPr>
          </a:p>
        </p:txBody>
      </p:sp>
      <p:sp>
        <p:nvSpPr>
          <p:cNvPr id="12"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25198B0-E1D7-8778-AFC0-6CD00D6AF79F}"/>
              </a:ext>
            </a:extLst>
          </p:cNvPr>
          <p:cNvPicPr>
            <a:picLocks noChangeAspect="1"/>
          </p:cNvPicPr>
          <p:nvPr/>
        </p:nvPicPr>
        <p:blipFill>
          <a:blip r:embed="rId3"/>
          <a:stretch>
            <a:fillRect/>
          </a:stretch>
        </p:blipFill>
        <p:spPr>
          <a:xfrm>
            <a:off x="6260452" y="967417"/>
            <a:ext cx="4295586" cy="4930468"/>
          </a:xfrm>
          <a:prstGeom prst="rect">
            <a:avLst/>
          </a:prstGeom>
        </p:spPr>
      </p:pic>
    </p:spTree>
    <p:extLst>
      <p:ext uri="{BB962C8B-B14F-4D97-AF65-F5344CB8AC3E}">
        <p14:creationId xmlns:p14="http://schemas.microsoft.com/office/powerpoint/2010/main" val="33824559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97"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98"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99"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00"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01"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102"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103"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104"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105"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106"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107"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108" name="Group 107">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9"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110"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111"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112"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113"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114"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115"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116"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117"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118"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119"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120"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121" name="Rectangle 120">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122" name="Freeform 11">
            <a:extLst>
              <a:ext uri="{FF2B5EF4-FFF2-40B4-BE49-F238E27FC236}">
                <a16:creationId xmlns:a16="http://schemas.microsoft.com/office/drawing/2014/main" id="{50807C25-453D-4A47-A22C-3AE0C4E0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NZ"/>
          </a:p>
        </p:txBody>
      </p:sp>
      <p:sp>
        <p:nvSpPr>
          <p:cNvPr id="11" name="TextBox 10">
            <a:extLst>
              <a:ext uri="{FF2B5EF4-FFF2-40B4-BE49-F238E27FC236}">
                <a16:creationId xmlns:a16="http://schemas.microsoft.com/office/drawing/2014/main" id="{63BAC167-F61F-3BC0-CBBD-0866FFCDEEA7}"/>
              </a:ext>
            </a:extLst>
          </p:cNvPr>
          <p:cNvSpPr txBox="1"/>
          <p:nvPr/>
        </p:nvSpPr>
        <p:spPr>
          <a:xfrm>
            <a:off x="1687670" y="624110"/>
            <a:ext cx="4038876" cy="1280890"/>
          </a:xfrm>
          <a:prstGeom prst="rect">
            <a:avLst/>
          </a:prstGeom>
        </p:spPr>
        <p:txBody>
          <a:bodyPr vert="horz" lIns="91440" tIns="45720" rIns="91440" bIns="45720" rtlCol="0" anchor="t">
            <a:normAutofit/>
          </a:bodyPr>
          <a:lstStyle/>
          <a:p>
            <a:pPr>
              <a:spcBef>
                <a:spcPct val="0"/>
              </a:spcBef>
              <a:spcAft>
                <a:spcPts val="600"/>
              </a:spcAft>
            </a:pPr>
            <a:r>
              <a:rPr lang="en-US" sz="3200">
                <a:solidFill>
                  <a:schemeClr val="tx1">
                    <a:lumMod val="85000"/>
                    <a:lumOff val="15000"/>
                  </a:schemeClr>
                </a:solidFill>
                <a:latin typeface="+mj-lt"/>
                <a:ea typeface="+mj-ea"/>
                <a:cs typeface="+mj-cs"/>
              </a:rPr>
              <a:t>Types of Poi</a:t>
            </a:r>
          </a:p>
        </p:txBody>
      </p:sp>
      <p:sp>
        <p:nvSpPr>
          <p:cNvPr id="6" name="TextBox 5">
            <a:extLst>
              <a:ext uri="{FF2B5EF4-FFF2-40B4-BE49-F238E27FC236}">
                <a16:creationId xmlns:a16="http://schemas.microsoft.com/office/drawing/2014/main" id="{4309DB55-959C-B890-A212-6FD6A014D98E}"/>
              </a:ext>
            </a:extLst>
          </p:cNvPr>
          <p:cNvSpPr txBox="1"/>
          <p:nvPr/>
        </p:nvSpPr>
        <p:spPr>
          <a:xfrm>
            <a:off x="2620431" y="1455126"/>
            <a:ext cx="4042589" cy="3777622"/>
          </a:xfrm>
          <a:prstGeom prst="rect">
            <a:avLst/>
          </a:prstGeom>
        </p:spPr>
        <p:txBody>
          <a:bodyPr vert="horz" lIns="91440" tIns="45720" rIns="91440" bIns="45720" rtlCol="0">
            <a:noAutofit/>
          </a:bodyPr>
          <a:lstStyle/>
          <a:p>
            <a:pPr>
              <a:lnSpc>
                <a:spcPct val="90000"/>
              </a:lnSpc>
              <a:spcBef>
                <a:spcPts val="1000"/>
              </a:spcBef>
              <a:buClr>
                <a:schemeClr val="accent1"/>
              </a:buClr>
              <a:buFont typeface="Wingdings 3" charset="2"/>
              <a:buChar char=""/>
            </a:pPr>
            <a:r>
              <a:rPr lang="en-US" sz="2000" dirty="0"/>
              <a:t>Poi</a:t>
            </a:r>
          </a:p>
          <a:p>
            <a:pPr>
              <a:lnSpc>
                <a:spcPct val="90000"/>
              </a:lnSpc>
              <a:spcBef>
                <a:spcPts val="1000"/>
              </a:spcBef>
              <a:buClr>
                <a:schemeClr val="accent1"/>
              </a:buClr>
              <a:buFont typeface="Wingdings 3" charset="2"/>
              <a:buChar char=""/>
            </a:pPr>
            <a:r>
              <a:rPr lang="en-US" sz="2000" dirty="0"/>
              <a:t>Poi Piu</a:t>
            </a:r>
          </a:p>
          <a:p>
            <a:pPr>
              <a:lnSpc>
                <a:spcPct val="90000"/>
              </a:lnSpc>
              <a:spcBef>
                <a:spcPts val="1000"/>
              </a:spcBef>
              <a:buClr>
                <a:schemeClr val="accent1"/>
              </a:buClr>
              <a:buFont typeface="Wingdings 3" charset="2"/>
              <a:buChar char=""/>
            </a:pPr>
            <a:r>
              <a:rPr lang="en-US" sz="2000" dirty="0"/>
              <a:t>Poi </a:t>
            </a:r>
            <a:r>
              <a:rPr lang="en-US" sz="2000" dirty="0" err="1"/>
              <a:t>Patu</a:t>
            </a:r>
            <a:endParaRPr lang="en-US" sz="2000" dirty="0"/>
          </a:p>
          <a:p>
            <a:pPr>
              <a:lnSpc>
                <a:spcPct val="90000"/>
              </a:lnSpc>
              <a:spcBef>
                <a:spcPts val="1000"/>
              </a:spcBef>
              <a:buClr>
                <a:schemeClr val="accent1"/>
              </a:buClr>
              <a:buFont typeface="Wingdings 3" charset="2"/>
              <a:buChar char=""/>
            </a:pPr>
            <a:r>
              <a:rPr lang="en-US" sz="2000" dirty="0"/>
              <a:t>Poi Taniko</a:t>
            </a:r>
          </a:p>
          <a:p>
            <a:pPr>
              <a:lnSpc>
                <a:spcPct val="90000"/>
              </a:lnSpc>
              <a:spcBef>
                <a:spcPts val="1000"/>
              </a:spcBef>
              <a:buClr>
                <a:schemeClr val="accent1"/>
              </a:buClr>
              <a:buFont typeface="Wingdings 3" charset="2"/>
              <a:buChar char=""/>
            </a:pPr>
            <a:r>
              <a:rPr lang="en-US" sz="2000" dirty="0"/>
              <a:t>Poi </a:t>
            </a:r>
            <a:r>
              <a:rPr lang="en-US" sz="2000" dirty="0" err="1"/>
              <a:t>Waeroa</a:t>
            </a:r>
            <a:endParaRPr lang="en-US" sz="2000" dirty="0"/>
          </a:p>
          <a:p>
            <a:pPr>
              <a:lnSpc>
                <a:spcPct val="90000"/>
              </a:lnSpc>
              <a:spcBef>
                <a:spcPts val="1000"/>
              </a:spcBef>
              <a:buClr>
                <a:schemeClr val="accent1"/>
              </a:buClr>
              <a:buFont typeface="Wingdings 3" charset="2"/>
              <a:buChar char=""/>
            </a:pPr>
            <a:r>
              <a:rPr lang="en-US" sz="2000" dirty="0"/>
              <a:t>Poi Kokau</a:t>
            </a:r>
          </a:p>
          <a:p>
            <a:pPr>
              <a:lnSpc>
                <a:spcPct val="90000"/>
              </a:lnSpc>
              <a:spcBef>
                <a:spcPts val="1000"/>
              </a:spcBef>
              <a:buClr>
                <a:schemeClr val="accent1"/>
              </a:buClr>
              <a:buFont typeface="Wingdings 3" charset="2"/>
              <a:buChar char=""/>
            </a:pPr>
            <a:r>
              <a:rPr lang="en-US" sz="2000" dirty="0"/>
              <a:t>Poi Atua</a:t>
            </a:r>
          </a:p>
          <a:p>
            <a:pPr>
              <a:lnSpc>
                <a:spcPct val="90000"/>
              </a:lnSpc>
              <a:spcBef>
                <a:spcPts val="1000"/>
              </a:spcBef>
              <a:buClr>
                <a:schemeClr val="accent1"/>
              </a:buClr>
              <a:buFont typeface="Wingdings 3" charset="2"/>
              <a:buChar char=""/>
            </a:pPr>
            <a:r>
              <a:rPr lang="en-US" sz="2000" dirty="0"/>
              <a:t>Poi Raupo</a:t>
            </a:r>
          </a:p>
          <a:p>
            <a:pPr>
              <a:lnSpc>
                <a:spcPct val="90000"/>
              </a:lnSpc>
              <a:spcBef>
                <a:spcPts val="1000"/>
              </a:spcBef>
              <a:buClr>
                <a:schemeClr val="accent1"/>
              </a:buClr>
              <a:buFont typeface="Wingdings 3" charset="2"/>
              <a:buChar char=""/>
            </a:pPr>
            <a:r>
              <a:rPr lang="en-US" sz="2000" dirty="0"/>
              <a:t>Poi Harakeke</a:t>
            </a:r>
          </a:p>
          <a:p>
            <a:pPr>
              <a:lnSpc>
                <a:spcPct val="90000"/>
              </a:lnSpc>
              <a:spcBef>
                <a:spcPts val="1000"/>
              </a:spcBef>
              <a:buClr>
                <a:schemeClr val="accent1"/>
              </a:buClr>
              <a:buFont typeface="Wingdings 3" charset="2"/>
              <a:buChar char=""/>
            </a:pPr>
            <a:r>
              <a:rPr lang="en-US" sz="2000" dirty="0"/>
              <a:t>Poi Rakau</a:t>
            </a:r>
          </a:p>
          <a:p>
            <a:pPr>
              <a:lnSpc>
                <a:spcPct val="90000"/>
              </a:lnSpc>
              <a:spcBef>
                <a:spcPts val="1000"/>
              </a:spcBef>
              <a:buClr>
                <a:schemeClr val="accent1"/>
              </a:buClr>
              <a:buFont typeface="Wingdings 3" charset="2"/>
              <a:buChar char=""/>
            </a:pPr>
            <a:r>
              <a:rPr lang="en-US" sz="2000" dirty="0"/>
              <a:t>Poi Hue</a:t>
            </a:r>
          </a:p>
          <a:p>
            <a:pPr>
              <a:lnSpc>
                <a:spcPct val="90000"/>
              </a:lnSpc>
              <a:spcBef>
                <a:spcPts val="1000"/>
              </a:spcBef>
              <a:buClr>
                <a:schemeClr val="accent1"/>
              </a:buClr>
              <a:buFont typeface="Wingdings 3" charset="2"/>
              <a:buChar char=""/>
            </a:pPr>
            <a:r>
              <a:rPr lang="en-US" sz="2000" dirty="0"/>
              <a:t>Poi Ika</a:t>
            </a:r>
          </a:p>
          <a:p>
            <a:pPr>
              <a:lnSpc>
                <a:spcPct val="90000"/>
              </a:lnSpc>
              <a:spcBef>
                <a:spcPts val="1000"/>
              </a:spcBef>
              <a:buClr>
                <a:schemeClr val="accent1"/>
              </a:buClr>
              <a:buFont typeface="Wingdings 3" charset="2"/>
              <a:buChar char=""/>
            </a:pPr>
            <a:endParaRPr lang="en-US" sz="2000" dirty="0"/>
          </a:p>
        </p:txBody>
      </p:sp>
      <p:pic>
        <p:nvPicPr>
          <p:cNvPr id="9" name="Picture 8">
            <a:extLst>
              <a:ext uri="{FF2B5EF4-FFF2-40B4-BE49-F238E27FC236}">
                <a16:creationId xmlns:a16="http://schemas.microsoft.com/office/drawing/2014/main" id="{CAFA8815-9A79-F403-8AF1-ACF3C33BFB83}"/>
              </a:ext>
            </a:extLst>
          </p:cNvPr>
          <p:cNvPicPr>
            <a:picLocks noChangeAspect="1"/>
          </p:cNvPicPr>
          <p:nvPr/>
        </p:nvPicPr>
        <p:blipFill>
          <a:blip r:embed="rId3"/>
          <a:stretch>
            <a:fillRect/>
          </a:stretch>
        </p:blipFill>
        <p:spPr>
          <a:xfrm rot="5400000">
            <a:off x="6062252" y="1458129"/>
            <a:ext cx="2698831" cy="1072784"/>
          </a:xfrm>
          <a:prstGeom prst="rect">
            <a:avLst/>
          </a:prstGeom>
        </p:spPr>
      </p:pic>
      <p:pic>
        <p:nvPicPr>
          <p:cNvPr id="16" name="Picture 15">
            <a:extLst>
              <a:ext uri="{FF2B5EF4-FFF2-40B4-BE49-F238E27FC236}">
                <a16:creationId xmlns:a16="http://schemas.microsoft.com/office/drawing/2014/main" id="{AE454C1A-33DA-3C7B-BF33-8F8E96899065}"/>
              </a:ext>
            </a:extLst>
          </p:cNvPr>
          <p:cNvPicPr>
            <a:picLocks noChangeAspect="1"/>
          </p:cNvPicPr>
          <p:nvPr/>
        </p:nvPicPr>
        <p:blipFill>
          <a:blip r:embed="rId4"/>
          <a:stretch>
            <a:fillRect/>
          </a:stretch>
        </p:blipFill>
        <p:spPr>
          <a:xfrm>
            <a:off x="9142626" y="645106"/>
            <a:ext cx="2138823" cy="2698831"/>
          </a:xfrm>
          <a:prstGeom prst="rect">
            <a:avLst/>
          </a:prstGeom>
        </p:spPr>
      </p:pic>
      <p:pic>
        <p:nvPicPr>
          <p:cNvPr id="18" name="Picture 17">
            <a:extLst>
              <a:ext uri="{FF2B5EF4-FFF2-40B4-BE49-F238E27FC236}">
                <a16:creationId xmlns:a16="http://schemas.microsoft.com/office/drawing/2014/main" id="{027B7F8F-A6E8-FFAF-8725-C995366B5E4A}"/>
              </a:ext>
            </a:extLst>
          </p:cNvPr>
          <p:cNvPicPr>
            <a:picLocks noChangeAspect="1"/>
          </p:cNvPicPr>
          <p:nvPr/>
        </p:nvPicPr>
        <p:blipFill>
          <a:blip r:embed="rId5"/>
          <a:stretch>
            <a:fillRect/>
          </a:stretch>
        </p:blipFill>
        <p:spPr>
          <a:xfrm>
            <a:off x="7846051" y="3508529"/>
            <a:ext cx="1931604" cy="2384324"/>
          </a:xfrm>
          <a:prstGeom prst="rect">
            <a:avLst/>
          </a:prstGeom>
        </p:spPr>
      </p:pic>
    </p:spTree>
    <p:extLst>
      <p:ext uri="{BB962C8B-B14F-4D97-AF65-F5344CB8AC3E}">
        <p14:creationId xmlns:p14="http://schemas.microsoft.com/office/powerpoint/2010/main" val="4213343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AA7C-3085-2A75-0D7C-B3AE43B2BCE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02E4356-2C91-B0C2-7835-69FB996BEA03}"/>
              </a:ext>
            </a:extLst>
          </p:cNvPr>
          <p:cNvSpPr txBox="1"/>
          <p:nvPr/>
        </p:nvSpPr>
        <p:spPr>
          <a:xfrm>
            <a:off x="6304080" y="1283677"/>
            <a:ext cx="5115034" cy="1569660"/>
          </a:xfrm>
          <a:prstGeom prst="rect">
            <a:avLst/>
          </a:prstGeom>
          <a:noFill/>
        </p:spPr>
        <p:txBody>
          <a:bodyPr wrap="square" rtlCol="0">
            <a:spAutoFit/>
          </a:bodyPr>
          <a:lstStyle/>
          <a:p>
            <a:r>
              <a:rPr lang="en-US" sz="4800" dirty="0"/>
              <a:t>Poi </a:t>
            </a:r>
            <a:r>
              <a:rPr lang="en-US" sz="4800" dirty="0" err="1"/>
              <a:t>āwhiowhio</a:t>
            </a:r>
            <a:r>
              <a:rPr lang="en-US" sz="4800" dirty="0"/>
              <a:t> Poi Hue</a:t>
            </a:r>
            <a:endParaRPr lang="en-NZ" sz="4800" dirty="0"/>
          </a:p>
        </p:txBody>
      </p:sp>
      <p:pic>
        <p:nvPicPr>
          <p:cNvPr id="18" name="Picture 17">
            <a:extLst>
              <a:ext uri="{FF2B5EF4-FFF2-40B4-BE49-F238E27FC236}">
                <a16:creationId xmlns:a16="http://schemas.microsoft.com/office/drawing/2014/main" id="{9A8DE1D9-AAD4-2C5C-0E11-94953D2AD388}"/>
              </a:ext>
            </a:extLst>
          </p:cNvPr>
          <p:cNvPicPr>
            <a:picLocks noChangeAspect="1"/>
          </p:cNvPicPr>
          <p:nvPr/>
        </p:nvPicPr>
        <p:blipFill>
          <a:blip r:embed="rId3"/>
          <a:stretch>
            <a:fillRect/>
          </a:stretch>
        </p:blipFill>
        <p:spPr>
          <a:xfrm>
            <a:off x="2150172" y="1283677"/>
            <a:ext cx="3475966" cy="4290646"/>
          </a:xfrm>
          <a:prstGeom prst="rect">
            <a:avLst/>
          </a:prstGeom>
        </p:spPr>
      </p:pic>
    </p:spTree>
    <p:extLst>
      <p:ext uri="{BB962C8B-B14F-4D97-AF65-F5344CB8AC3E}">
        <p14:creationId xmlns:p14="http://schemas.microsoft.com/office/powerpoint/2010/main" val="3743230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EB7EC-DEDC-87DE-C682-7E01B974A21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C75D621-242F-73E9-9E2E-B78989B105C5}"/>
              </a:ext>
            </a:extLst>
          </p:cNvPr>
          <p:cNvSpPr txBox="1"/>
          <p:nvPr/>
        </p:nvSpPr>
        <p:spPr>
          <a:xfrm>
            <a:off x="6304080" y="1283677"/>
            <a:ext cx="4225156" cy="830997"/>
          </a:xfrm>
          <a:prstGeom prst="rect">
            <a:avLst/>
          </a:prstGeom>
          <a:noFill/>
        </p:spPr>
        <p:txBody>
          <a:bodyPr wrap="square" rtlCol="0">
            <a:spAutoFit/>
          </a:bodyPr>
          <a:lstStyle/>
          <a:p>
            <a:r>
              <a:rPr lang="en-US" sz="4800" dirty="0"/>
              <a:t>Poi Piu</a:t>
            </a:r>
            <a:endParaRPr lang="en-NZ" sz="4800" dirty="0"/>
          </a:p>
        </p:txBody>
      </p:sp>
      <p:pic>
        <p:nvPicPr>
          <p:cNvPr id="3" name="Picture 2">
            <a:extLst>
              <a:ext uri="{FF2B5EF4-FFF2-40B4-BE49-F238E27FC236}">
                <a16:creationId xmlns:a16="http://schemas.microsoft.com/office/drawing/2014/main" id="{C16DBD42-94E8-7746-255F-284323220E2F}"/>
              </a:ext>
            </a:extLst>
          </p:cNvPr>
          <p:cNvPicPr>
            <a:picLocks noChangeAspect="1"/>
          </p:cNvPicPr>
          <p:nvPr/>
        </p:nvPicPr>
        <p:blipFill>
          <a:blip r:embed="rId3"/>
          <a:stretch>
            <a:fillRect/>
          </a:stretch>
        </p:blipFill>
        <p:spPr>
          <a:xfrm>
            <a:off x="2324259" y="871779"/>
            <a:ext cx="3121089" cy="5114441"/>
          </a:xfrm>
          <a:prstGeom prst="rect">
            <a:avLst/>
          </a:prstGeom>
        </p:spPr>
      </p:pic>
      <p:sp>
        <p:nvSpPr>
          <p:cNvPr id="2" name="TextBox 1">
            <a:extLst>
              <a:ext uri="{FF2B5EF4-FFF2-40B4-BE49-F238E27FC236}">
                <a16:creationId xmlns:a16="http://schemas.microsoft.com/office/drawing/2014/main" id="{5A7ABA47-9987-7322-17D4-C292C2A1239C}"/>
              </a:ext>
            </a:extLst>
          </p:cNvPr>
          <p:cNvSpPr txBox="1"/>
          <p:nvPr/>
        </p:nvSpPr>
        <p:spPr>
          <a:xfrm>
            <a:off x="6304080" y="2013019"/>
            <a:ext cx="4225156" cy="830997"/>
          </a:xfrm>
          <a:prstGeom prst="rect">
            <a:avLst/>
          </a:prstGeom>
          <a:noFill/>
        </p:spPr>
        <p:txBody>
          <a:bodyPr wrap="square" rtlCol="0">
            <a:spAutoFit/>
          </a:bodyPr>
          <a:lstStyle/>
          <a:p>
            <a:r>
              <a:rPr lang="en-US" sz="4800" dirty="0" err="1"/>
              <a:t>Ipu</a:t>
            </a:r>
            <a:r>
              <a:rPr lang="en-US" sz="4800" dirty="0"/>
              <a:t> K</a:t>
            </a:r>
            <a:r>
              <a:rPr lang="mi-NZ" sz="4800" dirty="0" err="1"/>
              <a:t>ōrero</a:t>
            </a:r>
            <a:endParaRPr lang="en-NZ" sz="4800" dirty="0"/>
          </a:p>
        </p:txBody>
      </p:sp>
    </p:spTree>
    <p:extLst>
      <p:ext uri="{BB962C8B-B14F-4D97-AF65-F5344CB8AC3E}">
        <p14:creationId xmlns:p14="http://schemas.microsoft.com/office/powerpoint/2010/main" val="9602761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5564D4FC-549F-B4EC-A3FB-D63FEF7A818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NZ"/>
          </a:p>
        </p:txBody>
      </p:sp>
      <p:sp useBgFill="1">
        <p:nvSpPr>
          <p:cNvPr id="42" name="Rectangle 4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BA35D-3DB5-29C4-C263-BFE676E07D65}"/>
              </a:ext>
            </a:extLst>
          </p:cNvPr>
          <p:cNvSpPr>
            <a:spLocks noGrp="1"/>
          </p:cNvSpPr>
          <p:nvPr>
            <p:ph type="ctrTitle"/>
          </p:nvPr>
        </p:nvSpPr>
        <p:spPr>
          <a:xfrm>
            <a:off x="649224" y="645106"/>
            <a:ext cx="3650279" cy="1259894"/>
          </a:xfrm>
        </p:spPr>
        <p:txBody>
          <a:bodyPr vert="horz" lIns="91440" tIns="45720" rIns="91440" bIns="45720" rtlCol="0" anchor="t">
            <a:normAutofit/>
          </a:bodyPr>
          <a:lstStyle/>
          <a:p>
            <a:r>
              <a:rPr lang="en-US" sz="3600"/>
              <a:t>Ko wai au?</a:t>
            </a:r>
          </a:p>
        </p:txBody>
      </p:sp>
      <p:sp>
        <p:nvSpPr>
          <p:cNvPr id="44" name="Rectangle 4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4" name="TextBox 3">
            <a:extLst>
              <a:ext uri="{FF2B5EF4-FFF2-40B4-BE49-F238E27FC236}">
                <a16:creationId xmlns:a16="http://schemas.microsoft.com/office/drawing/2014/main" id="{426C0383-99FF-8D06-F78D-2054B22D721E}"/>
              </a:ext>
            </a:extLst>
          </p:cNvPr>
          <p:cNvSpPr txBox="1"/>
          <p:nvPr/>
        </p:nvSpPr>
        <p:spPr>
          <a:xfrm>
            <a:off x="649225" y="2133600"/>
            <a:ext cx="3650278" cy="3759253"/>
          </a:xfrm>
          <a:prstGeom prst="rect">
            <a:avLst/>
          </a:prstGeom>
        </p:spPr>
        <p:txBody>
          <a:bodyPr vert="horz" lIns="91440" tIns="45720" rIns="91440" bIns="45720" rtlCol="0">
            <a:normAutofit/>
          </a:bodyPr>
          <a:lstStyle/>
          <a:p>
            <a:pPr>
              <a:lnSpc>
                <a:spcPct val="90000"/>
              </a:lnSpc>
              <a:spcBef>
                <a:spcPts val="1000"/>
              </a:spcBef>
              <a:buClr>
                <a:schemeClr val="accent1"/>
              </a:buClr>
              <a:buFont typeface="Wingdings 3" charset="2"/>
              <a:buChar char=""/>
            </a:pPr>
            <a:r>
              <a:rPr lang="en-US">
                <a:solidFill>
                  <a:schemeClr val="tx1">
                    <a:lumMod val="75000"/>
                    <a:lumOff val="25000"/>
                  </a:schemeClr>
                </a:solidFill>
              </a:rPr>
              <a:t>Ko Pūtauaki te maunga</a:t>
            </a:r>
          </a:p>
          <a:p>
            <a:pPr>
              <a:lnSpc>
                <a:spcPct val="90000"/>
              </a:lnSpc>
              <a:spcBef>
                <a:spcPts val="1000"/>
              </a:spcBef>
              <a:buClr>
                <a:schemeClr val="accent1"/>
              </a:buClr>
              <a:buFont typeface="Wingdings 3" charset="2"/>
              <a:buChar char=""/>
            </a:pPr>
            <a:r>
              <a:rPr lang="en-US">
                <a:solidFill>
                  <a:schemeClr val="tx1">
                    <a:lumMod val="75000"/>
                    <a:lumOff val="25000"/>
                  </a:schemeClr>
                </a:solidFill>
              </a:rPr>
              <a:t>Ko Rangitaiki te awa</a:t>
            </a:r>
          </a:p>
          <a:p>
            <a:pPr>
              <a:lnSpc>
                <a:spcPct val="90000"/>
              </a:lnSpc>
              <a:spcBef>
                <a:spcPts val="1000"/>
              </a:spcBef>
              <a:buClr>
                <a:schemeClr val="accent1"/>
              </a:buClr>
              <a:buFont typeface="Wingdings 3" charset="2"/>
              <a:buChar char=""/>
            </a:pPr>
            <a:r>
              <a:rPr lang="en-US">
                <a:solidFill>
                  <a:schemeClr val="tx1">
                    <a:lumMod val="75000"/>
                    <a:lumOff val="25000"/>
                  </a:schemeClr>
                </a:solidFill>
              </a:rPr>
              <a:t>Ko Ngāti Awa te Iwi </a:t>
            </a:r>
          </a:p>
          <a:p>
            <a:pPr>
              <a:lnSpc>
                <a:spcPct val="90000"/>
              </a:lnSpc>
              <a:spcBef>
                <a:spcPts val="1000"/>
              </a:spcBef>
              <a:buClr>
                <a:schemeClr val="accent1"/>
              </a:buClr>
              <a:buFont typeface="Wingdings 3" charset="2"/>
              <a:buChar char=""/>
            </a:pPr>
            <a:r>
              <a:rPr lang="en-US">
                <a:solidFill>
                  <a:schemeClr val="tx1">
                    <a:lumMod val="75000"/>
                    <a:lumOff val="25000"/>
                  </a:schemeClr>
                </a:solidFill>
              </a:rPr>
              <a:t>Ko Mataatua te waka</a:t>
            </a:r>
          </a:p>
          <a:p>
            <a:pPr>
              <a:lnSpc>
                <a:spcPct val="90000"/>
              </a:lnSpc>
              <a:spcBef>
                <a:spcPts val="1000"/>
              </a:spcBef>
              <a:buClr>
                <a:schemeClr val="accent1"/>
              </a:buClr>
              <a:buFont typeface="Wingdings 3" charset="2"/>
              <a:buChar char=""/>
            </a:pPr>
            <a:r>
              <a:rPr lang="en-US">
                <a:solidFill>
                  <a:schemeClr val="tx1">
                    <a:lumMod val="75000"/>
                    <a:lumOff val="25000"/>
                  </a:schemeClr>
                </a:solidFill>
              </a:rPr>
              <a:t>Ko Uiraroa te Marae</a:t>
            </a:r>
          </a:p>
          <a:p>
            <a:pPr>
              <a:lnSpc>
                <a:spcPct val="90000"/>
              </a:lnSpc>
              <a:spcBef>
                <a:spcPts val="1000"/>
              </a:spcBef>
              <a:buClr>
                <a:schemeClr val="accent1"/>
              </a:buClr>
              <a:buFont typeface="Wingdings 3" charset="2"/>
              <a:buChar char=""/>
            </a:pPr>
            <a:r>
              <a:rPr lang="en-US">
                <a:solidFill>
                  <a:schemeClr val="tx1">
                    <a:lumMod val="75000"/>
                    <a:lumOff val="25000"/>
                  </a:schemeClr>
                </a:solidFill>
              </a:rPr>
              <a:t>Ko Ngai Tamawera te hapū</a:t>
            </a:r>
          </a:p>
          <a:p>
            <a:pPr>
              <a:lnSpc>
                <a:spcPct val="90000"/>
              </a:lnSpc>
              <a:spcBef>
                <a:spcPts val="1000"/>
              </a:spcBef>
              <a:buClr>
                <a:schemeClr val="accent1"/>
              </a:buClr>
              <a:buFont typeface="Wingdings 3" charset="2"/>
              <a:buChar char=""/>
            </a:pPr>
            <a:r>
              <a:rPr lang="en-US">
                <a:solidFill>
                  <a:schemeClr val="tx1">
                    <a:lumMod val="75000"/>
                    <a:lumOff val="25000"/>
                  </a:schemeClr>
                </a:solidFill>
              </a:rPr>
              <a:t>Ko Ruaroa te tangata</a:t>
            </a:r>
          </a:p>
          <a:p>
            <a:pPr>
              <a:lnSpc>
                <a:spcPct val="90000"/>
              </a:lnSpc>
              <a:spcBef>
                <a:spcPts val="1000"/>
              </a:spcBef>
              <a:buClr>
                <a:schemeClr val="accent1"/>
              </a:buClr>
              <a:buFont typeface="Wingdings 3" charset="2"/>
              <a:buChar char=""/>
            </a:pPr>
            <a:r>
              <a:rPr lang="en-US">
                <a:solidFill>
                  <a:schemeClr val="tx1">
                    <a:lumMod val="75000"/>
                    <a:lumOff val="25000"/>
                  </a:schemeClr>
                </a:solidFill>
              </a:rPr>
              <a:t>Ko Hākaiatua te taniwha.</a:t>
            </a:r>
          </a:p>
          <a:p>
            <a:pPr>
              <a:lnSpc>
                <a:spcPct val="90000"/>
              </a:lnSpc>
              <a:spcBef>
                <a:spcPts val="1000"/>
              </a:spcBef>
              <a:buClr>
                <a:schemeClr val="accent1"/>
              </a:buClr>
              <a:buFont typeface="Wingdings 3" charset="2"/>
              <a:buChar char=""/>
            </a:pPr>
            <a:endParaRPr lang="en-US">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a:solidFill>
                  <a:schemeClr val="tx1">
                    <a:lumMod val="75000"/>
                    <a:lumOff val="25000"/>
                  </a:schemeClr>
                </a:solidFill>
              </a:rPr>
              <a:t>Ko Reweti Elliott ahau.</a:t>
            </a:r>
          </a:p>
        </p:txBody>
      </p:sp>
      <p:pic>
        <p:nvPicPr>
          <p:cNvPr id="5" name="Picture 4">
            <a:extLst>
              <a:ext uri="{FF2B5EF4-FFF2-40B4-BE49-F238E27FC236}">
                <a16:creationId xmlns:a16="http://schemas.microsoft.com/office/drawing/2014/main" id="{6C094C1A-9531-C24A-F71F-94D44EA3E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3" y="952822"/>
            <a:ext cx="6953577" cy="4627289"/>
          </a:xfrm>
          <a:prstGeom prst="rect">
            <a:avLst/>
          </a:prstGeom>
        </p:spPr>
      </p:pic>
      <p:sp>
        <p:nvSpPr>
          <p:cNvPr id="4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4194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257D5-7185-D137-B7B2-C12094F88F2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CA66BFE-51CB-6F63-4694-558F5C9A0F71}"/>
              </a:ext>
            </a:extLst>
          </p:cNvPr>
          <p:cNvSpPr txBox="1"/>
          <p:nvPr/>
        </p:nvSpPr>
        <p:spPr>
          <a:xfrm>
            <a:off x="6304080" y="1283677"/>
            <a:ext cx="4225156" cy="830997"/>
          </a:xfrm>
          <a:prstGeom prst="rect">
            <a:avLst/>
          </a:prstGeom>
          <a:noFill/>
        </p:spPr>
        <p:txBody>
          <a:bodyPr wrap="square" rtlCol="0">
            <a:spAutoFit/>
          </a:bodyPr>
          <a:lstStyle/>
          <a:p>
            <a:r>
              <a:rPr lang="en-US" sz="4800" dirty="0"/>
              <a:t>Poi Awe</a:t>
            </a:r>
            <a:endParaRPr lang="en-NZ" sz="4800" dirty="0"/>
          </a:p>
        </p:txBody>
      </p:sp>
      <p:pic>
        <p:nvPicPr>
          <p:cNvPr id="4" name="Picture 3">
            <a:extLst>
              <a:ext uri="{FF2B5EF4-FFF2-40B4-BE49-F238E27FC236}">
                <a16:creationId xmlns:a16="http://schemas.microsoft.com/office/drawing/2014/main" id="{4EB4E7F1-0FAC-FCB0-18F7-95B8BAEB80C6}"/>
              </a:ext>
            </a:extLst>
          </p:cNvPr>
          <p:cNvPicPr>
            <a:picLocks noChangeAspect="1"/>
          </p:cNvPicPr>
          <p:nvPr/>
        </p:nvPicPr>
        <p:blipFill>
          <a:blip r:embed="rId3"/>
          <a:stretch>
            <a:fillRect/>
          </a:stretch>
        </p:blipFill>
        <p:spPr>
          <a:xfrm>
            <a:off x="2139897" y="1066893"/>
            <a:ext cx="3748024" cy="4743326"/>
          </a:xfrm>
          <a:prstGeom prst="rect">
            <a:avLst/>
          </a:prstGeom>
        </p:spPr>
      </p:pic>
    </p:spTree>
    <p:extLst>
      <p:ext uri="{BB962C8B-B14F-4D97-AF65-F5344CB8AC3E}">
        <p14:creationId xmlns:p14="http://schemas.microsoft.com/office/powerpoint/2010/main" val="33048954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C4B7B35-85FC-CFA0-A834-A96DBDB36045}"/>
            </a:ext>
          </a:extLst>
        </p:cNvPr>
        <p:cNvGrpSpPr/>
        <p:nvPr/>
      </p:nvGrpSpPr>
      <p:grpSpPr>
        <a:xfrm>
          <a:off x="0" y="0"/>
          <a:ext cx="0" cy="0"/>
          <a:chOff x="0" y="0"/>
          <a:chExt cx="0" cy="0"/>
        </a:xfrm>
      </p:grpSpPr>
      <p:grpSp>
        <p:nvGrpSpPr>
          <p:cNvPr id="95" name="Group 94">
            <a:extLst>
              <a:ext uri="{FF2B5EF4-FFF2-40B4-BE49-F238E27FC236}">
                <a16:creationId xmlns:a16="http://schemas.microsoft.com/office/drawing/2014/main" id="{8BED5C3C-29B1-D65B-1E57-646DA23309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81A83A2F-29D1-0EEB-5375-303C4C288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97" name="Freeform 12">
              <a:extLst>
                <a:ext uri="{FF2B5EF4-FFF2-40B4-BE49-F238E27FC236}">
                  <a16:creationId xmlns:a16="http://schemas.microsoft.com/office/drawing/2014/main" id="{1FF2E97D-905D-5419-C13D-F63772187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98" name="Freeform 13">
              <a:extLst>
                <a:ext uri="{FF2B5EF4-FFF2-40B4-BE49-F238E27FC236}">
                  <a16:creationId xmlns:a16="http://schemas.microsoft.com/office/drawing/2014/main" id="{D4FDB8D3-1F07-CAC3-A5B9-9CDA67FCD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99" name="Freeform 14">
              <a:extLst>
                <a:ext uri="{FF2B5EF4-FFF2-40B4-BE49-F238E27FC236}">
                  <a16:creationId xmlns:a16="http://schemas.microsoft.com/office/drawing/2014/main" id="{F72F6070-08E9-C420-D02C-B0867AB1D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00" name="Freeform 15">
              <a:extLst>
                <a:ext uri="{FF2B5EF4-FFF2-40B4-BE49-F238E27FC236}">
                  <a16:creationId xmlns:a16="http://schemas.microsoft.com/office/drawing/2014/main" id="{ED317E75-8C76-7C11-433B-016C17B7E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01" name="Freeform 16">
              <a:extLst>
                <a:ext uri="{FF2B5EF4-FFF2-40B4-BE49-F238E27FC236}">
                  <a16:creationId xmlns:a16="http://schemas.microsoft.com/office/drawing/2014/main" id="{A5B4EF45-4C26-EA27-12EB-6AA2E8221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102" name="Freeform 17">
              <a:extLst>
                <a:ext uri="{FF2B5EF4-FFF2-40B4-BE49-F238E27FC236}">
                  <a16:creationId xmlns:a16="http://schemas.microsoft.com/office/drawing/2014/main" id="{CCF34C34-EB38-9725-A676-BE59953BB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103" name="Freeform 18">
              <a:extLst>
                <a:ext uri="{FF2B5EF4-FFF2-40B4-BE49-F238E27FC236}">
                  <a16:creationId xmlns:a16="http://schemas.microsoft.com/office/drawing/2014/main" id="{DB64AF00-9A48-0FFB-4101-F1353A8D2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104" name="Freeform 19">
              <a:extLst>
                <a:ext uri="{FF2B5EF4-FFF2-40B4-BE49-F238E27FC236}">
                  <a16:creationId xmlns:a16="http://schemas.microsoft.com/office/drawing/2014/main" id="{085143F7-6AA9-8668-DCAD-BCC0CC4D6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105" name="Freeform 20">
              <a:extLst>
                <a:ext uri="{FF2B5EF4-FFF2-40B4-BE49-F238E27FC236}">
                  <a16:creationId xmlns:a16="http://schemas.microsoft.com/office/drawing/2014/main" id="{9CDF8694-44E9-D875-CDE8-4A9E1C1AE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106" name="Freeform 21">
              <a:extLst>
                <a:ext uri="{FF2B5EF4-FFF2-40B4-BE49-F238E27FC236}">
                  <a16:creationId xmlns:a16="http://schemas.microsoft.com/office/drawing/2014/main" id="{C687EFF3-B05B-33F4-BC23-CD4DB8830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107" name="Freeform 22">
              <a:extLst>
                <a:ext uri="{FF2B5EF4-FFF2-40B4-BE49-F238E27FC236}">
                  <a16:creationId xmlns:a16="http://schemas.microsoft.com/office/drawing/2014/main" id="{36BAB0B5-33BA-B4D8-8759-57DAD668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108" name="Group 107">
            <a:extLst>
              <a:ext uri="{FF2B5EF4-FFF2-40B4-BE49-F238E27FC236}">
                <a16:creationId xmlns:a16="http://schemas.microsoft.com/office/drawing/2014/main" id="{D7D62EE5-4E62-7831-4A12-C3BCD4960D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9" name="Freeform 27">
              <a:extLst>
                <a:ext uri="{FF2B5EF4-FFF2-40B4-BE49-F238E27FC236}">
                  <a16:creationId xmlns:a16="http://schemas.microsoft.com/office/drawing/2014/main" id="{726F4609-2540-BDCC-20B6-CBEC082ED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110" name="Freeform 28">
              <a:extLst>
                <a:ext uri="{FF2B5EF4-FFF2-40B4-BE49-F238E27FC236}">
                  <a16:creationId xmlns:a16="http://schemas.microsoft.com/office/drawing/2014/main" id="{F91013A5-2DE6-DD4A-A2AE-8A916B971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111" name="Freeform 29">
              <a:extLst>
                <a:ext uri="{FF2B5EF4-FFF2-40B4-BE49-F238E27FC236}">
                  <a16:creationId xmlns:a16="http://schemas.microsoft.com/office/drawing/2014/main" id="{D5F4F950-AFBD-BEDA-082E-45D4E0CD9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112" name="Freeform 30">
              <a:extLst>
                <a:ext uri="{FF2B5EF4-FFF2-40B4-BE49-F238E27FC236}">
                  <a16:creationId xmlns:a16="http://schemas.microsoft.com/office/drawing/2014/main" id="{61879046-C1FC-119C-8A1A-FFAF34E6E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113" name="Freeform 31">
              <a:extLst>
                <a:ext uri="{FF2B5EF4-FFF2-40B4-BE49-F238E27FC236}">
                  <a16:creationId xmlns:a16="http://schemas.microsoft.com/office/drawing/2014/main" id="{C7AA4E1D-15F0-D54C-07EF-B5C6CAC3B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114" name="Freeform 32">
              <a:extLst>
                <a:ext uri="{FF2B5EF4-FFF2-40B4-BE49-F238E27FC236}">
                  <a16:creationId xmlns:a16="http://schemas.microsoft.com/office/drawing/2014/main" id="{22A8E77D-0C9C-4C7A-EAC2-D97990FAC9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115" name="Freeform 33">
              <a:extLst>
                <a:ext uri="{FF2B5EF4-FFF2-40B4-BE49-F238E27FC236}">
                  <a16:creationId xmlns:a16="http://schemas.microsoft.com/office/drawing/2014/main" id="{A4D62944-DD26-3363-DA0E-90F86794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116" name="Freeform 34">
              <a:extLst>
                <a:ext uri="{FF2B5EF4-FFF2-40B4-BE49-F238E27FC236}">
                  <a16:creationId xmlns:a16="http://schemas.microsoft.com/office/drawing/2014/main" id="{FEF6A2D2-7D76-0368-18CF-646767842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117" name="Freeform 35">
              <a:extLst>
                <a:ext uri="{FF2B5EF4-FFF2-40B4-BE49-F238E27FC236}">
                  <a16:creationId xmlns:a16="http://schemas.microsoft.com/office/drawing/2014/main" id="{39E86F51-A577-3B36-ACC7-549DCDA029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118" name="Freeform 36">
              <a:extLst>
                <a:ext uri="{FF2B5EF4-FFF2-40B4-BE49-F238E27FC236}">
                  <a16:creationId xmlns:a16="http://schemas.microsoft.com/office/drawing/2014/main" id="{4C25E20B-DA36-22B5-85D4-6CBA0B7C8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119" name="Freeform 37">
              <a:extLst>
                <a:ext uri="{FF2B5EF4-FFF2-40B4-BE49-F238E27FC236}">
                  <a16:creationId xmlns:a16="http://schemas.microsoft.com/office/drawing/2014/main" id="{48F05DF3-BC17-DD85-8805-41DA846B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120" name="Freeform 38">
              <a:extLst>
                <a:ext uri="{FF2B5EF4-FFF2-40B4-BE49-F238E27FC236}">
                  <a16:creationId xmlns:a16="http://schemas.microsoft.com/office/drawing/2014/main" id="{BD0C1642-B566-78C5-032D-7ADE2A4A5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121" name="Rectangle 120">
            <a:extLst>
              <a:ext uri="{FF2B5EF4-FFF2-40B4-BE49-F238E27FC236}">
                <a16:creationId xmlns:a16="http://schemas.microsoft.com/office/drawing/2014/main" id="{AAF69BDA-2EDD-57AB-450D-E4B4C1C4C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122" name="Freeform 11">
            <a:extLst>
              <a:ext uri="{FF2B5EF4-FFF2-40B4-BE49-F238E27FC236}">
                <a16:creationId xmlns:a16="http://schemas.microsoft.com/office/drawing/2014/main" id="{BA743F32-67DF-D232-9BF7-0A24CAAAB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NZ"/>
          </a:p>
        </p:txBody>
      </p:sp>
      <p:sp>
        <p:nvSpPr>
          <p:cNvPr id="11" name="TextBox 10">
            <a:extLst>
              <a:ext uri="{FF2B5EF4-FFF2-40B4-BE49-F238E27FC236}">
                <a16:creationId xmlns:a16="http://schemas.microsoft.com/office/drawing/2014/main" id="{D8095BFC-57C9-DE09-B966-F8CF8278A32D}"/>
              </a:ext>
            </a:extLst>
          </p:cNvPr>
          <p:cNvSpPr txBox="1"/>
          <p:nvPr/>
        </p:nvSpPr>
        <p:spPr>
          <a:xfrm>
            <a:off x="1687670" y="624110"/>
            <a:ext cx="4038876" cy="1280890"/>
          </a:xfrm>
          <a:prstGeom prst="rect">
            <a:avLst/>
          </a:prstGeom>
        </p:spPr>
        <p:txBody>
          <a:bodyPr vert="horz" lIns="91440" tIns="45720" rIns="91440" bIns="45720" rtlCol="0" anchor="t">
            <a:normAutofit/>
          </a:bodyPr>
          <a:lstStyle/>
          <a:p>
            <a:pPr>
              <a:spcBef>
                <a:spcPct val="0"/>
              </a:spcBef>
              <a:spcAft>
                <a:spcPts val="600"/>
              </a:spcAft>
            </a:pPr>
            <a:r>
              <a:rPr lang="en-US" sz="3200">
                <a:solidFill>
                  <a:schemeClr val="tx1">
                    <a:lumMod val="85000"/>
                    <a:lumOff val="15000"/>
                  </a:schemeClr>
                </a:solidFill>
                <a:latin typeface="+mj-lt"/>
                <a:ea typeface="+mj-ea"/>
                <a:cs typeface="+mj-cs"/>
              </a:rPr>
              <a:t>Types of Poi</a:t>
            </a:r>
          </a:p>
        </p:txBody>
      </p:sp>
      <p:pic>
        <p:nvPicPr>
          <p:cNvPr id="3" name="Picture 2">
            <a:extLst>
              <a:ext uri="{FF2B5EF4-FFF2-40B4-BE49-F238E27FC236}">
                <a16:creationId xmlns:a16="http://schemas.microsoft.com/office/drawing/2014/main" id="{19E3F0EC-645D-C80C-F9DF-20405D5B83C2}"/>
              </a:ext>
            </a:extLst>
          </p:cNvPr>
          <p:cNvPicPr>
            <a:picLocks noChangeAspect="1"/>
          </p:cNvPicPr>
          <p:nvPr/>
        </p:nvPicPr>
        <p:blipFill>
          <a:blip r:embed="rId3"/>
          <a:stretch>
            <a:fillRect/>
          </a:stretch>
        </p:blipFill>
        <p:spPr>
          <a:xfrm>
            <a:off x="4591248" y="822397"/>
            <a:ext cx="6906589" cy="5334744"/>
          </a:xfrm>
          <a:prstGeom prst="rect">
            <a:avLst/>
          </a:prstGeom>
        </p:spPr>
      </p:pic>
    </p:spTree>
    <p:extLst>
      <p:ext uri="{BB962C8B-B14F-4D97-AF65-F5344CB8AC3E}">
        <p14:creationId xmlns:p14="http://schemas.microsoft.com/office/powerpoint/2010/main" val="19054185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8F190DCC-46DD-ABD1-E9A3-8A6BE4549647}"/>
            </a:ext>
          </a:extLst>
        </p:cNvPr>
        <p:cNvGrpSpPr/>
        <p:nvPr/>
      </p:nvGrpSpPr>
      <p:grpSpPr>
        <a:xfrm>
          <a:off x="0" y="0"/>
          <a:ext cx="0" cy="0"/>
          <a:chOff x="0" y="0"/>
          <a:chExt cx="0" cy="0"/>
        </a:xfrm>
      </p:grpSpPr>
      <p:grpSp>
        <p:nvGrpSpPr>
          <p:cNvPr id="95" name="Group 94">
            <a:extLst>
              <a:ext uri="{FF2B5EF4-FFF2-40B4-BE49-F238E27FC236}">
                <a16:creationId xmlns:a16="http://schemas.microsoft.com/office/drawing/2014/main" id="{BA4BF297-6FF6-3C42-D169-96120F6FC4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E32C4BB8-1A49-F4B9-BEC7-409295610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97" name="Freeform 12">
              <a:extLst>
                <a:ext uri="{FF2B5EF4-FFF2-40B4-BE49-F238E27FC236}">
                  <a16:creationId xmlns:a16="http://schemas.microsoft.com/office/drawing/2014/main" id="{0C58A036-38BA-161B-D166-86F2C7CD1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98" name="Freeform 13">
              <a:extLst>
                <a:ext uri="{FF2B5EF4-FFF2-40B4-BE49-F238E27FC236}">
                  <a16:creationId xmlns:a16="http://schemas.microsoft.com/office/drawing/2014/main" id="{AB0E0957-EC9B-277D-B3E2-CEDFB7B1A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99" name="Freeform 14">
              <a:extLst>
                <a:ext uri="{FF2B5EF4-FFF2-40B4-BE49-F238E27FC236}">
                  <a16:creationId xmlns:a16="http://schemas.microsoft.com/office/drawing/2014/main" id="{0003C90D-FF9C-D19E-5B0B-6B9D6019A6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00" name="Freeform 15">
              <a:extLst>
                <a:ext uri="{FF2B5EF4-FFF2-40B4-BE49-F238E27FC236}">
                  <a16:creationId xmlns:a16="http://schemas.microsoft.com/office/drawing/2014/main" id="{B32BABAB-A1FC-EC97-FE1E-263B778F5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01" name="Freeform 16">
              <a:extLst>
                <a:ext uri="{FF2B5EF4-FFF2-40B4-BE49-F238E27FC236}">
                  <a16:creationId xmlns:a16="http://schemas.microsoft.com/office/drawing/2014/main" id="{21EED26E-8F7F-3EA0-4F5E-3D7A3D3C5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102" name="Freeform 17">
              <a:extLst>
                <a:ext uri="{FF2B5EF4-FFF2-40B4-BE49-F238E27FC236}">
                  <a16:creationId xmlns:a16="http://schemas.microsoft.com/office/drawing/2014/main" id="{F2108EFB-46B1-7F2F-B719-D8BE13ECF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103" name="Freeform 18">
              <a:extLst>
                <a:ext uri="{FF2B5EF4-FFF2-40B4-BE49-F238E27FC236}">
                  <a16:creationId xmlns:a16="http://schemas.microsoft.com/office/drawing/2014/main" id="{7A528C6B-1D99-CA39-93EC-95BF2A853B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104" name="Freeform 19">
              <a:extLst>
                <a:ext uri="{FF2B5EF4-FFF2-40B4-BE49-F238E27FC236}">
                  <a16:creationId xmlns:a16="http://schemas.microsoft.com/office/drawing/2014/main" id="{A934B40F-4268-30EE-2757-8A7C4B83F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105" name="Freeform 20">
              <a:extLst>
                <a:ext uri="{FF2B5EF4-FFF2-40B4-BE49-F238E27FC236}">
                  <a16:creationId xmlns:a16="http://schemas.microsoft.com/office/drawing/2014/main" id="{D73BAFD1-F561-7D56-A95A-10A003778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106" name="Freeform 21">
              <a:extLst>
                <a:ext uri="{FF2B5EF4-FFF2-40B4-BE49-F238E27FC236}">
                  <a16:creationId xmlns:a16="http://schemas.microsoft.com/office/drawing/2014/main" id="{FE8469F2-34DD-BDE9-45DC-39BFE3418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107" name="Freeform 22">
              <a:extLst>
                <a:ext uri="{FF2B5EF4-FFF2-40B4-BE49-F238E27FC236}">
                  <a16:creationId xmlns:a16="http://schemas.microsoft.com/office/drawing/2014/main" id="{D05FFE18-5008-C72C-857B-4DCCC48D4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108" name="Group 107">
            <a:extLst>
              <a:ext uri="{FF2B5EF4-FFF2-40B4-BE49-F238E27FC236}">
                <a16:creationId xmlns:a16="http://schemas.microsoft.com/office/drawing/2014/main" id="{CF1CAC72-8DCB-33E8-8582-6AF0E02EBA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9" name="Freeform 27">
              <a:extLst>
                <a:ext uri="{FF2B5EF4-FFF2-40B4-BE49-F238E27FC236}">
                  <a16:creationId xmlns:a16="http://schemas.microsoft.com/office/drawing/2014/main" id="{963988B6-9F19-54FA-4CFA-34B0E6360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110" name="Freeform 28">
              <a:extLst>
                <a:ext uri="{FF2B5EF4-FFF2-40B4-BE49-F238E27FC236}">
                  <a16:creationId xmlns:a16="http://schemas.microsoft.com/office/drawing/2014/main" id="{1568407D-533D-670A-749C-4DC57ADD2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111" name="Freeform 29">
              <a:extLst>
                <a:ext uri="{FF2B5EF4-FFF2-40B4-BE49-F238E27FC236}">
                  <a16:creationId xmlns:a16="http://schemas.microsoft.com/office/drawing/2014/main" id="{66929354-A2A1-9438-D851-7A793F42EB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112" name="Freeform 30">
              <a:extLst>
                <a:ext uri="{FF2B5EF4-FFF2-40B4-BE49-F238E27FC236}">
                  <a16:creationId xmlns:a16="http://schemas.microsoft.com/office/drawing/2014/main" id="{2DD2E54D-A67F-78A5-6EFE-F865C6622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113" name="Freeform 31">
              <a:extLst>
                <a:ext uri="{FF2B5EF4-FFF2-40B4-BE49-F238E27FC236}">
                  <a16:creationId xmlns:a16="http://schemas.microsoft.com/office/drawing/2014/main" id="{266A6A4D-2313-B2C8-2FB5-28FA2830B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114" name="Freeform 32">
              <a:extLst>
                <a:ext uri="{FF2B5EF4-FFF2-40B4-BE49-F238E27FC236}">
                  <a16:creationId xmlns:a16="http://schemas.microsoft.com/office/drawing/2014/main" id="{50F0EC64-39EB-B2EB-637D-B81AA066C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115" name="Freeform 33">
              <a:extLst>
                <a:ext uri="{FF2B5EF4-FFF2-40B4-BE49-F238E27FC236}">
                  <a16:creationId xmlns:a16="http://schemas.microsoft.com/office/drawing/2014/main" id="{298DBF34-0DD2-5687-2F42-0271E3275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116" name="Freeform 34">
              <a:extLst>
                <a:ext uri="{FF2B5EF4-FFF2-40B4-BE49-F238E27FC236}">
                  <a16:creationId xmlns:a16="http://schemas.microsoft.com/office/drawing/2014/main" id="{367D84BD-D12B-1FC3-7781-266FEC8C6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117" name="Freeform 35">
              <a:extLst>
                <a:ext uri="{FF2B5EF4-FFF2-40B4-BE49-F238E27FC236}">
                  <a16:creationId xmlns:a16="http://schemas.microsoft.com/office/drawing/2014/main" id="{6D2B1186-D4B8-D168-3234-E388DC228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118" name="Freeform 36">
              <a:extLst>
                <a:ext uri="{FF2B5EF4-FFF2-40B4-BE49-F238E27FC236}">
                  <a16:creationId xmlns:a16="http://schemas.microsoft.com/office/drawing/2014/main" id="{BC8A4AE0-EFFE-050C-6483-6FED9DB9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119" name="Freeform 37">
              <a:extLst>
                <a:ext uri="{FF2B5EF4-FFF2-40B4-BE49-F238E27FC236}">
                  <a16:creationId xmlns:a16="http://schemas.microsoft.com/office/drawing/2014/main" id="{7F9BD0D9-44AA-145C-A9C4-C79ABEB05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120" name="Freeform 38">
              <a:extLst>
                <a:ext uri="{FF2B5EF4-FFF2-40B4-BE49-F238E27FC236}">
                  <a16:creationId xmlns:a16="http://schemas.microsoft.com/office/drawing/2014/main" id="{629588E7-05E2-3AF3-24DC-2129A44BE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121" name="Rectangle 120">
            <a:extLst>
              <a:ext uri="{FF2B5EF4-FFF2-40B4-BE49-F238E27FC236}">
                <a16:creationId xmlns:a16="http://schemas.microsoft.com/office/drawing/2014/main" id="{809B471D-2981-400E-55DA-DFC85256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122" name="Freeform 11">
            <a:extLst>
              <a:ext uri="{FF2B5EF4-FFF2-40B4-BE49-F238E27FC236}">
                <a16:creationId xmlns:a16="http://schemas.microsoft.com/office/drawing/2014/main" id="{93E28986-E400-9BC9-AC53-0554F82FD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NZ"/>
          </a:p>
        </p:txBody>
      </p:sp>
      <p:sp>
        <p:nvSpPr>
          <p:cNvPr id="11" name="TextBox 10">
            <a:extLst>
              <a:ext uri="{FF2B5EF4-FFF2-40B4-BE49-F238E27FC236}">
                <a16:creationId xmlns:a16="http://schemas.microsoft.com/office/drawing/2014/main" id="{FC694138-6D77-48B0-701A-A6C6E3319E88}"/>
              </a:ext>
            </a:extLst>
          </p:cNvPr>
          <p:cNvSpPr txBox="1"/>
          <p:nvPr/>
        </p:nvSpPr>
        <p:spPr>
          <a:xfrm>
            <a:off x="1687670" y="624110"/>
            <a:ext cx="4038876" cy="1280890"/>
          </a:xfrm>
          <a:prstGeom prst="rect">
            <a:avLst/>
          </a:prstGeom>
        </p:spPr>
        <p:txBody>
          <a:bodyPr vert="horz" lIns="91440" tIns="45720" rIns="91440" bIns="45720" rtlCol="0" anchor="t">
            <a:normAutofit/>
          </a:bodyPr>
          <a:lstStyle/>
          <a:p>
            <a:pPr>
              <a:spcBef>
                <a:spcPct val="0"/>
              </a:spcBef>
              <a:spcAft>
                <a:spcPts val="600"/>
              </a:spcAft>
            </a:pPr>
            <a:r>
              <a:rPr lang="en-US" sz="3200">
                <a:solidFill>
                  <a:schemeClr val="tx1">
                    <a:lumMod val="85000"/>
                    <a:lumOff val="15000"/>
                  </a:schemeClr>
                </a:solidFill>
                <a:latin typeface="+mj-lt"/>
                <a:ea typeface="+mj-ea"/>
                <a:cs typeface="+mj-cs"/>
              </a:rPr>
              <a:t>Types of Poi</a:t>
            </a:r>
          </a:p>
        </p:txBody>
      </p:sp>
      <p:pic>
        <p:nvPicPr>
          <p:cNvPr id="3" name="Picture 2">
            <a:extLst>
              <a:ext uri="{FF2B5EF4-FFF2-40B4-BE49-F238E27FC236}">
                <a16:creationId xmlns:a16="http://schemas.microsoft.com/office/drawing/2014/main" id="{C4F1B5FE-1651-98E3-B6D9-1DBB05CA3553}"/>
              </a:ext>
            </a:extLst>
          </p:cNvPr>
          <p:cNvPicPr>
            <a:picLocks noChangeAspect="1"/>
          </p:cNvPicPr>
          <p:nvPr/>
        </p:nvPicPr>
        <p:blipFill>
          <a:blip r:embed="rId3"/>
          <a:stretch>
            <a:fillRect/>
          </a:stretch>
        </p:blipFill>
        <p:spPr>
          <a:xfrm>
            <a:off x="5007638" y="765196"/>
            <a:ext cx="5496692" cy="5315692"/>
          </a:xfrm>
          <a:prstGeom prst="rect">
            <a:avLst/>
          </a:prstGeom>
        </p:spPr>
      </p:pic>
    </p:spTree>
    <p:extLst>
      <p:ext uri="{BB962C8B-B14F-4D97-AF65-F5344CB8AC3E}">
        <p14:creationId xmlns:p14="http://schemas.microsoft.com/office/powerpoint/2010/main" val="15935108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39D95DF4-45AF-D16D-F2AD-08F575206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2D023-40BF-859C-0513-FE9AA61827F6}"/>
              </a:ext>
            </a:extLst>
          </p:cNvPr>
          <p:cNvSpPr>
            <a:spLocks noGrp="1"/>
          </p:cNvSpPr>
          <p:nvPr>
            <p:ph type="ctrTitle"/>
          </p:nvPr>
        </p:nvSpPr>
        <p:spPr>
          <a:xfrm>
            <a:off x="1898690" y="844510"/>
            <a:ext cx="3710018" cy="1038719"/>
          </a:xfrm>
        </p:spPr>
        <p:txBody>
          <a:bodyPr>
            <a:normAutofit/>
          </a:bodyPr>
          <a:lstStyle/>
          <a:p>
            <a:r>
              <a:rPr lang="mi-NZ" sz="4400" dirty="0" err="1"/>
              <a:t>Teaching</a:t>
            </a:r>
            <a:r>
              <a:rPr lang="mi-NZ" sz="4400" dirty="0"/>
              <a:t> Poi</a:t>
            </a:r>
            <a:endParaRPr lang="en-NZ" sz="4400" dirty="0"/>
          </a:p>
        </p:txBody>
      </p:sp>
      <p:pic>
        <p:nvPicPr>
          <p:cNvPr id="3" name="460674269_8564435503607503_6814873088999056564_n">
            <a:hlinkClick r:id="" action="ppaction://media"/>
            <a:extLst>
              <a:ext uri="{FF2B5EF4-FFF2-40B4-BE49-F238E27FC236}">
                <a16:creationId xmlns:a16="http://schemas.microsoft.com/office/drawing/2014/main" id="{3A8B0BDA-9CA2-D87A-154B-5B11457D6A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4713" y="2142186"/>
            <a:ext cx="6694715" cy="3765778"/>
          </a:xfrm>
          <a:prstGeom prst="rect">
            <a:avLst/>
          </a:prstGeom>
        </p:spPr>
      </p:pic>
    </p:spTree>
    <p:extLst>
      <p:ext uri="{BB962C8B-B14F-4D97-AF65-F5344CB8AC3E}">
        <p14:creationId xmlns:p14="http://schemas.microsoft.com/office/powerpoint/2010/main" val="28763314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D2D38FF-9E71-A64D-B77D-60F89F8C23F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16CA01BE-3156-36C3-C7B1-B2AE28C91C4A}"/>
              </a:ext>
            </a:extLst>
          </p:cNvPr>
          <p:cNvSpPr>
            <a:spLocks noGrp="1"/>
          </p:cNvSpPr>
          <p:nvPr>
            <p:ph type="ctrTitle"/>
          </p:nvPr>
        </p:nvSpPr>
        <p:spPr>
          <a:xfrm>
            <a:off x="540279" y="967417"/>
            <a:ext cx="3778870" cy="3943250"/>
          </a:xfrm>
        </p:spPr>
        <p:txBody>
          <a:bodyPr>
            <a:normAutofit/>
          </a:bodyPr>
          <a:lstStyle/>
          <a:p>
            <a:r>
              <a:rPr lang="en-US" sz="4000">
                <a:solidFill>
                  <a:srgbClr val="FEFFFF"/>
                </a:solidFill>
              </a:rPr>
              <a:t>Mau ki ng</a:t>
            </a:r>
            <a:r>
              <a:rPr lang="mi-NZ" sz="4000">
                <a:solidFill>
                  <a:srgbClr val="FEFFFF"/>
                </a:solidFill>
              </a:rPr>
              <a:t>ā tikanga!</a:t>
            </a:r>
            <a:endParaRPr lang="en-NZ" sz="4000">
              <a:solidFill>
                <a:srgbClr val="FEFFFF"/>
              </a:solidFill>
            </a:endParaRPr>
          </a:p>
        </p:txBody>
      </p:sp>
      <p:sp>
        <p:nvSpPr>
          <p:cNvPr id="13"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FE8D7C7E-07DF-BD48-56B8-7883A695A7B4}"/>
              </a:ext>
            </a:extLst>
          </p:cNvPr>
          <p:cNvPicPr>
            <a:picLocks noChangeAspect="1"/>
          </p:cNvPicPr>
          <p:nvPr/>
        </p:nvPicPr>
        <p:blipFill>
          <a:blip r:embed="rId3"/>
          <a:stretch>
            <a:fillRect/>
          </a:stretch>
        </p:blipFill>
        <p:spPr>
          <a:xfrm>
            <a:off x="6810179" y="967417"/>
            <a:ext cx="3196132" cy="4930468"/>
          </a:xfrm>
          <a:prstGeom prst="rect">
            <a:avLst/>
          </a:prstGeom>
        </p:spPr>
      </p:pic>
    </p:spTree>
    <p:extLst>
      <p:ext uri="{BB962C8B-B14F-4D97-AF65-F5344CB8AC3E}">
        <p14:creationId xmlns:p14="http://schemas.microsoft.com/office/powerpoint/2010/main" val="22610229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178ADD17-9427-9B16-A1BD-CBAA3C00D19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3B6D-3EEC-6F35-4E58-FCBF39A88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CC5648-4006-4E4C-7C53-EF14290F4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D3E201D1-FDD9-B25C-78A9-37D7BD5735D8}"/>
              </a:ext>
            </a:extLst>
          </p:cNvPr>
          <p:cNvSpPr>
            <a:spLocks noGrp="1"/>
          </p:cNvSpPr>
          <p:nvPr>
            <p:ph type="ctrTitle"/>
          </p:nvPr>
        </p:nvSpPr>
        <p:spPr>
          <a:xfrm>
            <a:off x="540279" y="967417"/>
            <a:ext cx="3778870" cy="3943250"/>
          </a:xfrm>
        </p:spPr>
        <p:txBody>
          <a:bodyPr>
            <a:normAutofit/>
          </a:bodyPr>
          <a:lstStyle/>
          <a:p>
            <a:r>
              <a:rPr lang="mi-NZ" sz="3200">
                <a:solidFill>
                  <a:srgbClr val="FEFFFF"/>
                </a:solidFill>
              </a:rPr>
              <a:t>Kupu</a:t>
            </a:r>
            <a:br>
              <a:rPr lang="mi-NZ" sz="3200">
                <a:solidFill>
                  <a:srgbClr val="FEFFFF"/>
                </a:solidFill>
              </a:rPr>
            </a:br>
            <a:r>
              <a:rPr lang="mi-NZ" sz="3200">
                <a:solidFill>
                  <a:srgbClr val="FEFFFF"/>
                </a:solidFill>
              </a:rPr>
              <a:t>Whakamutunga</a:t>
            </a:r>
            <a:endParaRPr lang="en-NZ" sz="3200" dirty="0">
              <a:solidFill>
                <a:srgbClr val="FEFFFF"/>
              </a:solidFill>
            </a:endParaRPr>
          </a:p>
        </p:txBody>
      </p:sp>
      <p:sp>
        <p:nvSpPr>
          <p:cNvPr id="13" name="Freeform 5">
            <a:extLst>
              <a:ext uri="{FF2B5EF4-FFF2-40B4-BE49-F238E27FC236}">
                <a16:creationId xmlns:a16="http://schemas.microsoft.com/office/drawing/2014/main" id="{B2F97A26-A0DE-A643-A3B7-95EB001B3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579BA71A-4C1C-D0BD-D839-6E658733A366}"/>
              </a:ext>
            </a:extLst>
          </p:cNvPr>
          <p:cNvSpPr txBox="1"/>
          <p:nvPr/>
        </p:nvSpPr>
        <p:spPr>
          <a:xfrm>
            <a:off x="4965405" y="297712"/>
            <a:ext cx="3147237" cy="5909310"/>
          </a:xfrm>
          <a:prstGeom prst="rect">
            <a:avLst/>
          </a:prstGeom>
          <a:noFill/>
        </p:spPr>
        <p:txBody>
          <a:bodyPr wrap="square" rtlCol="0">
            <a:spAutoFit/>
          </a:bodyPr>
          <a:lstStyle/>
          <a:p>
            <a:pPr algn="l"/>
            <a:r>
              <a:rPr lang="pl-PL" sz="1800" b="0" i="0" u="none" strike="noStrike" baseline="0" dirty="0">
                <a:latin typeface="Aptos" panose="020B0004020202020204" pitchFamily="34" charset="0"/>
              </a:rPr>
              <a:t>Tau patupatu te rere o taku poi</a:t>
            </a:r>
          </a:p>
          <a:p>
            <a:pPr algn="l"/>
            <a:r>
              <a:rPr lang="en-NZ" sz="1800" b="0" i="0" u="none" strike="noStrike" baseline="0" dirty="0">
                <a:latin typeface="Aptos" panose="020B0004020202020204" pitchFamily="34" charset="0"/>
              </a:rPr>
              <a:t>Poi atu</a:t>
            </a:r>
          </a:p>
          <a:p>
            <a:pPr algn="l"/>
            <a:r>
              <a:rPr lang="en-NZ" sz="1800" b="0" i="0" u="none" strike="noStrike" baseline="0" dirty="0">
                <a:latin typeface="Aptos" panose="020B0004020202020204" pitchFamily="34" charset="0"/>
              </a:rPr>
              <a:t>Poi mai</a:t>
            </a:r>
          </a:p>
          <a:p>
            <a:pPr algn="l"/>
            <a:r>
              <a:rPr lang="en-NZ" sz="1800" b="0" i="0" u="none" strike="noStrike" baseline="0" dirty="0" err="1">
                <a:latin typeface="Aptos" panose="020B0004020202020204" pitchFamily="34" charset="0"/>
              </a:rPr>
              <a:t>Whiu</a:t>
            </a:r>
            <a:r>
              <a:rPr lang="en-NZ" sz="1800" b="0" i="0" u="none" strike="noStrike" baseline="0" dirty="0">
                <a:latin typeface="Aptos" panose="020B0004020202020204" pitchFamily="34" charset="0"/>
              </a:rPr>
              <a:t> atu</a:t>
            </a:r>
          </a:p>
          <a:p>
            <a:pPr algn="l"/>
            <a:r>
              <a:rPr lang="en-NZ" sz="1800" b="0" i="0" u="none" strike="noStrike" baseline="0" dirty="0" err="1">
                <a:latin typeface="Aptos" panose="020B0004020202020204" pitchFamily="34" charset="0"/>
              </a:rPr>
              <a:t>Whiu</a:t>
            </a:r>
            <a:r>
              <a:rPr lang="en-NZ" sz="1800" b="0" i="0" u="none" strike="noStrike" baseline="0" dirty="0">
                <a:latin typeface="Aptos" panose="020B0004020202020204" pitchFamily="34" charset="0"/>
              </a:rPr>
              <a:t> mai</a:t>
            </a:r>
          </a:p>
          <a:p>
            <a:pPr algn="l"/>
            <a:r>
              <a:rPr lang="nn-NO" sz="1800" b="0" i="0" u="none" strike="noStrike" baseline="0" dirty="0">
                <a:latin typeface="Aptos" panose="020B0004020202020204" pitchFamily="34" charset="0"/>
              </a:rPr>
              <a:t>Nau mai ka haere tāua</a:t>
            </a:r>
          </a:p>
          <a:p>
            <a:pPr algn="l"/>
            <a:r>
              <a:rPr lang="en-NZ" sz="1800" b="0" i="0" u="none" strike="noStrike" baseline="0" dirty="0">
                <a:latin typeface="Aptos" panose="020B0004020202020204" pitchFamily="34" charset="0"/>
              </a:rPr>
              <a:t>Taku poi kōrero</a:t>
            </a:r>
          </a:p>
          <a:p>
            <a:pPr algn="l"/>
            <a:r>
              <a:rPr lang="en-NZ" sz="1800" b="0" i="0" u="none" strike="noStrike" baseline="0" dirty="0">
                <a:latin typeface="Aptos" panose="020B0004020202020204" pitchFamily="34" charset="0"/>
              </a:rPr>
              <a:t>Taku poi wānanga</a:t>
            </a:r>
          </a:p>
          <a:p>
            <a:pPr algn="l"/>
            <a:r>
              <a:rPr lang="en-NZ" sz="1800" b="0" i="0" u="none" strike="noStrike" baseline="0" dirty="0">
                <a:latin typeface="Aptos" panose="020B0004020202020204" pitchFamily="34" charset="0"/>
              </a:rPr>
              <a:t>Taku poi </a:t>
            </a:r>
            <a:r>
              <a:rPr lang="en-NZ" sz="1800" b="0" i="0" u="none" strike="noStrike" baseline="0" dirty="0" err="1">
                <a:latin typeface="Aptos" panose="020B0004020202020204" pitchFamily="34" charset="0"/>
              </a:rPr>
              <a:t>tiketike</a:t>
            </a:r>
            <a:r>
              <a:rPr lang="en-NZ" sz="1800" b="0" i="0" u="none" strike="noStrike" baseline="0" dirty="0">
                <a:latin typeface="Aptos" panose="020B0004020202020204" pitchFamily="34" charset="0"/>
              </a:rPr>
              <a:t> e</a:t>
            </a:r>
          </a:p>
          <a:p>
            <a:pPr algn="l"/>
            <a:r>
              <a:rPr lang="it-IT" sz="1800" b="0" i="0" u="none" strike="noStrike" baseline="0" dirty="0">
                <a:latin typeface="Aptos" panose="020B0004020202020204" pitchFamily="34" charset="0"/>
              </a:rPr>
              <a:t>E rere whakawaho e poi e</a:t>
            </a:r>
          </a:p>
          <a:p>
            <a:pPr algn="l"/>
            <a:r>
              <a:rPr lang="fi-FI" sz="1800" b="0" i="0" u="none" strike="noStrike" baseline="0" dirty="0">
                <a:latin typeface="Aptos" panose="020B0004020202020204" pitchFamily="34" charset="0"/>
              </a:rPr>
              <a:t>Hārō to haere ki ngā pito o Mataatua</a:t>
            </a:r>
          </a:p>
          <a:p>
            <a:pPr algn="l"/>
            <a:r>
              <a:rPr lang="en-NZ" sz="1800" b="0" i="0" u="none" strike="noStrike" baseline="0" dirty="0" err="1">
                <a:latin typeface="Aptos" panose="020B0004020202020204" pitchFamily="34" charset="0"/>
              </a:rPr>
              <a:t>Rōnaki</a:t>
            </a:r>
            <a:r>
              <a:rPr lang="en-NZ" sz="1800" b="0" i="0" u="none" strike="noStrike" baseline="0" dirty="0">
                <a:latin typeface="Aptos" panose="020B0004020202020204" pitchFamily="34" charset="0"/>
              </a:rPr>
              <a:t> to </a:t>
            </a:r>
            <a:r>
              <a:rPr lang="en-NZ" sz="1800" b="0" i="0" u="none" strike="noStrike" baseline="0" dirty="0" err="1">
                <a:latin typeface="Aptos" panose="020B0004020202020204" pitchFamily="34" charset="0"/>
              </a:rPr>
              <a:t>haere</a:t>
            </a:r>
            <a:endParaRPr lang="en-NZ" sz="1800" b="0" i="0" u="none" strike="noStrike" baseline="0" dirty="0">
              <a:latin typeface="Aptos" panose="020B0004020202020204" pitchFamily="34" charset="0"/>
            </a:endParaRPr>
          </a:p>
          <a:p>
            <a:pPr algn="l"/>
            <a:r>
              <a:rPr lang="en-NZ" sz="1800" b="0" i="0" u="none" strike="noStrike" baseline="0" dirty="0">
                <a:latin typeface="Aptos" panose="020B0004020202020204" pitchFamily="34" charset="0"/>
              </a:rPr>
              <a:t>Naki atu</a:t>
            </a:r>
          </a:p>
          <a:p>
            <a:pPr algn="l"/>
            <a:r>
              <a:rPr lang="en-NZ" sz="1800" b="0" i="0" u="none" strike="noStrike" baseline="0" dirty="0">
                <a:latin typeface="Aptos" panose="020B0004020202020204" pitchFamily="34" charset="0"/>
              </a:rPr>
              <a:t>Naki mai</a:t>
            </a:r>
          </a:p>
          <a:p>
            <a:pPr algn="l"/>
            <a:r>
              <a:rPr lang="fi-FI" sz="1800" b="0" i="0" u="none" strike="noStrike" baseline="0" dirty="0">
                <a:latin typeface="Aptos" panose="020B0004020202020204" pitchFamily="34" charset="0"/>
              </a:rPr>
              <a:t>Naki naki rautihi tapu o te Tai Rāwhiti</a:t>
            </a:r>
          </a:p>
          <a:p>
            <a:pPr algn="l"/>
            <a:r>
              <a:rPr lang="en-NZ" sz="1800" b="0" i="0" u="none" strike="noStrike" baseline="0" dirty="0" err="1">
                <a:latin typeface="Aptos" panose="020B0004020202020204" pitchFamily="34" charset="0"/>
              </a:rPr>
              <a:t>Tihirau</a:t>
            </a:r>
            <a:r>
              <a:rPr lang="en-NZ" sz="1800" b="0" i="0" u="none" strike="noStrike" baseline="0" dirty="0">
                <a:latin typeface="Aptos" panose="020B0004020202020204" pitchFamily="34" charset="0"/>
              </a:rPr>
              <a:t> mai </a:t>
            </a:r>
            <a:r>
              <a:rPr lang="en-NZ" sz="1800" b="0" i="0" u="none" strike="noStrike" baseline="0" dirty="0" err="1">
                <a:latin typeface="Aptos" panose="020B0004020202020204" pitchFamily="34" charset="0"/>
              </a:rPr>
              <a:t>tawhiti</a:t>
            </a:r>
            <a:endParaRPr lang="en-NZ" sz="1800" b="0" i="0" u="none" strike="noStrike" baseline="0" dirty="0">
              <a:latin typeface="Aptos" panose="020B0004020202020204" pitchFamily="34" charset="0"/>
            </a:endParaRPr>
          </a:p>
          <a:p>
            <a:pPr algn="l"/>
            <a:r>
              <a:rPr lang="en-NZ" sz="1800" b="0" i="0" u="none" strike="noStrike" baseline="0" dirty="0" err="1">
                <a:latin typeface="Aptos" panose="020B0004020202020204" pitchFamily="34" charset="0"/>
              </a:rPr>
              <a:t>Pukanakana</a:t>
            </a:r>
            <a:r>
              <a:rPr lang="en-NZ" sz="1800" b="0" i="0" u="none" strike="noStrike" baseline="0" dirty="0">
                <a:latin typeface="Aptos" panose="020B0004020202020204" pitchFamily="34" charset="0"/>
              </a:rPr>
              <a:t> ana</a:t>
            </a:r>
          </a:p>
          <a:p>
            <a:pPr algn="l"/>
            <a:r>
              <a:rPr lang="en-NZ" sz="1800" b="0" i="0" u="none" strike="noStrike" baseline="0" dirty="0" err="1">
                <a:latin typeface="Aptos" panose="020B0004020202020204" pitchFamily="34" charset="0"/>
              </a:rPr>
              <a:t>Whāterotero</a:t>
            </a:r>
            <a:r>
              <a:rPr lang="en-NZ" sz="1800" b="0" i="0" u="none" strike="noStrike" baseline="0" dirty="0">
                <a:latin typeface="Aptos" panose="020B0004020202020204" pitchFamily="34" charset="0"/>
              </a:rPr>
              <a:t> ana</a:t>
            </a:r>
          </a:p>
        </p:txBody>
      </p:sp>
      <p:sp>
        <p:nvSpPr>
          <p:cNvPr id="6" name="TextBox 5">
            <a:extLst>
              <a:ext uri="{FF2B5EF4-FFF2-40B4-BE49-F238E27FC236}">
                <a16:creationId xmlns:a16="http://schemas.microsoft.com/office/drawing/2014/main" id="{7D213A93-8A0B-EC8C-887B-CB158B414CA2}"/>
              </a:ext>
            </a:extLst>
          </p:cNvPr>
          <p:cNvSpPr txBox="1"/>
          <p:nvPr/>
        </p:nvSpPr>
        <p:spPr>
          <a:xfrm>
            <a:off x="8367823" y="202019"/>
            <a:ext cx="3423684" cy="6463308"/>
          </a:xfrm>
          <a:prstGeom prst="rect">
            <a:avLst/>
          </a:prstGeom>
          <a:noFill/>
        </p:spPr>
        <p:txBody>
          <a:bodyPr wrap="square" rtlCol="0">
            <a:spAutoFit/>
          </a:bodyPr>
          <a:lstStyle/>
          <a:p>
            <a:r>
              <a:rPr lang="en-NZ">
                <a:latin typeface="Aptos" panose="020B0004020202020204" pitchFamily="34" charset="0"/>
              </a:rPr>
              <a:t>Koutu atu</a:t>
            </a:r>
          </a:p>
          <a:p>
            <a:r>
              <a:rPr lang="en-NZ">
                <a:latin typeface="Aptos" panose="020B0004020202020204" pitchFamily="34" charset="0"/>
              </a:rPr>
              <a:t>Koutu mai</a:t>
            </a:r>
          </a:p>
          <a:p>
            <a:r>
              <a:rPr lang="pl-PL">
                <a:latin typeface="Aptos" panose="020B0004020202020204" pitchFamily="34" charset="0"/>
              </a:rPr>
              <a:t>i ngā puke tapu o te Te Whakatōhea</a:t>
            </a:r>
          </a:p>
          <a:p>
            <a:r>
              <a:rPr lang="en-NZ">
                <a:latin typeface="Aptos" panose="020B0004020202020204" pitchFamily="34" charset="0"/>
              </a:rPr>
              <a:t>Makeo</a:t>
            </a:r>
          </a:p>
          <a:p>
            <a:r>
              <a:rPr lang="en-NZ">
                <a:latin typeface="Aptos" panose="020B0004020202020204" pitchFamily="34" charset="0"/>
              </a:rPr>
              <a:t>Makeo whakarunga</a:t>
            </a:r>
          </a:p>
          <a:p>
            <a:r>
              <a:rPr lang="en-NZ">
                <a:latin typeface="Aptos" panose="020B0004020202020204" pitchFamily="34" charset="0"/>
              </a:rPr>
              <a:t>Makeo whakararo</a:t>
            </a:r>
          </a:p>
          <a:p>
            <a:r>
              <a:rPr lang="en-NZ">
                <a:latin typeface="Aptos" panose="020B0004020202020204" pitchFamily="34" charset="0"/>
              </a:rPr>
              <a:t>Ka tuohu nei</a:t>
            </a:r>
          </a:p>
          <a:p>
            <a:r>
              <a:rPr lang="en-NZ">
                <a:latin typeface="Aptos" panose="020B0004020202020204" pitchFamily="34" charset="0"/>
              </a:rPr>
              <a:t>Hāngai te titiro</a:t>
            </a:r>
          </a:p>
          <a:p>
            <a:r>
              <a:rPr lang="en-NZ">
                <a:latin typeface="Aptos" panose="020B0004020202020204" pitchFamily="34" charset="0"/>
              </a:rPr>
              <a:t>Piu atu</a:t>
            </a:r>
          </a:p>
          <a:p>
            <a:r>
              <a:rPr lang="en-NZ">
                <a:latin typeface="Aptos" panose="020B0004020202020204" pitchFamily="34" charset="0"/>
              </a:rPr>
              <a:t>Piu mai</a:t>
            </a:r>
          </a:p>
          <a:p>
            <a:r>
              <a:rPr lang="en-NZ">
                <a:latin typeface="Aptos" panose="020B0004020202020204" pitchFamily="34" charset="0"/>
              </a:rPr>
              <a:t>Mauao kei runga</a:t>
            </a:r>
          </a:p>
          <a:p>
            <a:r>
              <a:rPr lang="en-NZ">
                <a:latin typeface="Aptos" panose="020B0004020202020204" pitchFamily="34" charset="0"/>
              </a:rPr>
              <a:t>Tirikawa kei raro</a:t>
            </a:r>
          </a:p>
          <a:p>
            <a:r>
              <a:rPr lang="fi-FI">
                <a:latin typeface="Aptos" panose="020B0004020202020204" pitchFamily="34" charset="0"/>
              </a:rPr>
              <a:t>Uhi tai uhi tai e..</a:t>
            </a:r>
          </a:p>
          <a:p>
            <a:r>
              <a:rPr lang="en-NZ">
                <a:latin typeface="Aptos" panose="020B0004020202020204" pitchFamily="34" charset="0"/>
              </a:rPr>
              <a:t>Rere whakauta</a:t>
            </a:r>
          </a:p>
          <a:p>
            <a:r>
              <a:rPr lang="en-NZ">
                <a:latin typeface="Aptos" panose="020B0004020202020204" pitchFamily="34" charset="0"/>
              </a:rPr>
              <a:t>E koro Putauaki</a:t>
            </a:r>
          </a:p>
          <a:p>
            <a:r>
              <a:rPr lang="en-NZ">
                <a:latin typeface="Aptos" panose="020B0004020202020204" pitchFamily="34" charset="0"/>
              </a:rPr>
              <a:t>Taku mana</a:t>
            </a:r>
          </a:p>
          <a:p>
            <a:r>
              <a:rPr lang="en-NZ">
                <a:latin typeface="Aptos" panose="020B0004020202020204" pitchFamily="34" charset="0"/>
              </a:rPr>
              <a:t>Taku ihi</a:t>
            </a:r>
          </a:p>
          <a:p>
            <a:r>
              <a:rPr lang="en-NZ">
                <a:latin typeface="Aptos" panose="020B0004020202020204" pitchFamily="34" charset="0"/>
              </a:rPr>
              <a:t>Taku wanawana</a:t>
            </a:r>
          </a:p>
          <a:p>
            <a:r>
              <a:rPr lang="en-NZ">
                <a:latin typeface="Aptos" panose="020B0004020202020204" pitchFamily="34" charset="0"/>
              </a:rPr>
              <a:t>Ka tau taku poi</a:t>
            </a:r>
          </a:p>
          <a:p>
            <a:r>
              <a:rPr lang="fi-FI">
                <a:latin typeface="Aptos" panose="020B0004020202020204" pitchFamily="34" charset="0"/>
              </a:rPr>
              <a:t>Ki tōku whenua tauri kura</a:t>
            </a:r>
          </a:p>
          <a:p>
            <a:r>
              <a:rPr lang="en-NZ">
                <a:latin typeface="Aptos" panose="020B0004020202020204" pitchFamily="34" charset="0"/>
              </a:rPr>
              <a:t>Taku mana motuhake</a:t>
            </a:r>
          </a:p>
          <a:p>
            <a:r>
              <a:rPr lang="en-NZ">
                <a:latin typeface="Aptos" panose="020B0004020202020204" pitchFamily="34" charset="0"/>
              </a:rPr>
              <a:t>E ko Ngāti Awa</a:t>
            </a:r>
            <a:endParaRPr lang="en-NZ" dirty="0">
              <a:latin typeface="Aptos" panose="020B0004020202020204" pitchFamily="34" charset="0"/>
            </a:endParaRPr>
          </a:p>
        </p:txBody>
      </p:sp>
    </p:spTree>
    <p:extLst>
      <p:ext uri="{BB962C8B-B14F-4D97-AF65-F5344CB8AC3E}">
        <p14:creationId xmlns:p14="http://schemas.microsoft.com/office/powerpoint/2010/main" val="1253561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0A223-7E5F-90DD-AA06-943EC97DA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6D353-150E-8C8D-C06D-A8C381C242BA}"/>
              </a:ext>
            </a:extLst>
          </p:cNvPr>
          <p:cNvSpPr>
            <a:spLocks noGrp="1"/>
          </p:cNvSpPr>
          <p:nvPr>
            <p:ph type="ctrTitle"/>
          </p:nvPr>
        </p:nvSpPr>
        <p:spPr>
          <a:xfrm>
            <a:off x="1533298" y="391196"/>
            <a:ext cx="8915399" cy="1126283"/>
          </a:xfrm>
        </p:spPr>
        <p:txBody>
          <a:bodyPr/>
          <a:lstStyle/>
          <a:p>
            <a:r>
              <a:rPr lang="en-NZ" dirty="0"/>
              <a:t>Aku mahi</a:t>
            </a:r>
          </a:p>
        </p:txBody>
      </p:sp>
      <p:pic>
        <p:nvPicPr>
          <p:cNvPr id="6" name="Picture 5">
            <a:extLst>
              <a:ext uri="{FF2B5EF4-FFF2-40B4-BE49-F238E27FC236}">
                <a16:creationId xmlns:a16="http://schemas.microsoft.com/office/drawing/2014/main" id="{A72BCB88-89E5-1F0C-EB75-71BA16E66269}"/>
              </a:ext>
            </a:extLst>
          </p:cNvPr>
          <p:cNvPicPr>
            <a:picLocks noChangeAspect="1"/>
          </p:cNvPicPr>
          <p:nvPr/>
        </p:nvPicPr>
        <p:blipFill>
          <a:blip r:embed="rId3"/>
          <a:stretch>
            <a:fillRect/>
          </a:stretch>
        </p:blipFill>
        <p:spPr>
          <a:xfrm>
            <a:off x="3074734" y="1517479"/>
            <a:ext cx="2743121" cy="2548973"/>
          </a:xfrm>
          <a:prstGeom prst="rect">
            <a:avLst/>
          </a:prstGeom>
        </p:spPr>
      </p:pic>
      <p:pic>
        <p:nvPicPr>
          <p:cNvPr id="8" name="Picture 7">
            <a:extLst>
              <a:ext uri="{FF2B5EF4-FFF2-40B4-BE49-F238E27FC236}">
                <a16:creationId xmlns:a16="http://schemas.microsoft.com/office/drawing/2014/main" id="{53EF62A0-0823-6120-93A4-8A26C65C6A00}"/>
              </a:ext>
            </a:extLst>
          </p:cNvPr>
          <p:cNvPicPr>
            <a:picLocks noChangeAspect="1"/>
          </p:cNvPicPr>
          <p:nvPr/>
        </p:nvPicPr>
        <p:blipFill>
          <a:blip r:embed="rId4"/>
          <a:stretch>
            <a:fillRect/>
          </a:stretch>
        </p:blipFill>
        <p:spPr>
          <a:xfrm>
            <a:off x="5908093" y="1517479"/>
            <a:ext cx="2965617" cy="2553552"/>
          </a:xfrm>
          <a:prstGeom prst="rect">
            <a:avLst/>
          </a:prstGeom>
        </p:spPr>
      </p:pic>
      <p:pic>
        <p:nvPicPr>
          <p:cNvPr id="10" name="Picture 9">
            <a:extLst>
              <a:ext uri="{FF2B5EF4-FFF2-40B4-BE49-F238E27FC236}">
                <a16:creationId xmlns:a16="http://schemas.microsoft.com/office/drawing/2014/main" id="{9B5BD712-0656-7C92-0D77-70C4C86C4090}"/>
              </a:ext>
            </a:extLst>
          </p:cNvPr>
          <p:cNvPicPr>
            <a:picLocks noChangeAspect="1"/>
          </p:cNvPicPr>
          <p:nvPr/>
        </p:nvPicPr>
        <p:blipFill>
          <a:blip r:embed="rId5"/>
          <a:stretch>
            <a:fillRect/>
          </a:stretch>
        </p:blipFill>
        <p:spPr>
          <a:xfrm>
            <a:off x="4326591" y="4155185"/>
            <a:ext cx="2743121" cy="2311619"/>
          </a:xfrm>
          <a:prstGeom prst="rect">
            <a:avLst/>
          </a:prstGeom>
        </p:spPr>
      </p:pic>
      <p:pic>
        <p:nvPicPr>
          <p:cNvPr id="12" name="Picture 11">
            <a:extLst>
              <a:ext uri="{FF2B5EF4-FFF2-40B4-BE49-F238E27FC236}">
                <a16:creationId xmlns:a16="http://schemas.microsoft.com/office/drawing/2014/main" id="{C25E6EB7-799C-1975-7AEB-D0BDFB9B0F81}"/>
              </a:ext>
            </a:extLst>
          </p:cNvPr>
          <p:cNvPicPr>
            <a:picLocks noChangeAspect="1"/>
          </p:cNvPicPr>
          <p:nvPr/>
        </p:nvPicPr>
        <p:blipFill>
          <a:blip r:embed="rId6"/>
          <a:stretch>
            <a:fillRect/>
          </a:stretch>
        </p:blipFill>
        <p:spPr>
          <a:xfrm>
            <a:off x="7481139" y="4151703"/>
            <a:ext cx="2965617" cy="2315101"/>
          </a:xfrm>
          <a:prstGeom prst="rect">
            <a:avLst/>
          </a:prstGeom>
        </p:spPr>
      </p:pic>
      <p:pic>
        <p:nvPicPr>
          <p:cNvPr id="14" name="Picture 13">
            <a:extLst>
              <a:ext uri="{FF2B5EF4-FFF2-40B4-BE49-F238E27FC236}">
                <a16:creationId xmlns:a16="http://schemas.microsoft.com/office/drawing/2014/main" id="{FDE9DF99-8102-407A-2437-6268F1775832}"/>
              </a:ext>
            </a:extLst>
          </p:cNvPr>
          <p:cNvPicPr>
            <a:picLocks noChangeAspect="1"/>
          </p:cNvPicPr>
          <p:nvPr/>
        </p:nvPicPr>
        <p:blipFill>
          <a:blip r:embed="rId7"/>
          <a:stretch>
            <a:fillRect/>
          </a:stretch>
        </p:blipFill>
        <p:spPr>
          <a:xfrm>
            <a:off x="8963948" y="1512900"/>
            <a:ext cx="2486999" cy="2553552"/>
          </a:xfrm>
          <a:prstGeom prst="rect">
            <a:avLst/>
          </a:prstGeom>
        </p:spPr>
      </p:pic>
    </p:spTree>
    <p:extLst>
      <p:ext uri="{BB962C8B-B14F-4D97-AF65-F5344CB8AC3E}">
        <p14:creationId xmlns:p14="http://schemas.microsoft.com/office/powerpoint/2010/main" val="16470517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anim calcmode="lin" valueType="num">
                                      <p:cBhvr>
                                        <p:cTn id="30" dur="2000" fill="hold"/>
                                        <p:tgtEl>
                                          <p:spTgt spid="14"/>
                                        </p:tgtEl>
                                        <p:attrNameLst>
                                          <p:attrName>ppt_w</p:attrName>
                                        </p:attrNameLst>
                                      </p:cBhvr>
                                      <p:tavLst>
                                        <p:tav tm="0" fmla="#ppt_w*sin(2.5*pi*$)">
                                          <p:val>
                                            <p:fltVal val="0"/>
                                          </p:val>
                                        </p:tav>
                                        <p:tav tm="100000">
                                          <p:val>
                                            <p:fltVal val="1"/>
                                          </p:val>
                                        </p:tav>
                                      </p:tavLst>
                                    </p:anim>
                                    <p:anim calcmode="lin" valueType="num">
                                      <p:cBhvr>
                                        <p:cTn id="31"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43172-1EAE-5D80-0DA7-74BF51B4C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AFA70-209D-9E1E-C163-9572D5A04829}"/>
              </a:ext>
            </a:extLst>
          </p:cNvPr>
          <p:cNvSpPr>
            <a:spLocks noGrp="1"/>
          </p:cNvSpPr>
          <p:nvPr>
            <p:ph type="ctrTitle"/>
          </p:nvPr>
        </p:nvSpPr>
        <p:spPr>
          <a:xfrm>
            <a:off x="796834" y="2799215"/>
            <a:ext cx="4755995" cy="809897"/>
          </a:xfrm>
        </p:spPr>
        <p:txBody>
          <a:bodyPr>
            <a:noAutofit/>
          </a:bodyPr>
          <a:lstStyle/>
          <a:p>
            <a:r>
              <a:rPr lang="en-US" dirty="0">
                <a:solidFill>
                  <a:schemeClr val="tx1"/>
                </a:solidFill>
              </a:rPr>
              <a:t>Whakapapa</a:t>
            </a:r>
            <a:endParaRPr lang="en-NZ" dirty="0">
              <a:solidFill>
                <a:schemeClr val="tx1"/>
              </a:solidFill>
            </a:endParaRPr>
          </a:p>
        </p:txBody>
      </p:sp>
      <p:pic>
        <p:nvPicPr>
          <p:cNvPr id="7" name="Picture 6">
            <a:extLst>
              <a:ext uri="{FF2B5EF4-FFF2-40B4-BE49-F238E27FC236}">
                <a16:creationId xmlns:a16="http://schemas.microsoft.com/office/drawing/2014/main" id="{ED406BAF-DC77-E0AD-8CB1-C1EA7495E6C8}"/>
              </a:ext>
            </a:extLst>
          </p:cNvPr>
          <p:cNvPicPr>
            <a:picLocks noChangeAspect="1"/>
          </p:cNvPicPr>
          <p:nvPr/>
        </p:nvPicPr>
        <p:blipFill>
          <a:blip r:embed="rId3"/>
          <a:stretch>
            <a:fillRect/>
          </a:stretch>
        </p:blipFill>
        <p:spPr>
          <a:xfrm>
            <a:off x="5814087" y="1178019"/>
            <a:ext cx="4439270" cy="4496427"/>
          </a:xfrm>
          <a:prstGeom prst="rect">
            <a:avLst/>
          </a:prstGeom>
        </p:spPr>
      </p:pic>
    </p:spTree>
    <p:extLst>
      <p:ext uri="{BB962C8B-B14F-4D97-AF65-F5344CB8AC3E}">
        <p14:creationId xmlns:p14="http://schemas.microsoft.com/office/powerpoint/2010/main" val="24799613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3BAC167-F61F-3BC0-CBBD-0866FFCDEEA7}"/>
              </a:ext>
            </a:extLst>
          </p:cNvPr>
          <p:cNvSpPr txBox="1"/>
          <p:nvPr/>
        </p:nvSpPr>
        <p:spPr>
          <a:xfrm>
            <a:off x="7334388" y="807728"/>
            <a:ext cx="4225156" cy="1569660"/>
          </a:xfrm>
          <a:prstGeom prst="rect">
            <a:avLst/>
          </a:prstGeom>
          <a:noFill/>
        </p:spPr>
        <p:txBody>
          <a:bodyPr wrap="square" rtlCol="0">
            <a:spAutoFit/>
          </a:bodyPr>
          <a:lstStyle/>
          <a:p>
            <a:r>
              <a:rPr lang="en-US" sz="4800" dirty="0">
                <a:solidFill>
                  <a:srgbClr val="FF0000"/>
                </a:solidFill>
              </a:rPr>
              <a:t>I ahu </a:t>
            </a:r>
            <a:r>
              <a:rPr lang="en-US" sz="4800" dirty="0" err="1">
                <a:solidFill>
                  <a:srgbClr val="FF0000"/>
                </a:solidFill>
              </a:rPr>
              <a:t>mai</a:t>
            </a:r>
            <a:r>
              <a:rPr lang="en-US" sz="4800" dirty="0">
                <a:solidFill>
                  <a:srgbClr val="FF0000"/>
                </a:solidFill>
              </a:rPr>
              <a:t> te poi </a:t>
            </a:r>
            <a:r>
              <a:rPr lang="en-US" sz="4800" dirty="0" err="1">
                <a:solidFill>
                  <a:srgbClr val="FF0000"/>
                </a:solidFill>
              </a:rPr>
              <a:t>Ihea</a:t>
            </a:r>
            <a:r>
              <a:rPr lang="en-US" sz="4800" dirty="0">
                <a:solidFill>
                  <a:srgbClr val="FF0000"/>
                </a:solidFill>
              </a:rPr>
              <a:t>?</a:t>
            </a:r>
            <a:endParaRPr lang="en-NZ" sz="4800" dirty="0">
              <a:solidFill>
                <a:srgbClr val="FF0000"/>
              </a:solidFill>
            </a:endParaRPr>
          </a:p>
        </p:txBody>
      </p:sp>
      <p:pic>
        <p:nvPicPr>
          <p:cNvPr id="4" name="Picture 3">
            <a:extLst>
              <a:ext uri="{FF2B5EF4-FFF2-40B4-BE49-F238E27FC236}">
                <a16:creationId xmlns:a16="http://schemas.microsoft.com/office/drawing/2014/main" id="{E0D59E06-C0B6-4094-62E3-5D9A93E7FD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66676" y="1156778"/>
            <a:ext cx="4559985" cy="4053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CBCB2437-86CB-48DE-43FA-CC1094CA73BF}"/>
              </a:ext>
            </a:extLst>
          </p:cNvPr>
          <p:cNvPicPr>
            <a:picLocks noChangeAspect="1"/>
          </p:cNvPicPr>
          <p:nvPr/>
        </p:nvPicPr>
        <p:blipFill>
          <a:blip r:embed="rId4"/>
          <a:stretch>
            <a:fillRect/>
          </a:stretch>
        </p:blipFill>
        <p:spPr>
          <a:xfrm>
            <a:off x="8231981" y="2615815"/>
            <a:ext cx="2018484" cy="2686766"/>
          </a:xfrm>
          <a:prstGeom prst="rect">
            <a:avLst/>
          </a:prstGeom>
        </p:spPr>
      </p:pic>
    </p:spTree>
    <p:extLst>
      <p:ext uri="{BB962C8B-B14F-4D97-AF65-F5344CB8AC3E}">
        <p14:creationId xmlns:p14="http://schemas.microsoft.com/office/powerpoint/2010/main" val="23041310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A34B-6785-A3ED-66BD-D0A82C8358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2DDBD4-A0B7-B45B-D598-8B64FBE52627}"/>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400000">
            <a:off x="-1647828" y="2981356"/>
            <a:ext cx="5899153" cy="914400"/>
          </a:xfrm>
          <a:prstGeom prst="rect">
            <a:avLst/>
          </a:prstGeom>
        </p:spPr>
      </p:pic>
      <p:sp>
        <p:nvSpPr>
          <p:cNvPr id="11" name="TextBox 10">
            <a:extLst>
              <a:ext uri="{FF2B5EF4-FFF2-40B4-BE49-F238E27FC236}">
                <a16:creationId xmlns:a16="http://schemas.microsoft.com/office/drawing/2014/main" id="{8A00FAEF-7B4D-42BE-51FF-8E62A037C3A2}"/>
              </a:ext>
            </a:extLst>
          </p:cNvPr>
          <p:cNvSpPr txBox="1"/>
          <p:nvPr/>
        </p:nvSpPr>
        <p:spPr>
          <a:xfrm>
            <a:off x="7334388" y="807728"/>
            <a:ext cx="4225156" cy="1569660"/>
          </a:xfrm>
          <a:prstGeom prst="rect">
            <a:avLst/>
          </a:prstGeom>
          <a:noFill/>
        </p:spPr>
        <p:txBody>
          <a:bodyPr wrap="square" rtlCol="0">
            <a:spAutoFit/>
          </a:bodyPr>
          <a:lstStyle/>
          <a:p>
            <a:r>
              <a:rPr lang="en-US" sz="4800" dirty="0"/>
              <a:t>I ahu </a:t>
            </a:r>
            <a:r>
              <a:rPr lang="en-US" sz="4800" dirty="0" err="1"/>
              <a:t>mai</a:t>
            </a:r>
            <a:r>
              <a:rPr lang="en-US" sz="4800" dirty="0"/>
              <a:t> te poi </a:t>
            </a:r>
            <a:r>
              <a:rPr lang="en-US" sz="4800" dirty="0" err="1"/>
              <a:t>Ihea</a:t>
            </a:r>
            <a:r>
              <a:rPr lang="en-US" sz="4800" dirty="0"/>
              <a:t>?</a:t>
            </a:r>
            <a:endParaRPr lang="en-NZ" sz="4800" dirty="0"/>
          </a:p>
        </p:txBody>
      </p:sp>
      <p:pic>
        <p:nvPicPr>
          <p:cNvPr id="6" name="Picture 5">
            <a:extLst>
              <a:ext uri="{FF2B5EF4-FFF2-40B4-BE49-F238E27FC236}">
                <a16:creationId xmlns:a16="http://schemas.microsoft.com/office/drawing/2014/main" id="{E283B778-9D89-EBD9-88D3-73B112A8ED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99935" y="2733887"/>
            <a:ext cx="2133941" cy="1918347"/>
          </a:xfrm>
          <a:prstGeom prst="rect">
            <a:avLst/>
          </a:prstGeom>
        </p:spPr>
      </p:pic>
      <p:pic>
        <p:nvPicPr>
          <p:cNvPr id="7" name="Picture 6">
            <a:extLst>
              <a:ext uri="{FF2B5EF4-FFF2-40B4-BE49-F238E27FC236}">
                <a16:creationId xmlns:a16="http://schemas.microsoft.com/office/drawing/2014/main" id="{7AD010EC-736F-05C5-472C-314F8A91B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654" y="1167058"/>
            <a:ext cx="3204183" cy="3368220"/>
          </a:xfrm>
          <a:prstGeom prst="rect">
            <a:avLst/>
          </a:prstGeom>
        </p:spPr>
      </p:pic>
      <p:pic>
        <p:nvPicPr>
          <p:cNvPr id="9" name="Picture 8">
            <a:extLst>
              <a:ext uri="{FF2B5EF4-FFF2-40B4-BE49-F238E27FC236}">
                <a16:creationId xmlns:a16="http://schemas.microsoft.com/office/drawing/2014/main" id="{9C614C6D-DDC4-A1A5-811B-806C0D528D84}"/>
              </a:ext>
            </a:extLst>
          </p:cNvPr>
          <p:cNvPicPr>
            <a:picLocks noChangeAspect="1"/>
          </p:cNvPicPr>
          <p:nvPr/>
        </p:nvPicPr>
        <p:blipFill>
          <a:blip r:embed="rId6"/>
          <a:stretch>
            <a:fillRect/>
          </a:stretch>
        </p:blipFill>
        <p:spPr>
          <a:xfrm>
            <a:off x="9096276" y="2733888"/>
            <a:ext cx="2503946" cy="1918346"/>
          </a:xfrm>
          <a:prstGeom prst="rect">
            <a:avLst/>
          </a:prstGeom>
        </p:spPr>
      </p:pic>
      <p:pic>
        <p:nvPicPr>
          <p:cNvPr id="13" name="Picture 12">
            <a:extLst>
              <a:ext uri="{FF2B5EF4-FFF2-40B4-BE49-F238E27FC236}">
                <a16:creationId xmlns:a16="http://schemas.microsoft.com/office/drawing/2014/main" id="{DE82B426-2BC3-7C28-E0AC-FD3AD9B584AC}"/>
              </a:ext>
            </a:extLst>
          </p:cNvPr>
          <p:cNvPicPr>
            <a:picLocks noChangeAspect="1"/>
          </p:cNvPicPr>
          <p:nvPr/>
        </p:nvPicPr>
        <p:blipFill>
          <a:blip r:embed="rId7"/>
          <a:stretch>
            <a:fillRect/>
          </a:stretch>
        </p:blipFill>
        <p:spPr>
          <a:xfrm>
            <a:off x="8157536" y="4652235"/>
            <a:ext cx="1667288" cy="1673904"/>
          </a:xfrm>
          <a:prstGeom prst="rect">
            <a:avLst/>
          </a:prstGeom>
        </p:spPr>
      </p:pic>
    </p:spTree>
    <p:extLst>
      <p:ext uri="{BB962C8B-B14F-4D97-AF65-F5344CB8AC3E}">
        <p14:creationId xmlns:p14="http://schemas.microsoft.com/office/powerpoint/2010/main" val="14310334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69DB0-B5B2-BA1D-B489-EB01B30B1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E00AA-1C01-CF75-F0F3-C90031D28BAF}"/>
              </a:ext>
            </a:extLst>
          </p:cNvPr>
          <p:cNvSpPr>
            <a:spLocks noGrp="1"/>
          </p:cNvSpPr>
          <p:nvPr>
            <p:ph type="ctrTitle"/>
          </p:nvPr>
        </p:nvSpPr>
        <p:spPr>
          <a:xfrm>
            <a:off x="1434325" y="2616335"/>
            <a:ext cx="3778870" cy="809897"/>
          </a:xfrm>
        </p:spPr>
        <p:txBody>
          <a:bodyPr>
            <a:noAutofit/>
          </a:bodyPr>
          <a:lstStyle/>
          <a:p>
            <a:r>
              <a:rPr lang="en-US" sz="4400" dirty="0">
                <a:solidFill>
                  <a:schemeClr val="tx1"/>
                </a:solidFill>
              </a:rPr>
              <a:t>Taha Wairua</a:t>
            </a:r>
            <a:endParaRPr lang="en-NZ" sz="4400" dirty="0">
              <a:solidFill>
                <a:schemeClr val="tx1"/>
              </a:solidFill>
            </a:endParaRPr>
          </a:p>
        </p:txBody>
      </p:sp>
      <p:pic>
        <p:nvPicPr>
          <p:cNvPr id="7" name="Picture 6">
            <a:extLst>
              <a:ext uri="{FF2B5EF4-FFF2-40B4-BE49-F238E27FC236}">
                <a16:creationId xmlns:a16="http://schemas.microsoft.com/office/drawing/2014/main" id="{B326D0E3-06AF-2414-8087-80759C734A80}"/>
              </a:ext>
            </a:extLst>
          </p:cNvPr>
          <p:cNvPicPr>
            <a:picLocks noChangeAspect="1"/>
          </p:cNvPicPr>
          <p:nvPr/>
        </p:nvPicPr>
        <p:blipFill>
          <a:blip r:embed="rId3"/>
          <a:stretch>
            <a:fillRect/>
          </a:stretch>
        </p:blipFill>
        <p:spPr>
          <a:xfrm>
            <a:off x="5814087" y="1178019"/>
            <a:ext cx="4439270" cy="4496427"/>
          </a:xfrm>
          <a:prstGeom prst="rect">
            <a:avLst/>
          </a:prstGeom>
        </p:spPr>
      </p:pic>
    </p:spTree>
    <p:extLst>
      <p:ext uri="{BB962C8B-B14F-4D97-AF65-F5344CB8AC3E}">
        <p14:creationId xmlns:p14="http://schemas.microsoft.com/office/powerpoint/2010/main" val="7057160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F2D57BE3-C92A-E11C-4517-13004F5E5C1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C7D22A-3C31-4046-A4DD-443AA6A6D3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8D5C6AE-ED4F-4CBA-A76C-9B5FB0DB0B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12" name="Freeform 11">
              <a:extLst>
                <a:ext uri="{FF2B5EF4-FFF2-40B4-BE49-F238E27FC236}">
                  <a16:creationId xmlns:a16="http://schemas.microsoft.com/office/drawing/2014/main" id="{41ED80F9-2570-4956-B71C-46595B604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13" name="Freeform 12">
              <a:extLst>
                <a:ext uri="{FF2B5EF4-FFF2-40B4-BE49-F238E27FC236}">
                  <a16:creationId xmlns:a16="http://schemas.microsoft.com/office/drawing/2014/main" id="{7C5A4893-9CCD-46F0-98BD-3FECFB7A5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14" name="Freeform 13">
              <a:extLst>
                <a:ext uri="{FF2B5EF4-FFF2-40B4-BE49-F238E27FC236}">
                  <a16:creationId xmlns:a16="http://schemas.microsoft.com/office/drawing/2014/main" id="{B589D522-7164-489B-A975-33CA327F4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15" name="Freeform 14">
              <a:extLst>
                <a:ext uri="{FF2B5EF4-FFF2-40B4-BE49-F238E27FC236}">
                  <a16:creationId xmlns:a16="http://schemas.microsoft.com/office/drawing/2014/main" id="{B4F85399-8692-43F0-85D1-67ED7CB40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6" name="Freeform 15">
              <a:extLst>
                <a:ext uri="{FF2B5EF4-FFF2-40B4-BE49-F238E27FC236}">
                  <a16:creationId xmlns:a16="http://schemas.microsoft.com/office/drawing/2014/main" id="{B53E62C1-3FF0-40F9-ADBB-08E0BFBC5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7" name="Freeform 16">
              <a:extLst>
                <a:ext uri="{FF2B5EF4-FFF2-40B4-BE49-F238E27FC236}">
                  <a16:creationId xmlns:a16="http://schemas.microsoft.com/office/drawing/2014/main" id="{FF121ACB-BC0C-4DFA-B382-25B79E784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18" name="Freeform 17">
              <a:extLst>
                <a:ext uri="{FF2B5EF4-FFF2-40B4-BE49-F238E27FC236}">
                  <a16:creationId xmlns:a16="http://schemas.microsoft.com/office/drawing/2014/main" id="{A58394D9-3789-4BEA-A789-FEA079072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19" name="Freeform 18">
              <a:extLst>
                <a:ext uri="{FF2B5EF4-FFF2-40B4-BE49-F238E27FC236}">
                  <a16:creationId xmlns:a16="http://schemas.microsoft.com/office/drawing/2014/main" id="{E1BAAD7A-4A6B-4557-BFDD-0F30D8E9A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20" name="Freeform 19">
              <a:extLst>
                <a:ext uri="{FF2B5EF4-FFF2-40B4-BE49-F238E27FC236}">
                  <a16:creationId xmlns:a16="http://schemas.microsoft.com/office/drawing/2014/main" id="{5B105CAF-1476-4DB5-AB48-0840BB257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21" name="Freeform 20">
              <a:extLst>
                <a:ext uri="{FF2B5EF4-FFF2-40B4-BE49-F238E27FC236}">
                  <a16:creationId xmlns:a16="http://schemas.microsoft.com/office/drawing/2014/main" id="{7D1B070A-B475-4F8E-BCA1-FDF0346E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22" name="Freeform 21">
              <a:extLst>
                <a:ext uri="{FF2B5EF4-FFF2-40B4-BE49-F238E27FC236}">
                  <a16:creationId xmlns:a16="http://schemas.microsoft.com/office/drawing/2014/main" id="{192B1344-7B9B-4BC9-B560-D3EC9ECDD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23" name="Freeform 22">
              <a:extLst>
                <a:ext uri="{FF2B5EF4-FFF2-40B4-BE49-F238E27FC236}">
                  <a16:creationId xmlns:a16="http://schemas.microsoft.com/office/drawing/2014/main" id="{29C35314-956E-4521-9A13-980A05FCC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pic>
        <p:nvPicPr>
          <p:cNvPr id="4" name="Picture 3">
            <a:extLst>
              <a:ext uri="{FF2B5EF4-FFF2-40B4-BE49-F238E27FC236}">
                <a16:creationId xmlns:a16="http://schemas.microsoft.com/office/drawing/2014/main" id="{2C3F3793-AEBE-9DA9-15F1-2078BF365E33}"/>
              </a:ext>
            </a:extLst>
          </p:cNvPr>
          <p:cNvPicPr>
            <a:picLocks noChangeAspect="1"/>
          </p:cNvPicPr>
          <p:nvPr/>
        </p:nvPicPr>
        <p:blipFill>
          <a:blip r:embed="rId3"/>
          <a:srcRect l="5822" r="30130" b="-2"/>
          <a:stretch>
            <a:fillRect/>
          </a:stretch>
        </p:blipFill>
        <p:spPr>
          <a:xfrm>
            <a:off x="1" y="10"/>
            <a:ext cx="6100402" cy="6857990"/>
          </a:xfrm>
          <a:prstGeom prst="rect">
            <a:avLst/>
          </a:prstGeom>
        </p:spPr>
      </p:pic>
      <p:grpSp>
        <p:nvGrpSpPr>
          <p:cNvPr id="25" name="Group 24">
            <a:extLst>
              <a:ext uri="{FF2B5EF4-FFF2-40B4-BE49-F238E27FC236}">
                <a16:creationId xmlns:a16="http://schemas.microsoft.com/office/drawing/2014/main" id="{12A59AA7-650F-4999-9CA5-3766542897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26" name="Freeform 27">
              <a:extLst>
                <a:ext uri="{FF2B5EF4-FFF2-40B4-BE49-F238E27FC236}">
                  <a16:creationId xmlns:a16="http://schemas.microsoft.com/office/drawing/2014/main" id="{D46E80DF-1070-4942-8D8C-68B268789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27" name="Freeform 28">
              <a:extLst>
                <a:ext uri="{FF2B5EF4-FFF2-40B4-BE49-F238E27FC236}">
                  <a16:creationId xmlns:a16="http://schemas.microsoft.com/office/drawing/2014/main" id="{4EC4F99E-13A3-4C47-B6BE-5A3F5EB21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28" name="Freeform 29">
              <a:extLst>
                <a:ext uri="{FF2B5EF4-FFF2-40B4-BE49-F238E27FC236}">
                  <a16:creationId xmlns:a16="http://schemas.microsoft.com/office/drawing/2014/main" id="{45E840C0-D999-43D6-B94B-C7CBCAC9E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29" name="Freeform 30">
              <a:extLst>
                <a:ext uri="{FF2B5EF4-FFF2-40B4-BE49-F238E27FC236}">
                  <a16:creationId xmlns:a16="http://schemas.microsoft.com/office/drawing/2014/main" id="{10685953-9653-4CA1-8B8A-96E8B6CEC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30" name="Freeform 31">
              <a:extLst>
                <a:ext uri="{FF2B5EF4-FFF2-40B4-BE49-F238E27FC236}">
                  <a16:creationId xmlns:a16="http://schemas.microsoft.com/office/drawing/2014/main" id="{09D300D0-C755-4A21-8A66-E7C43DB5B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31" name="Freeform 32">
              <a:extLst>
                <a:ext uri="{FF2B5EF4-FFF2-40B4-BE49-F238E27FC236}">
                  <a16:creationId xmlns:a16="http://schemas.microsoft.com/office/drawing/2014/main" id="{67F70228-CC75-473D-9220-52CFBB91C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32" name="Freeform 33">
              <a:extLst>
                <a:ext uri="{FF2B5EF4-FFF2-40B4-BE49-F238E27FC236}">
                  <a16:creationId xmlns:a16="http://schemas.microsoft.com/office/drawing/2014/main" id="{DD04006F-1DA1-4640-8CB4-F36CB441E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33" name="Freeform 34">
              <a:extLst>
                <a:ext uri="{FF2B5EF4-FFF2-40B4-BE49-F238E27FC236}">
                  <a16:creationId xmlns:a16="http://schemas.microsoft.com/office/drawing/2014/main" id="{BB29BE4A-FA75-43BE-B406-32F311B4C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34" name="Freeform 35">
              <a:extLst>
                <a:ext uri="{FF2B5EF4-FFF2-40B4-BE49-F238E27FC236}">
                  <a16:creationId xmlns:a16="http://schemas.microsoft.com/office/drawing/2014/main" id="{EDC9D240-B519-46A8-9E00-9F11AF02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35" name="Freeform 36">
              <a:extLst>
                <a:ext uri="{FF2B5EF4-FFF2-40B4-BE49-F238E27FC236}">
                  <a16:creationId xmlns:a16="http://schemas.microsoft.com/office/drawing/2014/main" id="{F6F6A2F8-D301-4B55-8AF7-F6B6ECC12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36" name="Freeform 37">
              <a:extLst>
                <a:ext uri="{FF2B5EF4-FFF2-40B4-BE49-F238E27FC236}">
                  <a16:creationId xmlns:a16="http://schemas.microsoft.com/office/drawing/2014/main" id="{364CB1D7-4A03-4305-86B4-9BF39D906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37" name="Freeform 38">
              <a:extLst>
                <a:ext uri="{FF2B5EF4-FFF2-40B4-BE49-F238E27FC236}">
                  <a16:creationId xmlns:a16="http://schemas.microsoft.com/office/drawing/2014/main" id="{F6AB9314-140A-41AE-BC1C-1EE29670F7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2" name="Title 1">
            <a:extLst>
              <a:ext uri="{FF2B5EF4-FFF2-40B4-BE49-F238E27FC236}">
                <a16:creationId xmlns:a16="http://schemas.microsoft.com/office/drawing/2014/main" id="{5B3AAB8C-1AC6-4FE6-CB71-7E36FEAAA8CB}"/>
              </a:ext>
            </a:extLst>
          </p:cNvPr>
          <p:cNvSpPr>
            <a:spLocks noGrp="1"/>
          </p:cNvSpPr>
          <p:nvPr>
            <p:ph type="ctrTitle"/>
          </p:nvPr>
        </p:nvSpPr>
        <p:spPr>
          <a:xfrm>
            <a:off x="8324602" y="935646"/>
            <a:ext cx="3181597" cy="3841735"/>
          </a:xfrm>
        </p:spPr>
        <p:txBody>
          <a:bodyPr>
            <a:normAutofit/>
          </a:bodyPr>
          <a:lstStyle/>
          <a:p>
            <a:r>
              <a:rPr lang="en-US" sz="4400" dirty="0"/>
              <a:t>Taranaki</a:t>
            </a:r>
            <a:endParaRPr lang="en-NZ" sz="4400" dirty="0"/>
          </a:p>
        </p:txBody>
      </p:sp>
      <p:sp>
        <p:nvSpPr>
          <p:cNvPr id="39" name="Rectangle 38">
            <a:extLst>
              <a:ext uri="{FF2B5EF4-FFF2-40B4-BE49-F238E27FC236}">
                <a16:creationId xmlns:a16="http://schemas.microsoft.com/office/drawing/2014/main" id="{51268182-6E4D-42DF-81E8-EF1F829BC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41" name="Freeform 33">
            <a:extLst>
              <a:ext uri="{FF2B5EF4-FFF2-40B4-BE49-F238E27FC236}">
                <a16:creationId xmlns:a16="http://schemas.microsoft.com/office/drawing/2014/main" id="{6292912F-F5FC-4001-9EA1-927D886F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NZ"/>
          </a:p>
        </p:txBody>
      </p:sp>
    </p:spTree>
    <p:extLst>
      <p:ext uri="{BB962C8B-B14F-4D97-AF65-F5344CB8AC3E}">
        <p14:creationId xmlns:p14="http://schemas.microsoft.com/office/powerpoint/2010/main" val="7701460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C1DEF1F-D330-CFBF-281A-B225ECE4EB1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NZ"/>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NZ"/>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NZ"/>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NZ"/>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NZ"/>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NZ"/>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NZ"/>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NZ"/>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NZ"/>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NZ"/>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NZ"/>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NZ"/>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NZ"/>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NZ"/>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NZ"/>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NZ"/>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NZ"/>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NZ"/>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NZ"/>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NZ"/>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NZ"/>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NZ"/>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NZ"/>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NZ"/>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NZ"/>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NZ"/>
          </a:p>
        </p:txBody>
      </p:sp>
      <p:sp useBgFill="1">
        <p:nvSpPr>
          <p:cNvPr id="41" name="Rectangle 4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234C6CE-1B82-5783-DECE-83EE7C67EA94}"/>
              </a:ext>
            </a:extLst>
          </p:cNvPr>
          <p:cNvPicPr>
            <a:picLocks noChangeAspect="1"/>
          </p:cNvPicPr>
          <p:nvPr/>
        </p:nvPicPr>
        <p:blipFill>
          <a:blip r:embed="rId3"/>
          <a:srcRect r="20477" b="-2"/>
          <a:stretch>
            <a:fillRect/>
          </a:stretch>
        </p:blipFill>
        <p:spPr>
          <a:xfrm>
            <a:off x="1" y="10"/>
            <a:ext cx="7574440" cy="6857990"/>
          </a:xfrm>
          <a:prstGeom prst="rect">
            <a:avLst/>
          </a:prstGeom>
        </p:spPr>
      </p:pic>
      <p:sp>
        <p:nvSpPr>
          <p:cNvPr id="4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66AFA23-A76F-A627-7A84-41049E43B0B4}"/>
              </a:ext>
            </a:extLst>
          </p:cNvPr>
          <p:cNvSpPr>
            <a:spLocks noGrp="1"/>
          </p:cNvSpPr>
          <p:nvPr>
            <p:ph type="ctrTitle"/>
          </p:nvPr>
        </p:nvSpPr>
        <p:spPr>
          <a:xfrm>
            <a:off x="541867" y="787400"/>
            <a:ext cx="7145866" cy="778933"/>
          </a:xfrm>
        </p:spPr>
        <p:txBody>
          <a:bodyPr vert="horz" lIns="91440" tIns="45720" rIns="91440" bIns="45720" rtlCol="0" anchor="ctr">
            <a:normAutofit/>
          </a:bodyPr>
          <a:lstStyle/>
          <a:p>
            <a:r>
              <a:rPr lang="en-US" sz="3200">
                <a:solidFill>
                  <a:srgbClr val="FEFFFF"/>
                </a:solidFill>
              </a:rPr>
              <a:t>Taranaki</a:t>
            </a:r>
          </a:p>
        </p:txBody>
      </p:sp>
      <p:sp>
        <p:nvSpPr>
          <p:cNvPr id="3" name="TextBox 2">
            <a:extLst>
              <a:ext uri="{FF2B5EF4-FFF2-40B4-BE49-F238E27FC236}">
                <a16:creationId xmlns:a16="http://schemas.microsoft.com/office/drawing/2014/main" id="{A9236358-DC0E-4D50-4911-48A5C37B414A}"/>
              </a:ext>
            </a:extLst>
          </p:cNvPr>
          <p:cNvSpPr txBox="1"/>
          <p:nvPr/>
        </p:nvSpPr>
        <p:spPr>
          <a:xfrm>
            <a:off x="7860770" y="2017668"/>
            <a:ext cx="3750205" cy="3857816"/>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a:solidFill>
                  <a:schemeClr val="tx1">
                    <a:lumMod val="95000"/>
                    <a:lumOff val="5000"/>
                  </a:schemeClr>
                </a:solidFill>
              </a:rPr>
              <a:t>“Hei aha ra te manu, Ko taku ringa te manu, Hei aha ra te manu, Ko taku poi te manu”  What is the bird? The bird is my hand, What is the bird? The bird is my poi”</a:t>
            </a:r>
          </a:p>
        </p:txBody>
      </p:sp>
    </p:spTree>
    <p:extLst>
      <p:ext uri="{BB962C8B-B14F-4D97-AF65-F5344CB8AC3E}">
        <p14:creationId xmlns:p14="http://schemas.microsoft.com/office/powerpoint/2010/main" val="4431445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826</TotalTime>
  <Words>2619</Words>
  <Application>Microsoft Office PowerPoint</Application>
  <PresentationFormat>Widescreen</PresentationFormat>
  <Paragraphs>207</Paragraphs>
  <Slides>25</Slides>
  <Notes>24</Notes>
  <HiddenSlides>0</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Wisp</vt:lpstr>
      <vt:lpstr>Poia te wānanga Poia te ao mārama</vt:lpstr>
      <vt:lpstr>Ko wai au?</vt:lpstr>
      <vt:lpstr>Aku mahi</vt:lpstr>
      <vt:lpstr>Whakapapa</vt:lpstr>
      <vt:lpstr>PowerPoint Presentation</vt:lpstr>
      <vt:lpstr>PowerPoint Presentation</vt:lpstr>
      <vt:lpstr>Taha Wairua</vt:lpstr>
      <vt:lpstr>Taranaki</vt:lpstr>
      <vt:lpstr>Taranaki</vt:lpstr>
      <vt:lpstr>Poi Groups</vt:lpstr>
      <vt:lpstr>Paopao ki Rangi</vt:lpstr>
      <vt:lpstr>Ngā Āhai</vt:lpstr>
      <vt:lpstr>Karakia</vt:lpstr>
      <vt:lpstr>Ngā Ahai o te poi</vt:lpstr>
      <vt:lpstr>Poi Drills. </vt:lpstr>
      <vt:lpstr>Types of Poi</vt:lpstr>
      <vt:lpstr>PowerPoint Presentation</vt:lpstr>
      <vt:lpstr>PowerPoint Presentation</vt:lpstr>
      <vt:lpstr>PowerPoint Presentation</vt:lpstr>
      <vt:lpstr>PowerPoint Presentation</vt:lpstr>
      <vt:lpstr>PowerPoint Presentation</vt:lpstr>
      <vt:lpstr>PowerPoint Presentation</vt:lpstr>
      <vt:lpstr>Teaching Poi</vt:lpstr>
      <vt:lpstr>Mau ki ngā tikanga!</vt:lpstr>
      <vt:lpstr>Kupu Whakamutunga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Reweti Elliott</dc:creator>
  <cp:lastModifiedBy>Reweti Elliott</cp:lastModifiedBy>
  <cp:revision>2</cp:revision>
  <dcterms:created xsi:type="dcterms:W3CDTF">2026-07-03T02:48:17Z</dcterms:created>
  <dcterms:modified xsi:type="dcterms:W3CDTF">2026-07-04T22:25:24Z</dcterms:modified>
</cp:coreProperties>
</file>