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Akatab" panose="020B0604020202020204" charset="0"/>
      <p:regular r:id="rId22"/>
      <p:bold r:id="rId23"/>
    </p:embeddedFont>
    <p:embeddedFont>
      <p:font typeface="Karla" panose="020F0502020204030204"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520" y="5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6a430b2a0ebc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6a430b2a0ebc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6a430b2bcd3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6a430b2bcd3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6a430b2c2854b: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6a430b2c2854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6a430b2c4265b: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6a430b2c4265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6a430b2c70f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6a430b2c70f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6a430b2c715e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6a430b2c715e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6a430b2c71d9a: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6a430b2c71d9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6a430b2cda6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6a430b2cda6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6a430b2d2dfdd: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6" name="Google Shape;236;6a430b2d2dfd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6a430b2d557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6a430b2d557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6a430b2d693ad: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6a430b2d693ad: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6a430b2a438aa: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6a430b2a438aa: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6a430b2a6aed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6a430b2a6aed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6a430b2ad52c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6a430b2ad52c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6a430b2ae6ce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6a430b2ae6ce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6a430b2b50eaf: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6a430b2b50eaf: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6a430b2bb12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6a430b2bb12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6a430b2bb160b: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6a430b2bb160b: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6a430b2bb1af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6a430b2bb1af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1.xml"/><Relationship Id="rId5" Type="http://schemas.openxmlformats.org/officeDocument/2006/relationships/image" Target="../media/image17.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9.jp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a:blip r:embed="rId4">
            <a:alphaModFix/>
          </a:blip>
          <a:stretch>
            <a:fillRect/>
          </a:stretch>
        </p:blipFill>
        <p:spPr>
          <a:xfrm>
            <a:off x="937260" y="742950"/>
            <a:ext cx="3657600" cy="3657600"/>
          </a:xfrm>
          <a:prstGeom prst="rect">
            <a:avLst/>
          </a:prstGeom>
          <a:noFill/>
          <a:ln>
            <a:noFill/>
          </a:ln>
        </p:spPr>
      </p:pic>
      <p:sp>
        <p:nvSpPr>
          <p:cNvPr id="55" name="Google Shape;55;p13"/>
          <p:cNvSpPr txBox="1"/>
          <p:nvPr/>
        </p:nvSpPr>
        <p:spPr>
          <a:xfrm>
            <a:off x="4914900" y="1531620"/>
            <a:ext cx="3829200" cy="12435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3240">
                <a:solidFill>
                  <a:srgbClr val="FFFFFF"/>
                </a:solidFill>
                <a:latin typeface="Akatab"/>
                <a:ea typeface="Akatab"/>
                <a:cs typeface="Akatab"/>
                <a:sym typeface="Akatab"/>
              </a:rPr>
              <a:t>Tāniko: The Art of Māori Weaving</a:t>
            </a:r>
            <a:endParaRPr sz="3240">
              <a:solidFill>
                <a:srgbClr val="FFFFFF"/>
              </a:solidFill>
              <a:latin typeface="Akatab"/>
              <a:ea typeface="Akatab"/>
              <a:cs typeface="Akatab"/>
              <a:sym typeface="Akatab"/>
            </a:endParaRPr>
          </a:p>
        </p:txBody>
      </p:sp>
      <p:sp>
        <p:nvSpPr>
          <p:cNvPr id="56" name="Google Shape;56;p13"/>
          <p:cNvSpPr txBox="1"/>
          <p:nvPr/>
        </p:nvSpPr>
        <p:spPr>
          <a:xfrm>
            <a:off x="4914900" y="2697480"/>
            <a:ext cx="3829200" cy="667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Exploring Tradition, Technique, and Identity in Aotearoa</a:t>
            </a:r>
            <a:endParaRPr sz="1620">
              <a:solidFill>
                <a:srgbClr val="040F0F"/>
              </a:solidFill>
              <a:latin typeface="Karla"/>
              <a:ea typeface="Karla"/>
              <a:cs typeface="Karla"/>
              <a:sym typeface="Karl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6"/>
        <p:cNvGrpSpPr/>
        <p:nvPr/>
      </p:nvGrpSpPr>
      <p:grpSpPr>
        <a:xfrm>
          <a:off x="0" y="0"/>
          <a:ext cx="0" cy="0"/>
          <a:chOff x="0" y="0"/>
          <a:chExt cx="0" cy="0"/>
        </a:xfrm>
      </p:grpSpPr>
      <p:pic>
        <p:nvPicPr>
          <p:cNvPr id="147" name="Google Shape;147;p22"/>
          <p:cNvPicPr preferRelativeResize="0"/>
          <p:nvPr/>
        </p:nvPicPr>
        <p:blipFill>
          <a:blip r:embed="rId4">
            <a:alphaModFix/>
          </a:blip>
          <a:stretch>
            <a:fillRect/>
          </a:stretch>
        </p:blipFill>
        <p:spPr>
          <a:xfrm>
            <a:off x="251460" y="857250"/>
            <a:ext cx="2697480" cy="1714500"/>
          </a:xfrm>
          <a:prstGeom prst="rect">
            <a:avLst/>
          </a:prstGeom>
          <a:noFill/>
          <a:ln>
            <a:noFill/>
          </a:ln>
        </p:spPr>
      </p:pic>
      <p:pic>
        <p:nvPicPr>
          <p:cNvPr id="148" name="Google Shape;148;p22"/>
          <p:cNvPicPr preferRelativeResize="0"/>
          <p:nvPr/>
        </p:nvPicPr>
        <p:blipFill>
          <a:blip r:embed="rId5">
            <a:alphaModFix/>
          </a:blip>
          <a:stretch>
            <a:fillRect/>
          </a:stretch>
        </p:blipFill>
        <p:spPr>
          <a:xfrm>
            <a:off x="3211830" y="788670"/>
            <a:ext cx="2697480" cy="1714500"/>
          </a:xfrm>
          <a:prstGeom prst="rect">
            <a:avLst/>
          </a:prstGeom>
          <a:noFill/>
          <a:ln>
            <a:noFill/>
          </a:ln>
        </p:spPr>
      </p:pic>
      <p:pic>
        <p:nvPicPr>
          <p:cNvPr id="149" name="Google Shape;149;p22"/>
          <p:cNvPicPr preferRelativeResize="0"/>
          <p:nvPr/>
        </p:nvPicPr>
        <p:blipFill>
          <a:blip r:embed="rId6">
            <a:alphaModFix/>
          </a:blip>
          <a:stretch>
            <a:fillRect/>
          </a:stretch>
        </p:blipFill>
        <p:spPr>
          <a:xfrm>
            <a:off x="6149340" y="788670"/>
            <a:ext cx="2697480" cy="1714500"/>
          </a:xfrm>
          <a:prstGeom prst="rect">
            <a:avLst/>
          </a:prstGeom>
          <a:noFill/>
          <a:ln>
            <a:noFill/>
          </a:ln>
        </p:spPr>
      </p:pic>
      <p:sp>
        <p:nvSpPr>
          <p:cNvPr id="150" name="Google Shape;150;p22"/>
          <p:cNvSpPr/>
          <p:nvPr/>
        </p:nvSpPr>
        <p:spPr>
          <a:xfrm>
            <a:off x="171450" y="2731770"/>
            <a:ext cx="2926200" cy="400200"/>
          </a:xfrm>
          <a:prstGeom prst="chevron">
            <a:avLst>
              <a:gd name="adj" fmla="val 50000"/>
            </a:avLst>
          </a:prstGeom>
          <a:solidFill>
            <a:srgbClr val="FFFFFF"/>
          </a:solidFill>
          <a:ln w="25400" cap="flat" cmpd="sng">
            <a:solidFill>
              <a:srgbClr val="D9036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1" name="Google Shape;151;p22"/>
          <p:cNvSpPr/>
          <p:nvPr/>
        </p:nvSpPr>
        <p:spPr>
          <a:xfrm>
            <a:off x="3097530" y="2731770"/>
            <a:ext cx="2926200" cy="400200"/>
          </a:xfrm>
          <a:prstGeom prst="chevron">
            <a:avLst>
              <a:gd name="adj" fmla="val 50000"/>
            </a:avLst>
          </a:prstGeom>
          <a:solidFill>
            <a:srgbClr val="FFFFFF"/>
          </a:solidFill>
          <a:ln w="25400" cap="flat" cmpd="sng">
            <a:solidFill>
              <a:srgbClr val="D9036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p22"/>
          <p:cNvSpPr/>
          <p:nvPr/>
        </p:nvSpPr>
        <p:spPr>
          <a:xfrm>
            <a:off x="6035040" y="2731770"/>
            <a:ext cx="2926200" cy="400200"/>
          </a:xfrm>
          <a:prstGeom prst="chevron">
            <a:avLst>
              <a:gd name="adj" fmla="val 50000"/>
            </a:avLst>
          </a:prstGeom>
          <a:solidFill>
            <a:srgbClr val="FFFFFF"/>
          </a:solidFill>
          <a:ln w="25400" cap="flat" cmpd="sng">
            <a:solidFill>
              <a:srgbClr val="D9036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3" name="Google Shape;153;p22"/>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Step-by-Step: Starting Your Pūkoro</a:t>
            </a:r>
            <a:endParaRPr sz="2880">
              <a:solidFill>
                <a:srgbClr val="FFFFFF"/>
              </a:solidFill>
              <a:latin typeface="Akatab"/>
              <a:ea typeface="Akatab"/>
              <a:cs typeface="Akatab"/>
              <a:sym typeface="Akatab"/>
            </a:endParaRPr>
          </a:p>
        </p:txBody>
      </p:sp>
      <p:sp>
        <p:nvSpPr>
          <p:cNvPr id="154" name="Google Shape;154;p22"/>
          <p:cNvSpPr txBox="1"/>
          <p:nvPr/>
        </p:nvSpPr>
        <p:spPr>
          <a:xfrm>
            <a:off x="285750" y="3188970"/>
            <a:ext cx="2697600" cy="18516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0"/>
              </a:spcAft>
              <a:buNone/>
            </a:pPr>
            <a:r>
              <a:rPr lang="en" sz="1980" b="1">
                <a:solidFill>
                  <a:srgbClr val="040F0F"/>
                </a:solidFill>
                <a:latin typeface="Karla"/>
                <a:ea typeface="Karla"/>
                <a:cs typeface="Karla"/>
                <a:sym typeface="Karla"/>
              </a:rPr>
              <a:t>Prepare the Aho</a:t>
            </a:r>
            <a:endParaRPr sz="1980" b="1">
              <a:solidFill>
                <a:srgbClr val="040F0F"/>
              </a:solidFill>
              <a:latin typeface="Karla"/>
              <a:ea typeface="Karla"/>
              <a:cs typeface="Karla"/>
              <a:sym typeface="Karla"/>
            </a:endParaRPr>
          </a:p>
          <a:p>
            <a:pPr marL="0" marR="0" lvl="0" indent="0" algn="ctr" rtl="0">
              <a:spcBef>
                <a:spcPts val="360"/>
              </a:spcBef>
              <a:spcAft>
                <a:spcPts val="360"/>
              </a:spcAft>
              <a:buNone/>
            </a:pPr>
            <a:r>
              <a:rPr lang="en" sz="1620">
                <a:solidFill>
                  <a:srgbClr val="040F0F"/>
                </a:solidFill>
                <a:latin typeface="Karla"/>
                <a:ea typeface="Karla"/>
                <a:cs typeface="Karla"/>
                <a:sym typeface="Karla"/>
              </a:rPr>
              <a:t>Cut even lengths of your main thread and using a whatu plait, secure them to a center "Spine"</a:t>
            </a:r>
            <a:endParaRPr sz="1620">
              <a:solidFill>
                <a:srgbClr val="040F0F"/>
              </a:solidFill>
              <a:latin typeface="Karla"/>
              <a:ea typeface="Karla"/>
              <a:cs typeface="Karla"/>
              <a:sym typeface="Karla"/>
            </a:endParaRPr>
          </a:p>
        </p:txBody>
      </p:sp>
      <p:sp>
        <p:nvSpPr>
          <p:cNvPr id="155" name="Google Shape;155;p22"/>
          <p:cNvSpPr txBox="1"/>
          <p:nvPr/>
        </p:nvSpPr>
        <p:spPr>
          <a:xfrm>
            <a:off x="3211830" y="3188970"/>
            <a:ext cx="2697600" cy="18516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0"/>
              </a:spcAft>
              <a:buNone/>
            </a:pPr>
            <a:r>
              <a:rPr lang="en" sz="1980" b="1">
                <a:solidFill>
                  <a:srgbClr val="040F0F"/>
                </a:solidFill>
                <a:latin typeface="Karla"/>
                <a:ea typeface="Karla"/>
                <a:cs typeface="Karla"/>
                <a:sym typeface="Karla"/>
              </a:rPr>
              <a:t>Introduce the Ara</a:t>
            </a:r>
            <a:endParaRPr sz="1980" b="1">
              <a:solidFill>
                <a:srgbClr val="040F0F"/>
              </a:solidFill>
              <a:latin typeface="Karla"/>
              <a:ea typeface="Karla"/>
              <a:cs typeface="Karla"/>
              <a:sym typeface="Karla"/>
            </a:endParaRPr>
          </a:p>
          <a:p>
            <a:pPr marL="0" marR="0" lvl="0" indent="0" algn="ctr" rtl="0">
              <a:spcBef>
                <a:spcPts val="360"/>
              </a:spcBef>
              <a:spcAft>
                <a:spcPts val="360"/>
              </a:spcAft>
              <a:buNone/>
            </a:pPr>
            <a:r>
              <a:rPr lang="en" sz="1620">
                <a:solidFill>
                  <a:srgbClr val="040F0F"/>
                </a:solidFill>
                <a:latin typeface="Karla"/>
                <a:ea typeface="Karla"/>
                <a:cs typeface="Karla"/>
                <a:sym typeface="Karla"/>
              </a:rPr>
              <a:t>Take two different coloured threads, tie a thumb knot in one end. These are your Ara (weft).</a:t>
            </a:r>
            <a:endParaRPr sz="1620">
              <a:solidFill>
                <a:srgbClr val="040F0F"/>
              </a:solidFill>
              <a:latin typeface="Karla"/>
              <a:ea typeface="Karla"/>
              <a:cs typeface="Karla"/>
              <a:sym typeface="Karla"/>
            </a:endParaRPr>
          </a:p>
        </p:txBody>
      </p:sp>
      <p:sp>
        <p:nvSpPr>
          <p:cNvPr id="156" name="Google Shape;156;p22"/>
          <p:cNvSpPr txBox="1"/>
          <p:nvPr/>
        </p:nvSpPr>
        <p:spPr>
          <a:xfrm>
            <a:off x="6149340" y="3188970"/>
            <a:ext cx="2697600" cy="18516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0"/>
              </a:spcAft>
              <a:buNone/>
            </a:pPr>
            <a:r>
              <a:rPr lang="en" sz="1980" b="1">
                <a:solidFill>
                  <a:srgbClr val="040F0F"/>
                </a:solidFill>
                <a:latin typeface="Karla"/>
                <a:ea typeface="Karla"/>
                <a:cs typeface="Karla"/>
                <a:sym typeface="Karla"/>
              </a:rPr>
              <a:t>The Twist</a:t>
            </a:r>
            <a:endParaRPr sz="1980" b="1">
              <a:solidFill>
                <a:srgbClr val="040F0F"/>
              </a:solidFill>
              <a:latin typeface="Karla"/>
              <a:ea typeface="Karla"/>
              <a:cs typeface="Karla"/>
              <a:sym typeface="Karla"/>
            </a:endParaRPr>
          </a:p>
          <a:p>
            <a:pPr marL="0" marR="0" lvl="0" indent="0" algn="ctr" rtl="0">
              <a:spcBef>
                <a:spcPts val="360"/>
              </a:spcBef>
              <a:spcAft>
                <a:spcPts val="360"/>
              </a:spcAft>
              <a:buNone/>
            </a:pPr>
            <a:r>
              <a:rPr lang="en" sz="1620">
                <a:solidFill>
                  <a:srgbClr val="040F0F"/>
                </a:solidFill>
                <a:latin typeface="Karla"/>
                <a:ea typeface="Karla"/>
                <a:cs typeface="Karla"/>
                <a:sym typeface="Karla"/>
              </a:rPr>
              <a:t>Twist the two Ara threads around each Aho, bringing the desired colour to the front.</a:t>
            </a:r>
            <a:endParaRPr sz="1620">
              <a:solidFill>
                <a:srgbClr val="040F0F"/>
              </a:solidFill>
              <a:latin typeface="Karla"/>
              <a:ea typeface="Karla"/>
              <a:cs typeface="Karla"/>
              <a:sym typeface="Karl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pic>
        <p:nvPicPr>
          <p:cNvPr id="161" name="Google Shape;161;p23"/>
          <p:cNvPicPr preferRelativeResize="0"/>
          <p:nvPr/>
        </p:nvPicPr>
        <p:blipFill>
          <a:blip r:embed="rId4">
            <a:alphaModFix/>
          </a:blip>
          <a:stretch>
            <a:fillRect/>
          </a:stretch>
        </p:blipFill>
        <p:spPr>
          <a:xfrm>
            <a:off x="5657850" y="1114"/>
            <a:ext cx="3486150" cy="5141272"/>
          </a:xfrm>
          <a:prstGeom prst="rect">
            <a:avLst/>
          </a:prstGeom>
          <a:noFill/>
          <a:ln>
            <a:noFill/>
          </a:ln>
        </p:spPr>
      </p:pic>
      <p:sp>
        <p:nvSpPr>
          <p:cNvPr id="162" name="Google Shape;162;p23"/>
          <p:cNvSpPr/>
          <p:nvPr/>
        </p:nvSpPr>
        <p:spPr>
          <a:xfrm>
            <a:off x="285750" y="3474720"/>
            <a:ext cx="45600" cy="571500"/>
          </a:xfrm>
          <a:prstGeom prst="roundRect">
            <a:avLst>
              <a:gd name="adj" fmla="val 16667"/>
            </a:avLst>
          </a:prstGeom>
          <a:solidFill>
            <a:srgbClr val="D9036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63" name="Google Shape;163;p23"/>
          <p:cNvSpPr txBox="1"/>
          <p:nvPr/>
        </p:nvSpPr>
        <p:spPr>
          <a:xfrm>
            <a:off x="285750" y="834390"/>
            <a:ext cx="5143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FFFFFF"/>
                </a:solidFill>
                <a:latin typeface="Akatab"/>
                <a:ea typeface="Akatab"/>
                <a:cs typeface="Akatab"/>
                <a:sym typeface="Akatab"/>
              </a:rPr>
              <a:t>Tikanga and Protocols</a:t>
            </a:r>
            <a:endParaRPr sz="2880" b="1">
              <a:solidFill>
                <a:srgbClr val="FFFFFF"/>
              </a:solidFill>
              <a:latin typeface="Akatab"/>
              <a:ea typeface="Akatab"/>
              <a:cs typeface="Akatab"/>
              <a:sym typeface="Akatab"/>
            </a:endParaRPr>
          </a:p>
        </p:txBody>
      </p:sp>
      <p:sp>
        <p:nvSpPr>
          <p:cNvPr id="164" name="Google Shape;164;p23"/>
          <p:cNvSpPr txBox="1"/>
          <p:nvPr/>
        </p:nvSpPr>
        <p:spPr>
          <a:xfrm>
            <a:off x="285750" y="1451610"/>
            <a:ext cx="5143500" cy="955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620">
                <a:solidFill>
                  <a:srgbClr val="040F0F"/>
                </a:solidFill>
                <a:latin typeface="Karla"/>
                <a:ea typeface="Karla"/>
                <a:cs typeface="Karla"/>
                <a:sym typeface="Karla"/>
              </a:rPr>
              <a:t>Weaving is a sacred task. Traditional </a:t>
            </a:r>
            <a:r>
              <a:rPr lang="en" sz="1620" b="1">
                <a:solidFill>
                  <a:srgbClr val="040F0F"/>
                </a:solidFill>
                <a:latin typeface="Karla"/>
                <a:ea typeface="Karla"/>
                <a:cs typeface="Karla"/>
                <a:sym typeface="Karla"/>
              </a:rPr>
              <a:t>tikanga</a:t>
            </a:r>
            <a:r>
              <a:rPr lang="en" sz="1620">
                <a:solidFill>
                  <a:srgbClr val="040F0F"/>
                </a:solidFill>
                <a:latin typeface="Karla"/>
                <a:ea typeface="Karla"/>
                <a:cs typeface="Karla"/>
                <a:sym typeface="Karla"/>
              </a:rPr>
              <a:t> (rules) include:</a:t>
            </a:r>
            <a:endParaRPr sz="1620">
              <a:solidFill>
                <a:srgbClr val="040F0F"/>
              </a:solidFill>
              <a:latin typeface="Karla"/>
              <a:ea typeface="Karla"/>
              <a:cs typeface="Karla"/>
              <a:sym typeface="Karla"/>
            </a:endParaRPr>
          </a:p>
          <a:p>
            <a:pPr marL="182880" marR="0" lvl="0" indent="-171450" algn="l" rtl="0">
              <a:spcBef>
                <a:spcPts val="360"/>
              </a:spcBef>
              <a:spcAft>
                <a:spcPts val="0"/>
              </a:spcAft>
              <a:buClr>
                <a:srgbClr val="040F0F"/>
              </a:buClr>
              <a:buSzPts val="1620"/>
              <a:buFont typeface="Karla"/>
              <a:buChar char="●"/>
            </a:pPr>
            <a:r>
              <a:rPr lang="en" sz="1620">
                <a:solidFill>
                  <a:srgbClr val="040F0F"/>
                </a:solidFill>
                <a:latin typeface="Karla"/>
                <a:ea typeface="Karla"/>
                <a:cs typeface="Karla"/>
                <a:sym typeface="Karla"/>
              </a:rPr>
              <a:t>No eating over the weaving.</a:t>
            </a:r>
            <a:endParaRPr sz="1620">
              <a:solidFill>
                <a:srgbClr val="040F0F"/>
              </a:solidFill>
              <a:latin typeface="Karla"/>
              <a:ea typeface="Karla"/>
              <a:cs typeface="Karla"/>
              <a:sym typeface="Karla"/>
            </a:endParaRPr>
          </a:p>
          <a:p>
            <a:pPr marL="182880" marR="0" lvl="0" indent="-171450" algn="l" rtl="0">
              <a:spcBef>
                <a:spcPts val="0"/>
              </a:spcBef>
              <a:spcAft>
                <a:spcPts val="0"/>
              </a:spcAft>
              <a:buClr>
                <a:srgbClr val="040F0F"/>
              </a:buClr>
              <a:buSzPts val="1620"/>
              <a:buFont typeface="Karla"/>
              <a:buChar char="●"/>
            </a:pPr>
            <a:r>
              <a:rPr lang="en" sz="1620">
                <a:solidFill>
                  <a:srgbClr val="040F0F"/>
                </a:solidFill>
                <a:latin typeface="Karla"/>
                <a:ea typeface="Karla"/>
                <a:cs typeface="Karla"/>
                <a:sym typeface="Karla"/>
              </a:rPr>
              <a:t>Keeping the workspace clean and focused.</a:t>
            </a:r>
            <a:endParaRPr sz="1620">
              <a:solidFill>
                <a:srgbClr val="040F0F"/>
              </a:solidFill>
              <a:latin typeface="Karla"/>
              <a:ea typeface="Karla"/>
              <a:cs typeface="Karla"/>
              <a:sym typeface="Karla"/>
            </a:endParaRPr>
          </a:p>
          <a:p>
            <a:pPr marL="182880" marR="0" lvl="0" indent="-171450" algn="l" rtl="0">
              <a:spcBef>
                <a:spcPts val="0"/>
              </a:spcBef>
              <a:spcAft>
                <a:spcPts val="0"/>
              </a:spcAft>
              <a:buClr>
                <a:srgbClr val="040F0F"/>
              </a:buClr>
              <a:buSzPts val="1620"/>
              <a:buFont typeface="Karla"/>
              <a:buChar char="●"/>
            </a:pPr>
            <a:r>
              <a:rPr lang="en" sz="1620">
                <a:solidFill>
                  <a:srgbClr val="040F0F"/>
                </a:solidFill>
                <a:latin typeface="Karla"/>
                <a:ea typeface="Karla"/>
                <a:cs typeface="Karla"/>
                <a:sym typeface="Karla"/>
              </a:rPr>
              <a:t>Returning scraps of harakeke to the earth (Papatūānuku).</a:t>
            </a:r>
            <a:endParaRPr sz="1620">
              <a:solidFill>
                <a:srgbClr val="040F0F"/>
              </a:solidFill>
              <a:latin typeface="Karla"/>
              <a:ea typeface="Karla"/>
              <a:cs typeface="Karla"/>
              <a:sym typeface="Karla"/>
            </a:endParaRPr>
          </a:p>
        </p:txBody>
      </p:sp>
      <p:sp>
        <p:nvSpPr>
          <p:cNvPr id="165" name="Google Shape;165;p23"/>
          <p:cNvSpPr txBox="1"/>
          <p:nvPr/>
        </p:nvSpPr>
        <p:spPr>
          <a:xfrm>
            <a:off x="445770" y="3383280"/>
            <a:ext cx="4983600" cy="754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i="1">
                <a:solidFill>
                  <a:srgbClr val="040F0F"/>
                </a:solidFill>
                <a:latin typeface="Karla"/>
                <a:ea typeface="Karla"/>
                <a:cs typeface="Karla"/>
                <a:sym typeface="Karla"/>
              </a:rPr>
              <a:t>The weaver is a vessel for the knowledge of the ancestors. — Erenora Puketapu-Hetet</a:t>
            </a:r>
            <a:endParaRPr sz="1620" i="1">
              <a:solidFill>
                <a:srgbClr val="040F0F"/>
              </a:solidFill>
              <a:latin typeface="Karla"/>
              <a:ea typeface="Karla"/>
              <a:cs typeface="Karla"/>
              <a:sym typeface="Karl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9"/>
        <p:cNvGrpSpPr/>
        <p:nvPr/>
      </p:nvGrpSpPr>
      <p:grpSpPr>
        <a:xfrm>
          <a:off x="0" y="0"/>
          <a:ext cx="0" cy="0"/>
          <a:chOff x="0" y="0"/>
          <a:chExt cx="0" cy="0"/>
        </a:xfrm>
      </p:grpSpPr>
      <p:pic>
        <p:nvPicPr>
          <p:cNvPr id="170" name="Google Shape;170;p24"/>
          <p:cNvPicPr preferRelativeResize="0"/>
          <p:nvPr/>
        </p:nvPicPr>
        <p:blipFill>
          <a:blip r:embed="rId4">
            <a:alphaModFix/>
          </a:blip>
          <a:stretch>
            <a:fillRect/>
          </a:stretch>
        </p:blipFill>
        <p:spPr>
          <a:xfrm>
            <a:off x="4652010" y="788670"/>
            <a:ext cx="4194810" cy="4069080"/>
          </a:xfrm>
          <a:prstGeom prst="rect">
            <a:avLst/>
          </a:prstGeom>
          <a:noFill/>
          <a:ln>
            <a:noFill/>
          </a:ln>
        </p:spPr>
      </p:pic>
      <p:sp>
        <p:nvSpPr>
          <p:cNvPr id="171" name="Google Shape;171;p24"/>
          <p:cNvSpPr/>
          <p:nvPr/>
        </p:nvSpPr>
        <p:spPr>
          <a:xfrm>
            <a:off x="285750" y="2811780"/>
            <a:ext cx="983100" cy="262800"/>
          </a:xfrm>
          <a:prstGeom prst="roundRect">
            <a:avLst>
              <a:gd name="adj" fmla="val 16667"/>
            </a:avLst>
          </a:prstGeom>
          <a:solidFill>
            <a:srgbClr val="D9036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80" b="1">
                <a:solidFill>
                  <a:srgbClr val="FFFFFF"/>
                </a:solidFill>
                <a:latin typeface="Karla"/>
                <a:ea typeface="Karla"/>
                <a:cs typeface="Karla"/>
                <a:sym typeface="Karla"/>
              </a:rPr>
              <a:t>CHALLENGE</a:t>
            </a:r>
            <a:endParaRPr sz="1080" b="1">
              <a:solidFill>
                <a:srgbClr val="FFFFFF"/>
              </a:solidFill>
              <a:latin typeface="Karla"/>
              <a:ea typeface="Karla"/>
              <a:cs typeface="Karla"/>
              <a:sym typeface="Karla"/>
            </a:endParaRPr>
          </a:p>
        </p:txBody>
      </p:sp>
      <p:sp>
        <p:nvSpPr>
          <p:cNvPr id="172" name="Google Shape;172;p24"/>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Practical Practice: Creating Your Pouch</a:t>
            </a:r>
            <a:endParaRPr sz="2880">
              <a:solidFill>
                <a:srgbClr val="FFFFFF"/>
              </a:solidFill>
              <a:latin typeface="Akatab"/>
              <a:ea typeface="Akatab"/>
              <a:cs typeface="Akatab"/>
              <a:sym typeface="Akatab"/>
            </a:endParaRPr>
          </a:p>
        </p:txBody>
      </p:sp>
      <p:sp>
        <p:nvSpPr>
          <p:cNvPr id="173" name="Google Shape;173;p24"/>
          <p:cNvSpPr txBox="1"/>
          <p:nvPr/>
        </p:nvSpPr>
        <p:spPr>
          <a:xfrm>
            <a:off x="285750" y="788670"/>
            <a:ext cx="4194900" cy="27798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2160" b="1">
                <a:solidFill>
                  <a:srgbClr val="040F0F"/>
                </a:solidFill>
                <a:latin typeface="Karla"/>
                <a:ea typeface="Karla"/>
                <a:cs typeface="Karla"/>
                <a:sym typeface="Karla"/>
              </a:rPr>
              <a:t>Your Task</a:t>
            </a:r>
            <a:endParaRPr sz="2160" b="1">
              <a:solidFill>
                <a:srgbClr val="040F0F"/>
              </a:solidFill>
              <a:latin typeface="Karla"/>
              <a:ea typeface="Karla"/>
              <a:cs typeface="Karla"/>
              <a:sym typeface="Karla"/>
            </a:endParaRPr>
          </a:p>
          <a:p>
            <a:pPr marL="0" marR="0" lvl="0" indent="0" algn="l" rtl="0">
              <a:spcBef>
                <a:spcPts val="360"/>
              </a:spcBef>
              <a:spcAft>
                <a:spcPts val="360"/>
              </a:spcAft>
              <a:buNone/>
            </a:pPr>
            <a:r>
              <a:rPr lang="en" sz="1620">
                <a:solidFill>
                  <a:srgbClr val="040F0F"/>
                </a:solidFill>
                <a:latin typeface="Karla"/>
                <a:ea typeface="Karla"/>
                <a:cs typeface="Karla"/>
                <a:sym typeface="Karla"/>
              </a:rPr>
              <a:t>Begin weaving with a Whatu of the two short strands to create a spine. Use the two green tones of threads to create a simple Patiki (diamond) pattern on one side of the pukoro and purapura whetu (stars) on the other side.</a:t>
            </a:r>
            <a:endParaRPr sz="1620">
              <a:solidFill>
                <a:srgbClr val="040F0F"/>
              </a:solidFill>
              <a:latin typeface="Karla"/>
              <a:ea typeface="Karla"/>
              <a:cs typeface="Karla"/>
              <a:sym typeface="Karla"/>
            </a:endParaRPr>
          </a:p>
        </p:txBody>
      </p:sp>
      <p:sp>
        <p:nvSpPr>
          <p:cNvPr id="174" name="Google Shape;174;p24"/>
          <p:cNvSpPr txBox="1"/>
          <p:nvPr/>
        </p:nvSpPr>
        <p:spPr>
          <a:xfrm>
            <a:off x="285750" y="2994660"/>
            <a:ext cx="4194900" cy="667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Can you maintain even tension so the edges don't pull inwards?</a:t>
            </a:r>
            <a:endParaRPr sz="1620">
              <a:solidFill>
                <a:srgbClr val="040F0F"/>
              </a:solidFill>
              <a:latin typeface="Karla"/>
              <a:ea typeface="Karla"/>
              <a:cs typeface="Karla"/>
              <a:sym typeface="Karl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25"/>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Terminology Match</a:t>
            </a:r>
            <a:endParaRPr sz="2880">
              <a:solidFill>
                <a:srgbClr val="FFFFFF"/>
              </a:solidFill>
              <a:latin typeface="Akatab"/>
              <a:ea typeface="Akatab"/>
              <a:cs typeface="Akatab"/>
              <a:sym typeface="Akatab"/>
            </a:endParaRPr>
          </a:p>
        </p:txBody>
      </p:sp>
      <p:sp>
        <p:nvSpPr>
          <p:cNvPr id="180" name="Google Shape;180;p25"/>
          <p:cNvSpPr txBox="1"/>
          <p:nvPr/>
        </p:nvSpPr>
        <p:spPr>
          <a:xfrm>
            <a:off x="285750" y="11430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b="1">
                <a:solidFill>
                  <a:srgbClr val="040F0F"/>
                </a:solidFill>
                <a:latin typeface="Karla"/>
                <a:ea typeface="Karla"/>
                <a:cs typeface="Karla"/>
                <a:sym typeface="Karla"/>
              </a:rPr>
              <a:t>1.</a:t>
            </a:r>
            <a:endParaRPr sz="1620" b="1">
              <a:solidFill>
                <a:srgbClr val="040F0F"/>
              </a:solidFill>
              <a:latin typeface="Karla"/>
              <a:ea typeface="Karla"/>
              <a:cs typeface="Karla"/>
              <a:sym typeface="Karla"/>
            </a:endParaRPr>
          </a:p>
        </p:txBody>
      </p:sp>
      <p:sp>
        <p:nvSpPr>
          <p:cNvPr id="181" name="Google Shape;181;p25"/>
          <p:cNvSpPr txBox="1"/>
          <p:nvPr/>
        </p:nvSpPr>
        <p:spPr>
          <a:xfrm>
            <a:off x="685800" y="11430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Karla"/>
                <a:ea typeface="Karla"/>
                <a:cs typeface="Karla"/>
                <a:sym typeface="Karla"/>
              </a:rPr>
              <a:t>Muka</a:t>
            </a:r>
            <a:endParaRPr sz="1800" b="1">
              <a:solidFill>
                <a:srgbClr val="040F0F"/>
              </a:solidFill>
              <a:latin typeface="Karla"/>
              <a:ea typeface="Karla"/>
              <a:cs typeface="Karla"/>
              <a:sym typeface="Karla"/>
            </a:endParaRPr>
          </a:p>
        </p:txBody>
      </p:sp>
      <p:sp>
        <p:nvSpPr>
          <p:cNvPr id="182" name="Google Shape;182;p25"/>
          <p:cNvSpPr txBox="1"/>
          <p:nvPr/>
        </p:nvSpPr>
        <p:spPr>
          <a:xfrm>
            <a:off x="285750" y="20574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b="1">
                <a:solidFill>
                  <a:srgbClr val="040F0F"/>
                </a:solidFill>
                <a:latin typeface="Karla"/>
                <a:ea typeface="Karla"/>
                <a:cs typeface="Karla"/>
                <a:sym typeface="Karla"/>
              </a:rPr>
              <a:t>2.</a:t>
            </a:r>
            <a:endParaRPr sz="1620" b="1">
              <a:solidFill>
                <a:srgbClr val="040F0F"/>
              </a:solidFill>
              <a:latin typeface="Karla"/>
              <a:ea typeface="Karla"/>
              <a:cs typeface="Karla"/>
              <a:sym typeface="Karla"/>
            </a:endParaRPr>
          </a:p>
        </p:txBody>
      </p:sp>
      <p:sp>
        <p:nvSpPr>
          <p:cNvPr id="183" name="Google Shape;183;p25"/>
          <p:cNvSpPr txBox="1"/>
          <p:nvPr/>
        </p:nvSpPr>
        <p:spPr>
          <a:xfrm>
            <a:off x="685800" y="20574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Karla"/>
                <a:ea typeface="Karla"/>
                <a:cs typeface="Karla"/>
                <a:sym typeface="Karla"/>
              </a:rPr>
              <a:t>Ara</a:t>
            </a:r>
            <a:endParaRPr sz="1800" b="1">
              <a:solidFill>
                <a:srgbClr val="040F0F"/>
              </a:solidFill>
              <a:latin typeface="Karla"/>
              <a:ea typeface="Karla"/>
              <a:cs typeface="Karla"/>
              <a:sym typeface="Karla"/>
            </a:endParaRPr>
          </a:p>
        </p:txBody>
      </p:sp>
      <p:sp>
        <p:nvSpPr>
          <p:cNvPr id="184" name="Google Shape;184;p25"/>
          <p:cNvSpPr txBox="1"/>
          <p:nvPr/>
        </p:nvSpPr>
        <p:spPr>
          <a:xfrm>
            <a:off x="285750" y="29718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b="1">
                <a:solidFill>
                  <a:srgbClr val="040F0F"/>
                </a:solidFill>
                <a:latin typeface="Karla"/>
                <a:ea typeface="Karla"/>
                <a:cs typeface="Karla"/>
                <a:sym typeface="Karla"/>
              </a:rPr>
              <a:t>3.</a:t>
            </a:r>
            <a:endParaRPr sz="1620" b="1">
              <a:solidFill>
                <a:srgbClr val="040F0F"/>
              </a:solidFill>
              <a:latin typeface="Karla"/>
              <a:ea typeface="Karla"/>
              <a:cs typeface="Karla"/>
              <a:sym typeface="Karla"/>
            </a:endParaRPr>
          </a:p>
        </p:txBody>
      </p:sp>
      <p:sp>
        <p:nvSpPr>
          <p:cNvPr id="185" name="Google Shape;185;p25"/>
          <p:cNvSpPr txBox="1"/>
          <p:nvPr/>
        </p:nvSpPr>
        <p:spPr>
          <a:xfrm>
            <a:off x="685800" y="29718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Karla"/>
                <a:ea typeface="Karla"/>
                <a:cs typeface="Karla"/>
                <a:sym typeface="Karla"/>
              </a:rPr>
              <a:t>Aho</a:t>
            </a:r>
            <a:endParaRPr sz="1800" b="1">
              <a:solidFill>
                <a:srgbClr val="040F0F"/>
              </a:solidFill>
              <a:latin typeface="Karla"/>
              <a:ea typeface="Karla"/>
              <a:cs typeface="Karla"/>
              <a:sym typeface="Karla"/>
            </a:endParaRPr>
          </a:p>
        </p:txBody>
      </p:sp>
      <p:sp>
        <p:nvSpPr>
          <p:cNvPr id="186" name="Google Shape;186;p25"/>
          <p:cNvSpPr txBox="1"/>
          <p:nvPr/>
        </p:nvSpPr>
        <p:spPr>
          <a:xfrm>
            <a:off x="285750" y="38862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b="1">
                <a:solidFill>
                  <a:srgbClr val="040F0F"/>
                </a:solidFill>
                <a:latin typeface="Karla"/>
                <a:ea typeface="Karla"/>
                <a:cs typeface="Karla"/>
                <a:sym typeface="Karla"/>
              </a:rPr>
              <a:t>4.</a:t>
            </a:r>
            <a:endParaRPr sz="1620" b="1">
              <a:solidFill>
                <a:srgbClr val="040F0F"/>
              </a:solidFill>
              <a:latin typeface="Karla"/>
              <a:ea typeface="Karla"/>
              <a:cs typeface="Karla"/>
              <a:sym typeface="Karla"/>
            </a:endParaRPr>
          </a:p>
        </p:txBody>
      </p:sp>
      <p:sp>
        <p:nvSpPr>
          <p:cNvPr id="187" name="Google Shape;187;p25"/>
          <p:cNvSpPr txBox="1"/>
          <p:nvPr/>
        </p:nvSpPr>
        <p:spPr>
          <a:xfrm>
            <a:off x="685800" y="38862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Karla"/>
                <a:ea typeface="Karla"/>
                <a:cs typeface="Karla"/>
                <a:sym typeface="Karla"/>
              </a:rPr>
              <a:t>Tikanga</a:t>
            </a:r>
            <a:endParaRPr sz="1800" b="1">
              <a:solidFill>
                <a:srgbClr val="040F0F"/>
              </a:solidFill>
              <a:latin typeface="Karla"/>
              <a:ea typeface="Karla"/>
              <a:cs typeface="Karla"/>
              <a:sym typeface="Karla"/>
            </a:endParaRPr>
          </a:p>
        </p:txBody>
      </p:sp>
      <p:sp>
        <p:nvSpPr>
          <p:cNvPr id="188" name="Google Shape;188;p25"/>
          <p:cNvSpPr txBox="1"/>
          <p:nvPr/>
        </p:nvSpPr>
        <p:spPr>
          <a:xfrm>
            <a:off x="3429000" y="11430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Karla"/>
                <a:ea typeface="Karla"/>
                <a:cs typeface="Karla"/>
                <a:sym typeface="Karla"/>
              </a:rPr>
              <a:t>a)</a:t>
            </a:r>
            <a:endParaRPr sz="1800" b="1">
              <a:solidFill>
                <a:srgbClr val="040F0F"/>
              </a:solidFill>
              <a:latin typeface="Karla"/>
              <a:ea typeface="Karla"/>
              <a:cs typeface="Karla"/>
              <a:sym typeface="Karla"/>
            </a:endParaRPr>
          </a:p>
        </p:txBody>
      </p:sp>
      <p:sp>
        <p:nvSpPr>
          <p:cNvPr id="189" name="Google Shape;189;p25"/>
          <p:cNvSpPr txBox="1"/>
          <p:nvPr/>
        </p:nvSpPr>
        <p:spPr>
          <a:xfrm>
            <a:off x="3829050" y="1143000"/>
            <a:ext cx="5143500" cy="379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Cultural protocols and correct practice</a:t>
            </a:r>
            <a:endParaRPr sz="1620">
              <a:solidFill>
                <a:srgbClr val="040F0F"/>
              </a:solidFill>
              <a:latin typeface="Karla"/>
              <a:ea typeface="Karla"/>
              <a:cs typeface="Karla"/>
              <a:sym typeface="Karla"/>
            </a:endParaRPr>
          </a:p>
        </p:txBody>
      </p:sp>
      <p:sp>
        <p:nvSpPr>
          <p:cNvPr id="190" name="Google Shape;190;p25"/>
          <p:cNvSpPr txBox="1"/>
          <p:nvPr/>
        </p:nvSpPr>
        <p:spPr>
          <a:xfrm>
            <a:off x="3429000" y="20574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Karla"/>
                <a:ea typeface="Karla"/>
                <a:cs typeface="Karla"/>
                <a:sym typeface="Karla"/>
              </a:rPr>
              <a:t>b)</a:t>
            </a:r>
            <a:endParaRPr sz="1800" b="1">
              <a:solidFill>
                <a:srgbClr val="040F0F"/>
              </a:solidFill>
              <a:latin typeface="Karla"/>
              <a:ea typeface="Karla"/>
              <a:cs typeface="Karla"/>
              <a:sym typeface="Karla"/>
            </a:endParaRPr>
          </a:p>
        </p:txBody>
      </p:sp>
      <p:sp>
        <p:nvSpPr>
          <p:cNvPr id="191" name="Google Shape;191;p25"/>
          <p:cNvSpPr txBox="1"/>
          <p:nvPr/>
        </p:nvSpPr>
        <p:spPr>
          <a:xfrm>
            <a:off x="3829050" y="2057400"/>
            <a:ext cx="5143500" cy="379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Horizontal weft or twine threads</a:t>
            </a:r>
            <a:endParaRPr sz="1620">
              <a:solidFill>
                <a:srgbClr val="040F0F"/>
              </a:solidFill>
              <a:latin typeface="Karla"/>
              <a:ea typeface="Karla"/>
              <a:cs typeface="Karla"/>
              <a:sym typeface="Karla"/>
            </a:endParaRPr>
          </a:p>
        </p:txBody>
      </p:sp>
      <p:sp>
        <p:nvSpPr>
          <p:cNvPr id="192" name="Google Shape;192;p25"/>
          <p:cNvSpPr txBox="1"/>
          <p:nvPr/>
        </p:nvSpPr>
        <p:spPr>
          <a:xfrm>
            <a:off x="3429000" y="29718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Karla"/>
                <a:ea typeface="Karla"/>
                <a:cs typeface="Karla"/>
                <a:sym typeface="Karla"/>
              </a:rPr>
              <a:t>c)</a:t>
            </a:r>
            <a:endParaRPr sz="1800" b="1">
              <a:solidFill>
                <a:srgbClr val="040F0F"/>
              </a:solidFill>
              <a:latin typeface="Karla"/>
              <a:ea typeface="Karla"/>
              <a:cs typeface="Karla"/>
              <a:sym typeface="Karla"/>
            </a:endParaRPr>
          </a:p>
        </p:txBody>
      </p:sp>
      <p:sp>
        <p:nvSpPr>
          <p:cNvPr id="193" name="Google Shape;193;p25"/>
          <p:cNvSpPr txBox="1"/>
          <p:nvPr/>
        </p:nvSpPr>
        <p:spPr>
          <a:xfrm>
            <a:off x="3829050" y="2971800"/>
            <a:ext cx="5143500" cy="379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Prepared flax fibre</a:t>
            </a:r>
            <a:endParaRPr sz="1620">
              <a:solidFill>
                <a:srgbClr val="040F0F"/>
              </a:solidFill>
              <a:latin typeface="Karla"/>
              <a:ea typeface="Karla"/>
              <a:cs typeface="Karla"/>
              <a:sym typeface="Karla"/>
            </a:endParaRPr>
          </a:p>
        </p:txBody>
      </p:sp>
      <p:sp>
        <p:nvSpPr>
          <p:cNvPr id="194" name="Google Shape;194;p25"/>
          <p:cNvSpPr txBox="1"/>
          <p:nvPr/>
        </p:nvSpPr>
        <p:spPr>
          <a:xfrm>
            <a:off x="3429000" y="38862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Karla"/>
                <a:ea typeface="Karla"/>
                <a:cs typeface="Karla"/>
                <a:sym typeface="Karla"/>
              </a:rPr>
              <a:t>d)</a:t>
            </a:r>
            <a:endParaRPr sz="1800" b="1">
              <a:solidFill>
                <a:srgbClr val="040F0F"/>
              </a:solidFill>
              <a:latin typeface="Karla"/>
              <a:ea typeface="Karla"/>
              <a:cs typeface="Karla"/>
              <a:sym typeface="Karla"/>
            </a:endParaRPr>
          </a:p>
        </p:txBody>
      </p:sp>
      <p:sp>
        <p:nvSpPr>
          <p:cNvPr id="195" name="Google Shape;195;p25"/>
          <p:cNvSpPr txBox="1"/>
          <p:nvPr/>
        </p:nvSpPr>
        <p:spPr>
          <a:xfrm>
            <a:off x="3829050" y="3886200"/>
            <a:ext cx="5143500" cy="379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Vertical warp threads</a:t>
            </a:r>
            <a:endParaRPr sz="1620">
              <a:solidFill>
                <a:srgbClr val="040F0F"/>
              </a:solidFill>
              <a:latin typeface="Karla"/>
              <a:ea typeface="Karla"/>
              <a:cs typeface="Karla"/>
              <a:sym typeface="Karl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9"/>
        <p:cNvGrpSpPr/>
        <p:nvPr/>
      </p:nvGrpSpPr>
      <p:grpSpPr>
        <a:xfrm>
          <a:off x="0" y="0"/>
          <a:ext cx="0" cy="0"/>
          <a:chOff x="0" y="0"/>
          <a:chExt cx="0" cy="0"/>
        </a:xfrm>
      </p:grpSpPr>
      <p:sp>
        <p:nvSpPr>
          <p:cNvPr id="200" name="Google Shape;200;p26"/>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Terminology Match</a:t>
            </a:r>
            <a:endParaRPr sz="2880">
              <a:solidFill>
                <a:srgbClr val="FFFFFF"/>
              </a:solidFill>
              <a:latin typeface="Akatab"/>
              <a:ea typeface="Akatab"/>
              <a:cs typeface="Akatab"/>
              <a:sym typeface="Akatab"/>
            </a:endParaRPr>
          </a:p>
        </p:txBody>
      </p:sp>
      <p:sp>
        <p:nvSpPr>
          <p:cNvPr id="201" name="Google Shape;201;p26"/>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marR="0" lvl="0" indent="0" algn="r" rtl="0">
              <a:spcBef>
                <a:spcPts val="450"/>
              </a:spcBef>
              <a:spcAft>
                <a:spcPts val="450"/>
              </a:spcAft>
              <a:buNone/>
            </a:pPr>
            <a:r>
              <a:rPr lang="en" sz="3600">
                <a:solidFill>
                  <a:srgbClr val="040F0F"/>
                </a:solidFill>
                <a:latin typeface="Karla"/>
                <a:ea typeface="Karla"/>
                <a:cs typeface="Karla"/>
                <a:sym typeface="Karla"/>
              </a:rPr>
              <a:t>✅​</a:t>
            </a:r>
            <a:endParaRPr sz="3600">
              <a:solidFill>
                <a:srgbClr val="040F0F"/>
              </a:solidFill>
              <a:latin typeface="Karla"/>
              <a:ea typeface="Karla"/>
              <a:cs typeface="Karla"/>
              <a:sym typeface="Karla"/>
            </a:endParaRPr>
          </a:p>
        </p:txBody>
      </p:sp>
      <p:sp>
        <p:nvSpPr>
          <p:cNvPr id="202" name="Google Shape;202;p26"/>
          <p:cNvSpPr txBox="1"/>
          <p:nvPr/>
        </p:nvSpPr>
        <p:spPr>
          <a:xfrm>
            <a:off x="285750" y="11430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b="1">
                <a:solidFill>
                  <a:srgbClr val="040F0F"/>
                </a:solidFill>
                <a:latin typeface="Karla"/>
                <a:ea typeface="Karla"/>
                <a:cs typeface="Karla"/>
                <a:sym typeface="Karla"/>
              </a:rPr>
              <a:t>1.</a:t>
            </a:r>
            <a:endParaRPr sz="1620" b="1">
              <a:solidFill>
                <a:srgbClr val="040F0F"/>
              </a:solidFill>
              <a:latin typeface="Karla"/>
              <a:ea typeface="Karla"/>
              <a:cs typeface="Karla"/>
              <a:sym typeface="Karla"/>
            </a:endParaRPr>
          </a:p>
        </p:txBody>
      </p:sp>
      <p:sp>
        <p:nvSpPr>
          <p:cNvPr id="203" name="Google Shape;203;p26"/>
          <p:cNvSpPr txBox="1"/>
          <p:nvPr/>
        </p:nvSpPr>
        <p:spPr>
          <a:xfrm>
            <a:off x="685800" y="11430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Karla"/>
                <a:ea typeface="Karla"/>
                <a:cs typeface="Karla"/>
                <a:sym typeface="Karla"/>
              </a:rPr>
              <a:t>Muka</a:t>
            </a:r>
            <a:endParaRPr sz="1800" b="1">
              <a:solidFill>
                <a:srgbClr val="040F0F"/>
              </a:solidFill>
              <a:latin typeface="Karla"/>
              <a:ea typeface="Karla"/>
              <a:cs typeface="Karla"/>
              <a:sym typeface="Karla"/>
            </a:endParaRPr>
          </a:p>
        </p:txBody>
      </p:sp>
      <p:sp>
        <p:nvSpPr>
          <p:cNvPr id="204" name="Google Shape;204;p26"/>
          <p:cNvSpPr txBox="1"/>
          <p:nvPr/>
        </p:nvSpPr>
        <p:spPr>
          <a:xfrm>
            <a:off x="285750" y="20574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b="1">
                <a:solidFill>
                  <a:srgbClr val="040F0F"/>
                </a:solidFill>
                <a:latin typeface="Karla"/>
                <a:ea typeface="Karla"/>
                <a:cs typeface="Karla"/>
                <a:sym typeface="Karla"/>
              </a:rPr>
              <a:t>2.</a:t>
            </a:r>
            <a:endParaRPr sz="1620" b="1">
              <a:solidFill>
                <a:srgbClr val="040F0F"/>
              </a:solidFill>
              <a:latin typeface="Karla"/>
              <a:ea typeface="Karla"/>
              <a:cs typeface="Karla"/>
              <a:sym typeface="Karla"/>
            </a:endParaRPr>
          </a:p>
        </p:txBody>
      </p:sp>
      <p:sp>
        <p:nvSpPr>
          <p:cNvPr id="205" name="Google Shape;205;p26"/>
          <p:cNvSpPr txBox="1"/>
          <p:nvPr/>
        </p:nvSpPr>
        <p:spPr>
          <a:xfrm>
            <a:off x="685800" y="20574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Karla"/>
                <a:ea typeface="Karla"/>
                <a:cs typeface="Karla"/>
                <a:sym typeface="Karla"/>
              </a:rPr>
              <a:t>Ara</a:t>
            </a:r>
            <a:endParaRPr sz="1800" b="1">
              <a:solidFill>
                <a:srgbClr val="040F0F"/>
              </a:solidFill>
              <a:latin typeface="Karla"/>
              <a:ea typeface="Karla"/>
              <a:cs typeface="Karla"/>
              <a:sym typeface="Karla"/>
            </a:endParaRPr>
          </a:p>
        </p:txBody>
      </p:sp>
      <p:sp>
        <p:nvSpPr>
          <p:cNvPr id="206" name="Google Shape;206;p26"/>
          <p:cNvSpPr txBox="1"/>
          <p:nvPr/>
        </p:nvSpPr>
        <p:spPr>
          <a:xfrm>
            <a:off x="285750" y="29718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b="1">
                <a:solidFill>
                  <a:srgbClr val="040F0F"/>
                </a:solidFill>
                <a:latin typeface="Karla"/>
                <a:ea typeface="Karla"/>
                <a:cs typeface="Karla"/>
                <a:sym typeface="Karla"/>
              </a:rPr>
              <a:t>3.</a:t>
            </a:r>
            <a:endParaRPr sz="1620" b="1">
              <a:solidFill>
                <a:srgbClr val="040F0F"/>
              </a:solidFill>
              <a:latin typeface="Karla"/>
              <a:ea typeface="Karla"/>
              <a:cs typeface="Karla"/>
              <a:sym typeface="Karla"/>
            </a:endParaRPr>
          </a:p>
        </p:txBody>
      </p:sp>
      <p:sp>
        <p:nvSpPr>
          <p:cNvPr id="207" name="Google Shape;207;p26"/>
          <p:cNvSpPr txBox="1"/>
          <p:nvPr/>
        </p:nvSpPr>
        <p:spPr>
          <a:xfrm>
            <a:off x="685800" y="29718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Karla"/>
                <a:ea typeface="Karla"/>
                <a:cs typeface="Karla"/>
                <a:sym typeface="Karla"/>
              </a:rPr>
              <a:t>Aho</a:t>
            </a:r>
            <a:endParaRPr sz="1800" b="1">
              <a:solidFill>
                <a:srgbClr val="040F0F"/>
              </a:solidFill>
              <a:latin typeface="Karla"/>
              <a:ea typeface="Karla"/>
              <a:cs typeface="Karla"/>
              <a:sym typeface="Karla"/>
            </a:endParaRPr>
          </a:p>
        </p:txBody>
      </p:sp>
      <p:sp>
        <p:nvSpPr>
          <p:cNvPr id="208" name="Google Shape;208;p26"/>
          <p:cNvSpPr txBox="1"/>
          <p:nvPr/>
        </p:nvSpPr>
        <p:spPr>
          <a:xfrm>
            <a:off x="285750" y="3886200"/>
            <a:ext cx="525900" cy="4572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b="1">
                <a:solidFill>
                  <a:srgbClr val="040F0F"/>
                </a:solidFill>
                <a:latin typeface="Karla"/>
                <a:ea typeface="Karla"/>
                <a:cs typeface="Karla"/>
                <a:sym typeface="Karla"/>
              </a:rPr>
              <a:t>4.</a:t>
            </a:r>
            <a:endParaRPr sz="1620" b="1">
              <a:solidFill>
                <a:srgbClr val="040F0F"/>
              </a:solidFill>
              <a:latin typeface="Karla"/>
              <a:ea typeface="Karla"/>
              <a:cs typeface="Karla"/>
              <a:sym typeface="Karla"/>
            </a:endParaRPr>
          </a:p>
        </p:txBody>
      </p:sp>
      <p:sp>
        <p:nvSpPr>
          <p:cNvPr id="209" name="Google Shape;209;p26"/>
          <p:cNvSpPr txBox="1"/>
          <p:nvPr/>
        </p:nvSpPr>
        <p:spPr>
          <a:xfrm>
            <a:off x="685800" y="3886200"/>
            <a:ext cx="2286000" cy="617100"/>
          </a:xfrm>
          <a:prstGeom prst="rect">
            <a:avLst/>
          </a:prstGeom>
          <a:solidFill>
            <a:srgbClr val="F4F9FC"/>
          </a:solidFill>
          <a:ln w="343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spcBef>
                <a:spcPts val="360"/>
              </a:spcBef>
              <a:spcAft>
                <a:spcPts val="360"/>
              </a:spcAft>
              <a:buNone/>
            </a:pPr>
            <a:r>
              <a:rPr lang="en" sz="1800" b="1">
                <a:solidFill>
                  <a:srgbClr val="040F0F"/>
                </a:solidFill>
                <a:latin typeface="Karla"/>
                <a:ea typeface="Karla"/>
                <a:cs typeface="Karla"/>
                <a:sym typeface="Karla"/>
              </a:rPr>
              <a:t>Tikanga</a:t>
            </a:r>
            <a:endParaRPr sz="1800" b="1">
              <a:solidFill>
                <a:srgbClr val="040F0F"/>
              </a:solidFill>
              <a:latin typeface="Karla"/>
              <a:ea typeface="Karla"/>
              <a:cs typeface="Karla"/>
              <a:sym typeface="Karla"/>
            </a:endParaRPr>
          </a:p>
        </p:txBody>
      </p:sp>
      <p:sp>
        <p:nvSpPr>
          <p:cNvPr id="210" name="Google Shape;210;p26"/>
          <p:cNvSpPr txBox="1"/>
          <p:nvPr/>
        </p:nvSpPr>
        <p:spPr>
          <a:xfrm>
            <a:off x="3429000" y="11430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Karla"/>
                <a:ea typeface="Karla"/>
                <a:cs typeface="Karla"/>
                <a:sym typeface="Karla"/>
              </a:rPr>
              <a:t>c)</a:t>
            </a:r>
            <a:endParaRPr sz="1800" b="1">
              <a:solidFill>
                <a:srgbClr val="040F0F"/>
              </a:solidFill>
              <a:latin typeface="Karla"/>
              <a:ea typeface="Karla"/>
              <a:cs typeface="Karla"/>
              <a:sym typeface="Karla"/>
            </a:endParaRPr>
          </a:p>
        </p:txBody>
      </p:sp>
      <p:sp>
        <p:nvSpPr>
          <p:cNvPr id="211" name="Google Shape;211;p26"/>
          <p:cNvSpPr txBox="1"/>
          <p:nvPr/>
        </p:nvSpPr>
        <p:spPr>
          <a:xfrm>
            <a:off x="3829050" y="1143000"/>
            <a:ext cx="5143500" cy="379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Prepared flax fibre</a:t>
            </a:r>
            <a:endParaRPr sz="1620">
              <a:solidFill>
                <a:srgbClr val="040F0F"/>
              </a:solidFill>
              <a:latin typeface="Karla"/>
              <a:ea typeface="Karla"/>
              <a:cs typeface="Karla"/>
              <a:sym typeface="Karla"/>
            </a:endParaRPr>
          </a:p>
        </p:txBody>
      </p:sp>
      <p:sp>
        <p:nvSpPr>
          <p:cNvPr id="212" name="Google Shape;212;p26"/>
          <p:cNvSpPr txBox="1"/>
          <p:nvPr/>
        </p:nvSpPr>
        <p:spPr>
          <a:xfrm>
            <a:off x="3429000" y="20574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Karla"/>
                <a:ea typeface="Karla"/>
                <a:cs typeface="Karla"/>
                <a:sym typeface="Karla"/>
              </a:rPr>
              <a:t>b)</a:t>
            </a:r>
            <a:endParaRPr sz="1800" b="1">
              <a:solidFill>
                <a:srgbClr val="040F0F"/>
              </a:solidFill>
              <a:latin typeface="Karla"/>
              <a:ea typeface="Karla"/>
              <a:cs typeface="Karla"/>
              <a:sym typeface="Karla"/>
            </a:endParaRPr>
          </a:p>
        </p:txBody>
      </p:sp>
      <p:sp>
        <p:nvSpPr>
          <p:cNvPr id="213" name="Google Shape;213;p26"/>
          <p:cNvSpPr txBox="1"/>
          <p:nvPr/>
        </p:nvSpPr>
        <p:spPr>
          <a:xfrm>
            <a:off x="3829050" y="2057400"/>
            <a:ext cx="5143500" cy="379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Horizontal weft or twine threads</a:t>
            </a:r>
            <a:endParaRPr sz="1620">
              <a:solidFill>
                <a:srgbClr val="040F0F"/>
              </a:solidFill>
              <a:latin typeface="Karla"/>
              <a:ea typeface="Karla"/>
              <a:cs typeface="Karla"/>
              <a:sym typeface="Karla"/>
            </a:endParaRPr>
          </a:p>
        </p:txBody>
      </p:sp>
      <p:sp>
        <p:nvSpPr>
          <p:cNvPr id="214" name="Google Shape;214;p26"/>
          <p:cNvSpPr txBox="1"/>
          <p:nvPr/>
        </p:nvSpPr>
        <p:spPr>
          <a:xfrm>
            <a:off x="3429000" y="29718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Karla"/>
                <a:ea typeface="Karla"/>
                <a:cs typeface="Karla"/>
                <a:sym typeface="Karla"/>
              </a:rPr>
              <a:t>d)</a:t>
            </a:r>
            <a:endParaRPr sz="1800" b="1">
              <a:solidFill>
                <a:srgbClr val="040F0F"/>
              </a:solidFill>
              <a:latin typeface="Karla"/>
              <a:ea typeface="Karla"/>
              <a:cs typeface="Karla"/>
              <a:sym typeface="Karla"/>
            </a:endParaRPr>
          </a:p>
        </p:txBody>
      </p:sp>
      <p:sp>
        <p:nvSpPr>
          <p:cNvPr id="215" name="Google Shape;215;p26"/>
          <p:cNvSpPr txBox="1"/>
          <p:nvPr/>
        </p:nvSpPr>
        <p:spPr>
          <a:xfrm>
            <a:off x="3829050" y="2971800"/>
            <a:ext cx="5143500" cy="379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Vertical warp threads</a:t>
            </a:r>
            <a:endParaRPr sz="1620">
              <a:solidFill>
                <a:srgbClr val="040F0F"/>
              </a:solidFill>
              <a:latin typeface="Karla"/>
              <a:ea typeface="Karla"/>
              <a:cs typeface="Karla"/>
              <a:sym typeface="Karla"/>
            </a:endParaRPr>
          </a:p>
        </p:txBody>
      </p:sp>
      <p:sp>
        <p:nvSpPr>
          <p:cNvPr id="216" name="Google Shape;216;p26"/>
          <p:cNvSpPr txBox="1"/>
          <p:nvPr/>
        </p:nvSpPr>
        <p:spPr>
          <a:xfrm>
            <a:off x="3429000" y="3886200"/>
            <a:ext cx="525900" cy="4116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800" b="1">
                <a:solidFill>
                  <a:srgbClr val="040F0F"/>
                </a:solidFill>
                <a:latin typeface="Karla"/>
                <a:ea typeface="Karla"/>
                <a:cs typeface="Karla"/>
                <a:sym typeface="Karla"/>
              </a:rPr>
              <a:t>a)</a:t>
            </a:r>
            <a:endParaRPr sz="1800" b="1">
              <a:solidFill>
                <a:srgbClr val="040F0F"/>
              </a:solidFill>
              <a:latin typeface="Karla"/>
              <a:ea typeface="Karla"/>
              <a:cs typeface="Karla"/>
              <a:sym typeface="Karla"/>
            </a:endParaRPr>
          </a:p>
        </p:txBody>
      </p:sp>
      <p:sp>
        <p:nvSpPr>
          <p:cNvPr id="217" name="Google Shape;217;p26"/>
          <p:cNvSpPr txBox="1"/>
          <p:nvPr/>
        </p:nvSpPr>
        <p:spPr>
          <a:xfrm>
            <a:off x="3829050" y="3886200"/>
            <a:ext cx="5143500" cy="379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Cultural protocols and correct practice</a:t>
            </a:r>
            <a:endParaRPr sz="1620">
              <a:solidFill>
                <a:srgbClr val="040F0F"/>
              </a:solidFill>
              <a:latin typeface="Karla"/>
              <a:ea typeface="Karla"/>
              <a:cs typeface="Karla"/>
              <a:sym typeface="Karl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1"/>
        <p:cNvGrpSpPr/>
        <p:nvPr/>
      </p:nvGrpSpPr>
      <p:grpSpPr>
        <a:xfrm>
          <a:off x="0" y="0"/>
          <a:ext cx="0" cy="0"/>
          <a:chOff x="0" y="0"/>
          <a:chExt cx="0" cy="0"/>
        </a:xfrm>
      </p:grpSpPr>
      <p:pic>
        <p:nvPicPr>
          <p:cNvPr id="222" name="Google Shape;222;p27"/>
          <p:cNvPicPr preferRelativeResize="0"/>
          <p:nvPr/>
        </p:nvPicPr>
        <p:blipFill>
          <a:blip r:embed="rId4">
            <a:alphaModFix/>
          </a:blip>
          <a:stretch>
            <a:fillRect/>
          </a:stretch>
        </p:blipFill>
        <p:spPr>
          <a:xfrm>
            <a:off x="354330" y="651510"/>
            <a:ext cx="8332470" cy="4309110"/>
          </a:xfrm>
          <a:prstGeom prst="rect">
            <a:avLst/>
          </a:prstGeom>
          <a:noFill/>
          <a:ln>
            <a:noFill/>
          </a:ln>
        </p:spPr>
      </p:pic>
      <p:pic>
        <p:nvPicPr>
          <p:cNvPr id="223" name="Google Shape;223;p27"/>
          <p:cNvPicPr preferRelativeResize="0"/>
          <p:nvPr/>
        </p:nvPicPr>
        <p:blipFill>
          <a:blip r:embed="rId5">
            <a:alphaModFix/>
          </a:blip>
          <a:stretch>
            <a:fillRect/>
          </a:stretch>
        </p:blipFill>
        <p:spPr>
          <a:xfrm>
            <a:off x="1303020" y="1657350"/>
            <a:ext cx="2834640" cy="2194560"/>
          </a:xfrm>
          <a:prstGeom prst="rect">
            <a:avLst/>
          </a:prstGeom>
          <a:noFill/>
          <a:ln>
            <a:noFill/>
          </a:ln>
        </p:spPr>
      </p:pic>
      <p:sp>
        <p:nvSpPr>
          <p:cNvPr id="224" name="Google Shape;224;p27"/>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Reflecting on Tradition</a:t>
            </a:r>
            <a:endParaRPr sz="2880">
              <a:solidFill>
                <a:srgbClr val="FFFFFF"/>
              </a:solidFill>
              <a:latin typeface="Akatab"/>
              <a:ea typeface="Akatab"/>
              <a:cs typeface="Akatab"/>
              <a:sym typeface="Akatab"/>
            </a:endParaRPr>
          </a:p>
        </p:txBody>
      </p:sp>
      <p:sp>
        <p:nvSpPr>
          <p:cNvPr id="225" name="Google Shape;225;p27"/>
          <p:cNvSpPr txBox="1"/>
          <p:nvPr/>
        </p:nvSpPr>
        <p:spPr>
          <a:xfrm>
            <a:off x="4297680" y="1828800"/>
            <a:ext cx="3726300" cy="1988700"/>
          </a:xfrm>
          <a:prstGeom prst="rect">
            <a:avLst/>
          </a:prstGeom>
          <a:noFill/>
          <a:ln>
            <a:noFill/>
          </a:ln>
        </p:spPr>
        <p:txBody>
          <a:bodyPr spcFirstLastPara="1" wrap="square" lIns="91425" tIns="91425" rIns="91425" bIns="91425" anchor="ctr"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Why do you think it is important to follow tikanga (like not eating near the work) when practicing traditional Māori arts today?</a:t>
            </a:r>
            <a:endParaRPr sz="1620">
              <a:solidFill>
                <a:srgbClr val="040F0F"/>
              </a:solidFill>
              <a:latin typeface="Karla"/>
              <a:ea typeface="Karla"/>
              <a:cs typeface="Karla"/>
              <a:sym typeface="Karl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9"/>
        <p:cNvGrpSpPr/>
        <p:nvPr/>
      </p:nvGrpSpPr>
      <p:grpSpPr>
        <a:xfrm>
          <a:off x="0" y="0"/>
          <a:ext cx="0" cy="0"/>
          <a:chOff x="0" y="0"/>
          <a:chExt cx="0" cy="0"/>
        </a:xfrm>
      </p:grpSpPr>
      <p:pic>
        <p:nvPicPr>
          <p:cNvPr id="230" name="Google Shape;230;p28"/>
          <p:cNvPicPr preferRelativeResize="0"/>
          <p:nvPr/>
        </p:nvPicPr>
        <p:blipFill>
          <a:blip r:embed="rId4">
            <a:alphaModFix/>
          </a:blip>
          <a:stretch>
            <a:fillRect/>
          </a:stretch>
        </p:blipFill>
        <p:spPr>
          <a:xfrm>
            <a:off x="354330" y="651510"/>
            <a:ext cx="8332470" cy="4309110"/>
          </a:xfrm>
          <a:prstGeom prst="rect">
            <a:avLst/>
          </a:prstGeom>
          <a:noFill/>
          <a:ln>
            <a:noFill/>
          </a:ln>
        </p:spPr>
      </p:pic>
      <p:sp>
        <p:nvSpPr>
          <p:cNvPr id="231" name="Google Shape;231;p28"/>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Reflecting on Tradition</a:t>
            </a:r>
            <a:endParaRPr sz="2880">
              <a:solidFill>
                <a:srgbClr val="FFFFFF"/>
              </a:solidFill>
              <a:latin typeface="Akatab"/>
              <a:ea typeface="Akatab"/>
              <a:cs typeface="Akatab"/>
              <a:sym typeface="Akatab"/>
            </a:endParaRPr>
          </a:p>
        </p:txBody>
      </p:sp>
      <p:sp>
        <p:nvSpPr>
          <p:cNvPr id="232" name="Google Shape;232;p28"/>
          <p:cNvSpPr txBox="1"/>
          <p:nvPr/>
        </p:nvSpPr>
        <p:spPr>
          <a:xfrm>
            <a:off x="982980" y="1657350"/>
            <a:ext cx="7041000" cy="1988700"/>
          </a:xfrm>
          <a:prstGeom prst="rect">
            <a:avLst/>
          </a:prstGeom>
          <a:noFill/>
          <a:ln>
            <a:noFill/>
          </a:ln>
        </p:spPr>
        <p:txBody>
          <a:bodyPr spcFirstLastPara="1" wrap="square" lIns="91425" tIns="91425" rIns="91425" bIns="91425" anchor="ctr" anchorCtr="0">
            <a:noAutofit/>
          </a:bodyPr>
          <a:lstStyle/>
          <a:p>
            <a:pPr marL="0" marR="0" lvl="0" indent="0" algn="ctr" rtl="0">
              <a:spcBef>
                <a:spcPts val="360"/>
              </a:spcBef>
              <a:spcAft>
                <a:spcPts val="0"/>
              </a:spcAft>
              <a:buNone/>
            </a:pPr>
            <a:r>
              <a:rPr lang="en" sz="1620" b="1">
                <a:solidFill>
                  <a:srgbClr val="040F0F"/>
                </a:solidFill>
                <a:latin typeface="Karla"/>
                <a:ea typeface="Karla"/>
                <a:cs typeface="Karla"/>
                <a:sym typeface="Karla"/>
              </a:rPr>
              <a:t>You might have said...</a:t>
            </a:r>
            <a:endParaRPr sz="1620" b="1">
              <a:solidFill>
                <a:srgbClr val="040F0F"/>
              </a:solidFill>
              <a:latin typeface="Karla"/>
              <a:ea typeface="Karla"/>
              <a:cs typeface="Karla"/>
              <a:sym typeface="Karla"/>
            </a:endParaRPr>
          </a:p>
          <a:p>
            <a:pPr marL="0" marR="0" lvl="0" indent="0" algn="ctr" rtl="0">
              <a:spcBef>
                <a:spcPts val="360"/>
              </a:spcBef>
              <a:spcAft>
                <a:spcPts val="0"/>
              </a:spcAft>
              <a:buNone/>
            </a:pPr>
            <a:r>
              <a:rPr lang="en" sz="1620">
                <a:solidFill>
                  <a:srgbClr val="040F0F"/>
                </a:solidFill>
                <a:latin typeface="Karla"/>
                <a:ea typeface="Karla"/>
                <a:cs typeface="Karla"/>
                <a:sym typeface="Karla"/>
              </a:rPr>
              <a:t>It shows respect for the ancestors who developed the technique.</a:t>
            </a:r>
            <a:endParaRPr sz="1620">
              <a:solidFill>
                <a:srgbClr val="040F0F"/>
              </a:solidFill>
              <a:latin typeface="Karla"/>
              <a:ea typeface="Karla"/>
              <a:cs typeface="Karla"/>
              <a:sym typeface="Karla"/>
            </a:endParaRPr>
          </a:p>
          <a:p>
            <a:pPr marL="0" marR="0" lvl="0" indent="0" algn="ctr" rtl="0">
              <a:spcBef>
                <a:spcPts val="360"/>
              </a:spcBef>
              <a:spcAft>
                <a:spcPts val="0"/>
              </a:spcAft>
              <a:buNone/>
            </a:pPr>
            <a:r>
              <a:rPr lang="en" sz="1620">
                <a:solidFill>
                  <a:srgbClr val="040F0F"/>
                </a:solidFill>
                <a:latin typeface="Karla"/>
                <a:ea typeface="Karla"/>
                <a:cs typeface="Karla"/>
                <a:sym typeface="Karla"/>
              </a:rPr>
              <a:t>It helps the weaver maintain focus and mana in their work.</a:t>
            </a:r>
            <a:endParaRPr sz="1620">
              <a:solidFill>
                <a:srgbClr val="040F0F"/>
              </a:solidFill>
              <a:latin typeface="Karla"/>
              <a:ea typeface="Karla"/>
              <a:cs typeface="Karla"/>
              <a:sym typeface="Karla"/>
            </a:endParaRPr>
          </a:p>
          <a:p>
            <a:pPr marL="0" marR="0" lvl="0" indent="0" algn="ctr" rtl="0">
              <a:spcBef>
                <a:spcPts val="360"/>
              </a:spcBef>
              <a:spcAft>
                <a:spcPts val="360"/>
              </a:spcAft>
              <a:buNone/>
            </a:pPr>
            <a:r>
              <a:rPr lang="en" sz="1620">
                <a:solidFill>
                  <a:srgbClr val="040F0F"/>
                </a:solidFill>
                <a:latin typeface="Karla"/>
                <a:ea typeface="Karla"/>
                <a:cs typeface="Karla"/>
                <a:sym typeface="Karla"/>
              </a:rPr>
              <a:t>It preserves the spiritual connection between maker and materials.</a:t>
            </a:r>
            <a:endParaRPr sz="1620">
              <a:solidFill>
                <a:srgbClr val="040F0F"/>
              </a:solidFill>
              <a:latin typeface="Karla"/>
              <a:ea typeface="Karla"/>
              <a:cs typeface="Karla"/>
              <a:sym typeface="Karla"/>
            </a:endParaRPr>
          </a:p>
        </p:txBody>
      </p:sp>
      <p:sp>
        <p:nvSpPr>
          <p:cNvPr id="233" name="Google Shape;233;p28"/>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marR="0" lvl="0" indent="0" algn="r" rtl="0">
              <a:spcBef>
                <a:spcPts val="450"/>
              </a:spcBef>
              <a:spcAft>
                <a:spcPts val="450"/>
              </a:spcAft>
              <a:buNone/>
            </a:pPr>
            <a:r>
              <a:rPr lang="en" sz="3600">
                <a:solidFill>
                  <a:srgbClr val="040F0F"/>
                </a:solidFill>
                <a:latin typeface="Karla"/>
                <a:ea typeface="Karla"/>
                <a:cs typeface="Karla"/>
                <a:sym typeface="Karla"/>
              </a:rPr>
              <a:t>✅​</a:t>
            </a:r>
            <a:endParaRPr sz="3600">
              <a:solidFill>
                <a:srgbClr val="040F0F"/>
              </a:solidFill>
              <a:latin typeface="Karla"/>
              <a:ea typeface="Karla"/>
              <a:cs typeface="Karla"/>
              <a:sym typeface="Karl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7"/>
        <p:cNvGrpSpPr/>
        <p:nvPr/>
      </p:nvGrpSpPr>
      <p:grpSpPr>
        <a:xfrm>
          <a:off x="0" y="0"/>
          <a:ext cx="0" cy="0"/>
          <a:chOff x="0" y="0"/>
          <a:chExt cx="0" cy="0"/>
        </a:xfrm>
      </p:grpSpPr>
      <p:pic>
        <p:nvPicPr>
          <p:cNvPr id="238" name="Google Shape;238;p29"/>
          <p:cNvPicPr preferRelativeResize="0"/>
          <p:nvPr/>
        </p:nvPicPr>
        <p:blipFill>
          <a:blip r:embed="rId4">
            <a:alphaModFix/>
          </a:blip>
          <a:stretch>
            <a:fillRect/>
          </a:stretch>
        </p:blipFill>
        <p:spPr>
          <a:xfrm>
            <a:off x="5303933" y="514350"/>
            <a:ext cx="3313874" cy="4297680"/>
          </a:xfrm>
          <a:prstGeom prst="rect">
            <a:avLst/>
          </a:prstGeom>
          <a:noFill/>
          <a:ln>
            <a:noFill/>
          </a:ln>
        </p:spPr>
      </p:pic>
      <p:sp>
        <p:nvSpPr>
          <p:cNvPr id="239" name="Google Shape;239;p29"/>
          <p:cNvSpPr/>
          <p:nvPr/>
        </p:nvSpPr>
        <p:spPr>
          <a:xfrm>
            <a:off x="285750" y="2068830"/>
            <a:ext cx="4572000" cy="1154400"/>
          </a:xfrm>
          <a:prstGeom prst="roundRect">
            <a:avLst>
              <a:gd name="adj" fmla="val 16667"/>
            </a:avLst>
          </a:prstGeom>
          <a:solidFill>
            <a:srgbClr val="FFFFFF">
              <a:alpha val="40000"/>
            </a:srgbClr>
          </a:solidFill>
          <a:ln w="12700" cap="flat" cmpd="sng">
            <a:solidFill>
              <a:srgbClr val="D9036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0" name="Google Shape;240;p29"/>
          <p:cNvSpPr/>
          <p:nvPr/>
        </p:nvSpPr>
        <p:spPr>
          <a:xfrm>
            <a:off x="285750" y="3268980"/>
            <a:ext cx="4572000" cy="1588800"/>
          </a:xfrm>
          <a:prstGeom prst="roundRect">
            <a:avLst>
              <a:gd name="adj" fmla="val 16667"/>
            </a:avLst>
          </a:prstGeom>
          <a:solidFill>
            <a:srgbClr val="FFFFFF">
              <a:alpha val="40000"/>
            </a:srgbClr>
          </a:solidFill>
          <a:ln w="12700" cap="flat" cmpd="sng">
            <a:solidFill>
              <a:srgbClr val="D9036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41" name="Google Shape;241;p29"/>
          <p:cNvSpPr/>
          <p:nvPr/>
        </p:nvSpPr>
        <p:spPr>
          <a:xfrm>
            <a:off x="285750" y="857250"/>
            <a:ext cx="1040100" cy="262800"/>
          </a:xfrm>
          <a:prstGeom prst="roundRect">
            <a:avLst>
              <a:gd name="adj" fmla="val 16667"/>
            </a:avLst>
          </a:prstGeom>
          <a:solidFill>
            <a:srgbClr val="D9036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80" b="1">
                <a:solidFill>
                  <a:srgbClr val="FFFFFF"/>
                </a:solidFill>
                <a:latin typeface="Karla"/>
                <a:ea typeface="Karla"/>
                <a:cs typeface="Karla"/>
                <a:sym typeface="Karla"/>
              </a:rPr>
              <a:t>FINAL STEPS</a:t>
            </a:r>
            <a:endParaRPr sz="1080" b="1">
              <a:solidFill>
                <a:srgbClr val="FFFFFF"/>
              </a:solidFill>
              <a:latin typeface="Karla"/>
              <a:ea typeface="Karla"/>
              <a:cs typeface="Karla"/>
              <a:sym typeface="Karla"/>
            </a:endParaRPr>
          </a:p>
        </p:txBody>
      </p:sp>
      <p:sp>
        <p:nvSpPr>
          <p:cNvPr id="242" name="Google Shape;242;p29"/>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Finishing Your Weave</a:t>
            </a:r>
            <a:endParaRPr sz="2880">
              <a:solidFill>
                <a:srgbClr val="FFFFFF"/>
              </a:solidFill>
              <a:latin typeface="Akatab"/>
              <a:ea typeface="Akatab"/>
              <a:cs typeface="Akatab"/>
              <a:sym typeface="Akatab"/>
            </a:endParaRPr>
          </a:p>
        </p:txBody>
      </p:sp>
      <p:sp>
        <p:nvSpPr>
          <p:cNvPr id="243" name="Google Shape;243;p29"/>
          <p:cNvSpPr txBox="1"/>
          <p:nvPr/>
        </p:nvSpPr>
        <p:spPr>
          <a:xfrm>
            <a:off x="285750" y="1165860"/>
            <a:ext cx="4572000" cy="955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Once you have reached the desired height for your </a:t>
            </a:r>
            <a:r>
              <a:rPr lang="en" sz="1620" b="1">
                <a:solidFill>
                  <a:srgbClr val="040F0F"/>
                </a:solidFill>
                <a:latin typeface="Karla"/>
                <a:ea typeface="Karla"/>
                <a:cs typeface="Karla"/>
                <a:sym typeface="Karla"/>
              </a:rPr>
              <a:t>pūkoro</a:t>
            </a:r>
            <a:r>
              <a:rPr lang="en" sz="1620">
                <a:solidFill>
                  <a:srgbClr val="040F0F"/>
                </a:solidFill>
                <a:latin typeface="Karla"/>
                <a:ea typeface="Karla"/>
                <a:cs typeface="Karla"/>
                <a:sym typeface="Karla"/>
              </a:rPr>
              <a:t>, it is time to secure the threads so your hard work doesn't unravel.</a:t>
            </a:r>
            <a:endParaRPr sz="1620">
              <a:solidFill>
                <a:srgbClr val="040F0F"/>
              </a:solidFill>
              <a:latin typeface="Karla"/>
              <a:ea typeface="Karla"/>
              <a:cs typeface="Karla"/>
              <a:sym typeface="Karla"/>
            </a:endParaRPr>
          </a:p>
        </p:txBody>
      </p:sp>
      <p:sp>
        <p:nvSpPr>
          <p:cNvPr id="244" name="Google Shape;244;p29"/>
          <p:cNvSpPr txBox="1"/>
          <p:nvPr/>
        </p:nvSpPr>
        <p:spPr>
          <a:xfrm>
            <a:off x="411480" y="2103120"/>
            <a:ext cx="4343400" cy="1147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980" b="1">
                <a:solidFill>
                  <a:srgbClr val="040F0F"/>
                </a:solidFill>
                <a:latin typeface="Karla"/>
                <a:ea typeface="Karla"/>
                <a:cs typeface="Karla"/>
                <a:sym typeface="Karla"/>
              </a:rPr>
              <a:t>The Final Row</a:t>
            </a:r>
            <a:endParaRPr sz="1980" b="1">
              <a:solidFill>
                <a:srgbClr val="040F0F"/>
              </a:solidFill>
              <a:latin typeface="Karla"/>
              <a:ea typeface="Karla"/>
              <a:cs typeface="Karla"/>
              <a:sym typeface="Karla"/>
            </a:endParaRPr>
          </a:p>
          <a:p>
            <a:pPr marL="0" marR="0" lvl="0" indent="0" algn="l" rtl="0">
              <a:spcBef>
                <a:spcPts val="360"/>
              </a:spcBef>
              <a:spcAft>
                <a:spcPts val="360"/>
              </a:spcAft>
              <a:buNone/>
            </a:pPr>
            <a:r>
              <a:rPr lang="en" sz="1620">
                <a:solidFill>
                  <a:srgbClr val="040F0F"/>
                </a:solidFill>
                <a:latin typeface="Karla"/>
                <a:ea typeface="Karla"/>
                <a:cs typeface="Karla"/>
                <a:sym typeface="Karla"/>
              </a:rPr>
              <a:t>Complete your pattern row and ensure the tension is firm across all </a:t>
            </a:r>
            <a:r>
              <a:rPr lang="en" sz="1620" b="1">
                <a:solidFill>
                  <a:srgbClr val="040F0F"/>
                </a:solidFill>
                <a:latin typeface="Karla"/>
                <a:ea typeface="Karla"/>
                <a:cs typeface="Karla"/>
                <a:sym typeface="Karla"/>
              </a:rPr>
              <a:t>Aho</a:t>
            </a:r>
            <a:r>
              <a:rPr lang="en" sz="1620">
                <a:solidFill>
                  <a:srgbClr val="040F0F"/>
                </a:solidFill>
                <a:latin typeface="Karla"/>
                <a:ea typeface="Karla"/>
                <a:cs typeface="Karla"/>
                <a:sym typeface="Karla"/>
              </a:rPr>
              <a:t> threads.</a:t>
            </a:r>
            <a:endParaRPr sz="1620">
              <a:solidFill>
                <a:srgbClr val="040F0F"/>
              </a:solidFill>
              <a:latin typeface="Karla"/>
              <a:ea typeface="Karla"/>
              <a:cs typeface="Karla"/>
              <a:sym typeface="Karla"/>
            </a:endParaRPr>
          </a:p>
        </p:txBody>
      </p:sp>
      <p:sp>
        <p:nvSpPr>
          <p:cNvPr id="245" name="Google Shape;245;p29"/>
          <p:cNvSpPr txBox="1"/>
          <p:nvPr/>
        </p:nvSpPr>
        <p:spPr>
          <a:xfrm>
            <a:off x="400050" y="3360420"/>
            <a:ext cx="4343400" cy="14403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980" b="1">
                <a:solidFill>
                  <a:srgbClr val="040F0F"/>
                </a:solidFill>
                <a:latin typeface="Karla"/>
                <a:ea typeface="Karla"/>
                <a:cs typeface="Karla"/>
                <a:sym typeface="Karla"/>
              </a:rPr>
              <a:t>Casting Off</a:t>
            </a:r>
            <a:endParaRPr sz="1980" b="1">
              <a:solidFill>
                <a:srgbClr val="040F0F"/>
              </a:solidFill>
              <a:latin typeface="Karla"/>
              <a:ea typeface="Karla"/>
              <a:cs typeface="Karla"/>
              <a:sym typeface="Karla"/>
            </a:endParaRPr>
          </a:p>
          <a:p>
            <a:pPr marL="0" marR="0" lvl="0" indent="0" algn="l" rtl="0">
              <a:spcBef>
                <a:spcPts val="360"/>
              </a:spcBef>
              <a:spcAft>
                <a:spcPts val="360"/>
              </a:spcAft>
              <a:buNone/>
            </a:pPr>
            <a:r>
              <a:rPr lang="en" sz="1620">
                <a:solidFill>
                  <a:srgbClr val="040F0F"/>
                </a:solidFill>
                <a:latin typeface="Karla"/>
                <a:ea typeface="Karla"/>
                <a:cs typeface="Karla"/>
                <a:sym typeface="Karla"/>
              </a:rPr>
              <a:t>Turn your Pukoro inside out, then cast off one Aho at a time, Use a decorative 'whatu' (twine) finish or a simple fold-over technique to lock the vertical threads in place.</a:t>
            </a:r>
            <a:endParaRPr sz="1620">
              <a:solidFill>
                <a:srgbClr val="040F0F"/>
              </a:solidFill>
              <a:latin typeface="Karla"/>
              <a:ea typeface="Karla"/>
              <a:cs typeface="Karla"/>
              <a:sym typeface="Karl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pic>
        <p:nvPicPr>
          <p:cNvPr id="250" name="Google Shape;250;p30"/>
          <p:cNvPicPr preferRelativeResize="0"/>
          <p:nvPr/>
        </p:nvPicPr>
        <p:blipFill>
          <a:blip r:embed="rId4">
            <a:alphaModFix/>
          </a:blip>
          <a:stretch>
            <a:fillRect/>
          </a:stretch>
        </p:blipFill>
        <p:spPr>
          <a:xfrm>
            <a:off x="5029200" y="790143"/>
            <a:ext cx="3600450" cy="3711804"/>
          </a:xfrm>
          <a:prstGeom prst="rect">
            <a:avLst/>
          </a:prstGeom>
          <a:noFill/>
          <a:ln>
            <a:noFill/>
          </a:ln>
        </p:spPr>
      </p:pic>
      <p:sp>
        <p:nvSpPr>
          <p:cNvPr id="251" name="Google Shape;251;p30"/>
          <p:cNvSpPr/>
          <p:nvPr/>
        </p:nvSpPr>
        <p:spPr>
          <a:xfrm>
            <a:off x="285750" y="1588770"/>
            <a:ext cx="4572000" cy="914400"/>
          </a:xfrm>
          <a:prstGeom prst="roundRect">
            <a:avLst>
              <a:gd name="adj" fmla="val 16667"/>
            </a:avLst>
          </a:prstGeom>
          <a:solidFill>
            <a:srgbClr val="FFFFFF">
              <a:alpha val="40000"/>
            </a:srgbClr>
          </a:solidFill>
          <a:ln w="12700" cap="flat" cmpd="sng">
            <a:solidFill>
              <a:srgbClr val="D9036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2" name="Google Shape;252;p30"/>
          <p:cNvSpPr/>
          <p:nvPr/>
        </p:nvSpPr>
        <p:spPr>
          <a:xfrm>
            <a:off x="285750" y="2617470"/>
            <a:ext cx="4572000" cy="914400"/>
          </a:xfrm>
          <a:prstGeom prst="roundRect">
            <a:avLst>
              <a:gd name="adj" fmla="val 16667"/>
            </a:avLst>
          </a:prstGeom>
          <a:solidFill>
            <a:srgbClr val="FFFFFF">
              <a:alpha val="40000"/>
            </a:srgbClr>
          </a:solidFill>
          <a:ln w="12700" cap="flat" cmpd="sng">
            <a:solidFill>
              <a:srgbClr val="D90368"/>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3" name="Google Shape;253;p30"/>
          <p:cNvSpPr/>
          <p:nvPr/>
        </p:nvSpPr>
        <p:spPr>
          <a:xfrm>
            <a:off x="285750" y="3669030"/>
            <a:ext cx="4572000" cy="1086000"/>
          </a:xfrm>
          <a:prstGeom prst="roundRect">
            <a:avLst>
              <a:gd name="adj" fmla="val 16667"/>
            </a:avLst>
          </a:prstGeom>
          <a:solidFill>
            <a:srgbClr val="FCEBEB"/>
          </a:solidFill>
          <a:ln w="12700" cap="flat" cmpd="sng">
            <a:solidFill>
              <a:srgbClr val="460606">
                <a:alpha val="200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54" name="Google Shape;254;p30"/>
          <p:cNvSpPr txBox="1"/>
          <p:nvPr/>
        </p:nvSpPr>
        <p:spPr>
          <a:xfrm>
            <a:off x="308610" y="3726180"/>
            <a:ext cx="4572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60">
                <a:solidFill>
                  <a:srgbClr val="460606"/>
                </a:solidFill>
              </a:rPr>
              <a:t>⚠️</a:t>
            </a:r>
            <a:endParaRPr sz="2160">
              <a:solidFill>
                <a:srgbClr val="460606"/>
              </a:solidFill>
            </a:endParaRPr>
          </a:p>
        </p:txBody>
      </p:sp>
      <p:sp>
        <p:nvSpPr>
          <p:cNvPr id="255" name="Google Shape;255;p30"/>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Securing the Edges</a:t>
            </a:r>
            <a:endParaRPr sz="2880">
              <a:solidFill>
                <a:srgbClr val="FFFFFF"/>
              </a:solidFill>
              <a:latin typeface="Akatab"/>
              <a:ea typeface="Akatab"/>
              <a:cs typeface="Akatab"/>
              <a:sym typeface="Akatab"/>
            </a:endParaRPr>
          </a:p>
        </p:txBody>
      </p:sp>
      <p:sp>
        <p:nvSpPr>
          <p:cNvPr id="256" name="Google Shape;256;p30"/>
          <p:cNvSpPr txBox="1"/>
          <p:nvPr/>
        </p:nvSpPr>
        <p:spPr>
          <a:xfrm>
            <a:off x="285750" y="788670"/>
            <a:ext cx="4572000" cy="955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Secure your finish to maintain tension and preserve your </a:t>
            </a:r>
            <a:r>
              <a:rPr lang="en" sz="1620" i="1">
                <a:solidFill>
                  <a:srgbClr val="040F0F"/>
                </a:solidFill>
                <a:latin typeface="Karla"/>
                <a:ea typeface="Karla"/>
                <a:cs typeface="Karla"/>
                <a:sym typeface="Karla"/>
              </a:rPr>
              <a:t>Niho Taniwha</a:t>
            </a:r>
            <a:r>
              <a:rPr lang="en" sz="1620">
                <a:solidFill>
                  <a:srgbClr val="040F0F"/>
                </a:solidFill>
                <a:latin typeface="Karla"/>
                <a:ea typeface="Karla"/>
                <a:cs typeface="Karla"/>
                <a:sym typeface="Karla"/>
              </a:rPr>
              <a:t> or </a:t>
            </a:r>
            <a:r>
              <a:rPr lang="en" sz="1620" i="1">
                <a:solidFill>
                  <a:srgbClr val="040F0F"/>
                </a:solidFill>
                <a:latin typeface="Karla"/>
                <a:ea typeface="Karla"/>
                <a:cs typeface="Karla"/>
                <a:sym typeface="Karla"/>
              </a:rPr>
              <a:t>Patiki</a:t>
            </a:r>
            <a:r>
              <a:rPr lang="en" sz="1620">
                <a:solidFill>
                  <a:srgbClr val="040F0F"/>
                </a:solidFill>
                <a:latin typeface="Karla"/>
                <a:ea typeface="Karla"/>
                <a:cs typeface="Karla"/>
                <a:sym typeface="Karla"/>
              </a:rPr>
              <a:t> patterns.</a:t>
            </a:r>
            <a:endParaRPr sz="1620">
              <a:solidFill>
                <a:srgbClr val="040F0F"/>
              </a:solidFill>
              <a:latin typeface="Karla"/>
              <a:ea typeface="Karla"/>
              <a:cs typeface="Karla"/>
              <a:sym typeface="Karla"/>
            </a:endParaRPr>
          </a:p>
        </p:txBody>
      </p:sp>
      <p:sp>
        <p:nvSpPr>
          <p:cNvPr id="257" name="Google Shape;257;p30"/>
          <p:cNvSpPr txBox="1"/>
          <p:nvPr/>
        </p:nvSpPr>
        <p:spPr>
          <a:xfrm>
            <a:off x="400050" y="1703070"/>
            <a:ext cx="4343400" cy="667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b="1">
                <a:solidFill>
                  <a:srgbClr val="040F0F"/>
                </a:solidFill>
                <a:latin typeface="Karla"/>
                <a:ea typeface="Karla"/>
                <a:cs typeface="Karla"/>
                <a:sym typeface="Karla"/>
              </a:rPr>
              <a:t>Selvedge Edge</a:t>
            </a:r>
            <a:r>
              <a:rPr lang="en" sz="1620">
                <a:solidFill>
                  <a:srgbClr val="040F0F"/>
                </a:solidFill>
                <a:latin typeface="Karla"/>
                <a:ea typeface="Karla"/>
                <a:cs typeface="Karla"/>
                <a:sym typeface="Karla"/>
              </a:rPr>
              <a:t>: Pull your final </a:t>
            </a:r>
            <a:r>
              <a:rPr lang="en" sz="1620" b="1">
                <a:solidFill>
                  <a:srgbClr val="040F0F"/>
                </a:solidFill>
                <a:latin typeface="Karla"/>
                <a:ea typeface="Karla"/>
                <a:cs typeface="Karla"/>
                <a:sym typeface="Karla"/>
              </a:rPr>
              <a:t>Ara</a:t>
            </a:r>
            <a:r>
              <a:rPr lang="en" sz="1620">
                <a:solidFill>
                  <a:srgbClr val="040F0F"/>
                </a:solidFill>
                <a:latin typeface="Karla"/>
                <a:ea typeface="Karla"/>
                <a:cs typeface="Karla"/>
                <a:sym typeface="Karla"/>
              </a:rPr>
              <a:t> row tight to lock the pattern.</a:t>
            </a:r>
            <a:endParaRPr sz="1620">
              <a:solidFill>
                <a:srgbClr val="040F0F"/>
              </a:solidFill>
              <a:latin typeface="Karla"/>
              <a:ea typeface="Karla"/>
              <a:cs typeface="Karla"/>
              <a:sym typeface="Karla"/>
            </a:endParaRPr>
          </a:p>
        </p:txBody>
      </p:sp>
      <p:sp>
        <p:nvSpPr>
          <p:cNvPr id="258" name="Google Shape;258;p30"/>
          <p:cNvSpPr txBox="1"/>
          <p:nvPr/>
        </p:nvSpPr>
        <p:spPr>
          <a:xfrm>
            <a:off x="400050" y="2731770"/>
            <a:ext cx="4343400" cy="667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b="1">
                <a:solidFill>
                  <a:srgbClr val="040F0F"/>
                </a:solidFill>
                <a:latin typeface="Karla"/>
                <a:ea typeface="Karla"/>
                <a:cs typeface="Karla"/>
                <a:sym typeface="Karla"/>
              </a:rPr>
              <a:t>Hiding Ends</a:t>
            </a:r>
            <a:r>
              <a:rPr lang="en" sz="1620">
                <a:solidFill>
                  <a:srgbClr val="040F0F"/>
                </a:solidFill>
                <a:latin typeface="Karla"/>
                <a:ea typeface="Karla"/>
                <a:cs typeface="Karla"/>
                <a:sym typeface="Karla"/>
              </a:rPr>
              <a:t>: Use a darning needle to weave loose ends back into the piece.</a:t>
            </a:r>
            <a:endParaRPr sz="1620">
              <a:solidFill>
                <a:srgbClr val="040F0F"/>
              </a:solidFill>
              <a:latin typeface="Karla"/>
              <a:ea typeface="Karla"/>
              <a:cs typeface="Karla"/>
              <a:sym typeface="Karla"/>
            </a:endParaRPr>
          </a:p>
        </p:txBody>
      </p:sp>
      <p:sp>
        <p:nvSpPr>
          <p:cNvPr id="259" name="Google Shape;259;p30"/>
          <p:cNvSpPr txBox="1"/>
          <p:nvPr/>
        </p:nvSpPr>
        <p:spPr>
          <a:xfrm>
            <a:off x="765810" y="3691890"/>
            <a:ext cx="3977700" cy="10401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440" b="1">
                <a:solidFill>
                  <a:srgbClr val="460606"/>
                </a:solidFill>
                <a:latin typeface="Karla"/>
                <a:ea typeface="Karla"/>
                <a:cs typeface="Karla"/>
                <a:sym typeface="Karla"/>
              </a:rPr>
              <a:t>Aata haere (Take Care)</a:t>
            </a:r>
            <a:endParaRPr sz="1440" b="1">
              <a:solidFill>
                <a:srgbClr val="460606"/>
              </a:solidFill>
              <a:latin typeface="Karla"/>
              <a:ea typeface="Karla"/>
              <a:cs typeface="Karla"/>
              <a:sym typeface="Karla"/>
            </a:endParaRPr>
          </a:p>
          <a:p>
            <a:pPr marL="0" marR="0" lvl="0" indent="0" algn="l" rtl="0">
              <a:spcBef>
                <a:spcPts val="360"/>
              </a:spcBef>
              <a:spcAft>
                <a:spcPts val="360"/>
              </a:spcAft>
              <a:buNone/>
            </a:pPr>
            <a:r>
              <a:rPr lang="en" sz="1620">
                <a:solidFill>
                  <a:srgbClr val="460606"/>
                </a:solidFill>
                <a:latin typeface="Karla"/>
                <a:ea typeface="Karla"/>
                <a:cs typeface="Karla"/>
                <a:sym typeface="Karla"/>
              </a:rPr>
              <a:t>Keep Aho threads long enough to braid into the top edge of your Pukoro.</a:t>
            </a:r>
            <a:endParaRPr sz="1620">
              <a:solidFill>
                <a:srgbClr val="460606"/>
              </a:solidFill>
              <a:latin typeface="Karla"/>
              <a:ea typeface="Karla"/>
              <a:cs typeface="Karla"/>
              <a:sym typeface="Karl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3"/>
        <p:cNvGrpSpPr/>
        <p:nvPr/>
      </p:nvGrpSpPr>
      <p:grpSpPr>
        <a:xfrm>
          <a:off x="0" y="0"/>
          <a:ext cx="0" cy="0"/>
          <a:chOff x="0" y="0"/>
          <a:chExt cx="0" cy="0"/>
        </a:xfrm>
      </p:grpSpPr>
      <p:pic>
        <p:nvPicPr>
          <p:cNvPr id="264" name="Google Shape;264;p31"/>
          <p:cNvPicPr preferRelativeResize="0"/>
          <p:nvPr/>
        </p:nvPicPr>
        <p:blipFill>
          <a:blip r:embed="rId4">
            <a:alphaModFix/>
          </a:blip>
          <a:stretch>
            <a:fillRect/>
          </a:stretch>
        </p:blipFill>
        <p:spPr>
          <a:xfrm>
            <a:off x="11430" y="34290"/>
            <a:ext cx="9144000" cy="1828800"/>
          </a:xfrm>
          <a:prstGeom prst="rect">
            <a:avLst/>
          </a:prstGeom>
          <a:noFill/>
          <a:ln>
            <a:noFill/>
          </a:ln>
        </p:spPr>
      </p:pic>
      <p:sp>
        <p:nvSpPr>
          <p:cNvPr id="265" name="Google Shape;265;p31"/>
          <p:cNvSpPr txBox="1"/>
          <p:nvPr/>
        </p:nvSpPr>
        <p:spPr>
          <a:xfrm>
            <a:off x="285750" y="252603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FFFFFF"/>
                </a:solidFill>
                <a:latin typeface="Akatab"/>
                <a:ea typeface="Akatab"/>
                <a:cs typeface="Akatab"/>
                <a:sym typeface="Akatab"/>
              </a:rPr>
              <a:t>The Journey Continues</a:t>
            </a:r>
            <a:endParaRPr sz="2880" b="1">
              <a:solidFill>
                <a:srgbClr val="FFFFFF"/>
              </a:solidFill>
              <a:latin typeface="Akatab"/>
              <a:ea typeface="Akatab"/>
              <a:cs typeface="Akatab"/>
              <a:sym typeface="Akatab"/>
            </a:endParaRPr>
          </a:p>
        </p:txBody>
      </p:sp>
      <p:sp>
        <p:nvSpPr>
          <p:cNvPr id="266" name="Google Shape;266;p31"/>
          <p:cNvSpPr txBox="1"/>
          <p:nvPr/>
        </p:nvSpPr>
        <p:spPr>
          <a:xfrm>
            <a:off x="285750" y="3143250"/>
            <a:ext cx="8572500" cy="1243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620">
                <a:solidFill>
                  <a:srgbClr val="040F0F"/>
                </a:solidFill>
                <a:latin typeface="Karla"/>
                <a:ea typeface="Karla"/>
                <a:cs typeface="Karla"/>
                <a:sym typeface="Karla"/>
              </a:rPr>
              <a:t>You have taken your first steps into the world of </a:t>
            </a:r>
            <a:r>
              <a:rPr lang="en" sz="1620" b="1">
                <a:solidFill>
                  <a:srgbClr val="040F0F"/>
                </a:solidFill>
                <a:latin typeface="Karla"/>
                <a:ea typeface="Karla"/>
                <a:cs typeface="Karla"/>
                <a:sym typeface="Karla"/>
              </a:rPr>
              <a:t>Te Whare Pora</a:t>
            </a:r>
            <a:r>
              <a:rPr lang="en" sz="1620">
                <a:solidFill>
                  <a:srgbClr val="040F0F"/>
                </a:solidFill>
                <a:latin typeface="Karla"/>
                <a:ea typeface="Karla"/>
                <a:cs typeface="Karla"/>
                <a:sym typeface="Karla"/>
              </a:rPr>
              <a:t> (The House of Weaving).</a:t>
            </a:r>
            <a:endParaRPr sz="1620">
              <a:solidFill>
                <a:srgbClr val="040F0F"/>
              </a:solidFill>
              <a:latin typeface="Karla"/>
              <a:ea typeface="Karla"/>
              <a:cs typeface="Karla"/>
              <a:sym typeface="Karla"/>
            </a:endParaRPr>
          </a:p>
          <a:p>
            <a:pPr marL="0" marR="0" lvl="0" indent="0" algn="l" rtl="0">
              <a:spcBef>
                <a:spcPts val="360"/>
              </a:spcBef>
              <a:spcAft>
                <a:spcPts val="360"/>
              </a:spcAft>
              <a:buNone/>
            </a:pPr>
            <a:r>
              <a:rPr lang="en" sz="1620">
                <a:solidFill>
                  <a:srgbClr val="040F0F"/>
                </a:solidFill>
                <a:latin typeface="Karla"/>
                <a:ea typeface="Karla"/>
                <a:cs typeface="Karla"/>
                <a:sym typeface="Karla"/>
              </a:rPr>
              <a:t>Continue to practice your tension and patterns. In our next session, we will look at how to finish the edges and join your weaving into a functional pouch.</a:t>
            </a:r>
            <a:endParaRPr sz="1620">
              <a:solidFill>
                <a:srgbClr val="040F0F"/>
              </a:solidFill>
              <a:latin typeface="Karla"/>
              <a:ea typeface="Karla"/>
              <a:cs typeface="Karla"/>
              <a:sym typeface="Karl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0"/>
        <p:cNvGrpSpPr/>
        <p:nvPr/>
      </p:nvGrpSpPr>
      <p:grpSpPr>
        <a:xfrm>
          <a:off x="0" y="0"/>
          <a:ext cx="0" cy="0"/>
          <a:chOff x="0" y="0"/>
          <a:chExt cx="0" cy="0"/>
        </a:xfrm>
      </p:grpSpPr>
      <p:pic>
        <p:nvPicPr>
          <p:cNvPr id="61" name="Google Shape;61;p14"/>
          <p:cNvPicPr preferRelativeResize="0"/>
          <p:nvPr/>
        </p:nvPicPr>
        <p:blipFill>
          <a:blip r:embed="rId4">
            <a:alphaModFix/>
          </a:blip>
          <a:stretch>
            <a:fillRect/>
          </a:stretch>
        </p:blipFill>
        <p:spPr>
          <a:xfrm>
            <a:off x="5029200" y="788670"/>
            <a:ext cx="3829050" cy="4069080"/>
          </a:xfrm>
          <a:prstGeom prst="rect">
            <a:avLst/>
          </a:prstGeom>
          <a:noFill/>
          <a:ln>
            <a:noFill/>
          </a:ln>
        </p:spPr>
      </p:pic>
      <p:sp>
        <p:nvSpPr>
          <p:cNvPr id="62" name="Google Shape;62;p14"/>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Learning Objectives</a:t>
            </a:r>
            <a:endParaRPr sz="2880">
              <a:solidFill>
                <a:srgbClr val="FFFFFF"/>
              </a:solidFill>
              <a:latin typeface="Akatab"/>
              <a:ea typeface="Akatab"/>
              <a:cs typeface="Akatab"/>
              <a:sym typeface="Akatab"/>
            </a:endParaRPr>
          </a:p>
        </p:txBody>
      </p:sp>
      <p:sp>
        <p:nvSpPr>
          <p:cNvPr id="63" name="Google Shape;63;p14"/>
          <p:cNvSpPr txBox="1"/>
          <p:nvPr/>
        </p:nvSpPr>
        <p:spPr>
          <a:xfrm>
            <a:off x="285750" y="788670"/>
            <a:ext cx="4572000" cy="23958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620">
                <a:solidFill>
                  <a:srgbClr val="040F0F"/>
                </a:solidFill>
                <a:latin typeface="Karla"/>
                <a:ea typeface="Karla"/>
                <a:cs typeface="Karla"/>
                <a:sym typeface="Karla"/>
              </a:rPr>
              <a:t>Today we will explore the cultural significance and history of Tāniko weaving.</a:t>
            </a:r>
            <a:endParaRPr sz="1620">
              <a:solidFill>
                <a:srgbClr val="040F0F"/>
              </a:solidFill>
              <a:latin typeface="Karla"/>
              <a:ea typeface="Karla"/>
              <a:cs typeface="Karla"/>
              <a:sym typeface="Karla"/>
            </a:endParaRPr>
          </a:p>
          <a:p>
            <a:pPr marL="0" marR="0" lvl="0" indent="0" algn="l" rtl="0">
              <a:spcBef>
                <a:spcPts val="360"/>
              </a:spcBef>
              <a:spcAft>
                <a:spcPts val="0"/>
              </a:spcAft>
              <a:buNone/>
            </a:pPr>
            <a:r>
              <a:rPr lang="en" sz="1620">
                <a:solidFill>
                  <a:srgbClr val="040F0F"/>
                </a:solidFill>
                <a:latin typeface="Karla"/>
                <a:ea typeface="Karla"/>
                <a:cs typeface="Karla"/>
                <a:sym typeface="Karla"/>
              </a:rPr>
              <a:t>We will learn to identify traditional materials like </a:t>
            </a:r>
            <a:r>
              <a:rPr lang="en" sz="1620" b="1">
                <a:solidFill>
                  <a:srgbClr val="040F0F"/>
                </a:solidFill>
                <a:latin typeface="Karla"/>
                <a:ea typeface="Karla"/>
                <a:cs typeface="Karla"/>
                <a:sym typeface="Karla"/>
              </a:rPr>
              <a:t>Mukaharakeke</a:t>
            </a:r>
            <a:r>
              <a:rPr lang="en" sz="1620">
                <a:solidFill>
                  <a:srgbClr val="040F0F"/>
                </a:solidFill>
                <a:latin typeface="Karla"/>
                <a:ea typeface="Karla"/>
                <a:cs typeface="Karla"/>
                <a:sym typeface="Karla"/>
              </a:rPr>
              <a:t> and understand the fundamental weaving structure.</a:t>
            </a:r>
            <a:endParaRPr sz="1620">
              <a:solidFill>
                <a:srgbClr val="040F0F"/>
              </a:solidFill>
              <a:latin typeface="Karla"/>
              <a:ea typeface="Karla"/>
              <a:cs typeface="Karla"/>
              <a:sym typeface="Karla"/>
            </a:endParaRPr>
          </a:p>
          <a:p>
            <a:pPr marL="0" marR="0" lvl="0" indent="0" algn="l" rtl="0">
              <a:spcBef>
                <a:spcPts val="360"/>
              </a:spcBef>
              <a:spcAft>
                <a:spcPts val="360"/>
              </a:spcAft>
              <a:buNone/>
            </a:pPr>
            <a:r>
              <a:rPr lang="en" sz="1620">
                <a:solidFill>
                  <a:srgbClr val="040F0F"/>
                </a:solidFill>
                <a:latin typeface="Karla"/>
                <a:ea typeface="Karla"/>
                <a:cs typeface="Karla"/>
                <a:sym typeface="Karla"/>
              </a:rPr>
              <a:t>By the end of the lesson, you will apply these skills to create your own geometric pattern for a small </a:t>
            </a:r>
            <a:r>
              <a:rPr lang="en" sz="1620" b="1">
                <a:solidFill>
                  <a:srgbClr val="040F0F"/>
                </a:solidFill>
                <a:latin typeface="Karla"/>
                <a:ea typeface="Karla"/>
                <a:cs typeface="Karla"/>
                <a:sym typeface="Karla"/>
              </a:rPr>
              <a:t>pūkoro</a:t>
            </a:r>
            <a:r>
              <a:rPr lang="en" sz="1620">
                <a:solidFill>
                  <a:srgbClr val="040F0F"/>
                </a:solidFill>
                <a:latin typeface="Karla"/>
                <a:ea typeface="Karla"/>
                <a:cs typeface="Karla"/>
                <a:sym typeface="Karla"/>
              </a:rPr>
              <a:t> (pouch).</a:t>
            </a:r>
            <a:endParaRPr sz="1620">
              <a:solidFill>
                <a:srgbClr val="040F0F"/>
              </a:solidFill>
              <a:latin typeface="Karla"/>
              <a:ea typeface="Karla"/>
              <a:cs typeface="Karla"/>
              <a:sym typeface="Karl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pic>
        <p:nvPicPr>
          <p:cNvPr id="68" name="Google Shape;68;p15"/>
          <p:cNvPicPr preferRelativeResize="0"/>
          <p:nvPr/>
        </p:nvPicPr>
        <p:blipFill>
          <a:blip r:embed="rId4">
            <a:alphaModFix/>
          </a:blip>
          <a:stretch>
            <a:fillRect/>
          </a:stretch>
        </p:blipFill>
        <p:spPr>
          <a:xfrm>
            <a:off x="285750" y="1360170"/>
            <a:ext cx="4171950" cy="1714500"/>
          </a:xfrm>
          <a:prstGeom prst="rect">
            <a:avLst/>
          </a:prstGeom>
          <a:noFill/>
          <a:ln>
            <a:noFill/>
          </a:ln>
        </p:spPr>
      </p:pic>
      <p:pic>
        <p:nvPicPr>
          <p:cNvPr id="69" name="Google Shape;69;p15"/>
          <p:cNvPicPr preferRelativeResize="0"/>
          <p:nvPr/>
        </p:nvPicPr>
        <p:blipFill>
          <a:blip r:embed="rId5">
            <a:alphaModFix/>
          </a:blip>
          <a:stretch>
            <a:fillRect/>
          </a:stretch>
        </p:blipFill>
        <p:spPr>
          <a:xfrm>
            <a:off x="4686300" y="902970"/>
            <a:ext cx="4171950" cy="1714500"/>
          </a:xfrm>
          <a:prstGeom prst="rect">
            <a:avLst/>
          </a:prstGeom>
          <a:noFill/>
          <a:ln>
            <a:noFill/>
          </a:ln>
        </p:spPr>
      </p:pic>
      <p:sp>
        <p:nvSpPr>
          <p:cNvPr id="70" name="Google Shape;70;p15"/>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Key Vocabulary</a:t>
            </a:r>
            <a:endParaRPr sz="2880">
              <a:solidFill>
                <a:srgbClr val="FFFFFF"/>
              </a:solidFill>
              <a:latin typeface="Akatab"/>
              <a:ea typeface="Akatab"/>
              <a:cs typeface="Akatab"/>
              <a:sym typeface="Akatab"/>
            </a:endParaRPr>
          </a:p>
        </p:txBody>
      </p:sp>
      <p:sp>
        <p:nvSpPr>
          <p:cNvPr id="71" name="Google Shape;71;p15"/>
          <p:cNvSpPr txBox="1"/>
          <p:nvPr/>
        </p:nvSpPr>
        <p:spPr>
          <a:xfrm>
            <a:off x="285750" y="3188970"/>
            <a:ext cx="4172100" cy="11475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0"/>
              </a:spcAft>
              <a:buNone/>
            </a:pPr>
            <a:r>
              <a:rPr lang="en" sz="1980" b="1">
                <a:solidFill>
                  <a:srgbClr val="040F0F"/>
                </a:solidFill>
                <a:latin typeface="Karla"/>
                <a:ea typeface="Karla"/>
                <a:cs typeface="Karla"/>
                <a:sym typeface="Karla"/>
              </a:rPr>
              <a:t>Aho</a:t>
            </a:r>
            <a:endParaRPr sz="1980" b="1">
              <a:solidFill>
                <a:srgbClr val="040F0F"/>
              </a:solidFill>
              <a:latin typeface="Karla"/>
              <a:ea typeface="Karla"/>
              <a:cs typeface="Karla"/>
              <a:sym typeface="Karla"/>
            </a:endParaRPr>
          </a:p>
          <a:p>
            <a:pPr marL="0" marR="0" lvl="0" indent="0" algn="ctr" rtl="0">
              <a:spcBef>
                <a:spcPts val="360"/>
              </a:spcBef>
              <a:spcAft>
                <a:spcPts val="360"/>
              </a:spcAft>
              <a:buNone/>
            </a:pPr>
            <a:r>
              <a:rPr lang="en" sz="1620">
                <a:solidFill>
                  <a:srgbClr val="040F0F"/>
                </a:solidFill>
                <a:latin typeface="Karla"/>
                <a:ea typeface="Karla"/>
                <a:cs typeface="Karla"/>
                <a:sym typeface="Karla"/>
              </a:rPr>
              <a:t>The </a:t>
            </a:r>
            <a:r>
              <a:rPr lang="en" sz="1620" b="1">
                <a:solidFill>
                  <a:srgbClr val="040F0F"/>
                </a:solidFill>
                <a:latin typeface="Karla"/>
                <a:ea typeface="Karla"/>
                <a:cs typeface="Karla"/>
                <a:sym typeface="Karla"/>
              </a:rPr>
              <a:t>vertical</a:t>
            </a:r>
            <a:r>
              <a:rPr lang="en" sz="1620">
                <a:solidFill>
                  <a:srgbClr val="040F0F"/>
                </a:solidFill>
                <a:latin typeface="Karla"/>
                <a:ea typeface="Karla"/>
                <a:cs typeface="Karla"/>
                <a:sym typeface="Karla"/>
              </a:rPr>
              <a:t> warp threads. These are the structural foundation of the weaving.</a:t>
            </a:r>
            <a:endParaRPr sz="1620">
              <a:solidFill>
                <a:srgbClr val="040F0F"/>
              </a:solidFill>
              <a:latin typeface="Karla"/>
              <a:ea typeface="Karla"/>
              <a:cs typeface="Karla"/>
              <a:sym typeface="Karla"/>
            </a:endParaRPr>
          </a:p>
        </p:txBody>
      </p:sp>
      <p:sp>
        <p:nvSpPr>
          <p:cNvPr id="72" name="Google Shape;72;p15"/>
          <p:cNvSpPr txBox="1"/>
          <p:nvPr/>
        </p:nvSpPr>
        <p:spPr>
          <a:xfrm>
            <a:off x="4686300" y="2731770"/>
            <a:ext cx="4172100" cy="1499700"/>
          </a:xfrm>
          <a:prstGeom prst="rect">
            <a:avLst/>
          </a:prstGeom>
          <a:noFill/>
          <a:ln>
            <a:noFill/>
          </a:ln>
        </p:spPr>
        <p:txBody>
          <a:bodyPr spcFirstLastPara="1" wrap="square" lIns="91425" tIns="91425" rIns="91425" bIns="91425" anchor="t" anchorCtr="0">
            <a:noAutofit/>
          </a:bodyPr>
          <a:lstStyle/>
          <a:p>
            <a:pPr marL="0" marR="0" lvl="0" indent="0" algn="ctr" rtl="0">
              <a:spcBef>
                <a:spcPts val="360"/>
              </a:spcBef>
              <a:spcAft>
                <a:spcPts val="0"/>
              </a:spcAft>
              <a:buNone/>
            </a:pPr>
            <a:r>
              <a:rPr lang="en" sz="1980" b="1">
                <a:solidFill>
                  <a:srgbClr val="040F0F"/>
                </a:solidFill>
                <a:latin typeface="Karla"/>
                <a:ea typeface="Karla"/>
                <a:cs typeface="Karla"/>
                <a:sym typeface="Karla"/>
              </a:rPr>
              <a:t>Ara</a:t>
            </a:r>
            <a:endParaRPr sz="1980" b="1">
              <a:solidFill>
                <a:srgbClr val="040F0F"/>
              </a:solidFill>
              <a:latin typeface="Karla"/>
              <a:ea typeface="Karla"/>
              <a:cs typeface="Karla"/>
              <a:sym typeface="Karla"/>
            </a:endParaRPr>
          </a:p>
          <a:p>
            <a:pPr marL="0" marR="0" lvl="0" indent="0" algn="ctr" rtl="0">
              <a:spcBef>
                <a:spcPts val="360"/>
              </a:spcBef>
              <a:spcAft>
                <a:spcPts val="360"/>
              </a:spcAft>
              <a:buNone/>
            </a:pPr>
            <a:r>
              <a:rPr lang="en" sz="1620">
                <a:solidFill>
                  <a:srgbClr val="040F0F"/>
                </a:solidFill>
                <a:latin typeface="Karla"/>
                <a:ea typeface="Karla"/>
                <a:cs typeface="Karla"/>
                <a:sym typeface="Karla"/>
              </a:rPr>
              <a:t>The </a:t>
            </a:r>
            <a:r>
              <a:rPr lang="en" sz="1620" b="1">
                <a:solidFill>
                  <a:srgbClr val="040F0F"/>
                </a:solidFill>
                <a:latin typeface="Karla"/>
                <a:ea typeface="Karla"/>
                <a:cs typeface="Karla"/>
                <a:sym typeface="Karla"/>
              </a:rPr>
              <a:t>horizontal</a:t>
            </a:r>
            <a:r>
              <a:rPr lang="en" sz="1620">
                <a:solidFill>
                  <a:srgbClr val="040F0F"/>
                </a:solidFill>
                <a:latin typeface="Karla"/>
                <a:ea typeface="Karla"/>
                <a:cs typeface="Karla"/>
                <a:sym typeface="Karla"/>
              </a:rPr>
              <a:t> weft threads (twine). These move across the Aho to create patterns.</a:t>
            </a:r>
            <a:endParaRPr sz="1620">
              <a:solidFill>
                <a:srgbClr val="040F0F"/>
              </a:solidFill>
              <a:latin typeface="Karla"/>
              <a:ea typeface="Karla"/>
              <a:cs typeface="Karla"/>
              <a:sym typeface="Karl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6"/>
        <p:cNvGrpSpPr/>
        <p:nvPr/>
      </p:nvGrpSpPr>
      <p:grpSpPr>
        <a:xfrm>
          <a:off x="0" y="0"/>
          <a:ext cx="0" cy="0"/>
          <a:chOff x="0" y="0"/>
          <a:chExt cx="0" cy="0"/>
        </a:xfrm>
      </p:grpSpPr>
      <p:pic>
        <p:nvPicPr>
          <p:cNvPr id="77" name="Google Shape;77;p16"/>
          <p:cNvPicPr preferRelativeResize="0"/>
          <p:nvPr/>
        </p:nvPicPr>
        <p:blipFill>
          <a:blip r:embed="rId4">
            <a:alphaModFix/>
          </a:blip>
          <a:stretch>
            <a:fillRect/>
          </a:stretch>
        </p:blipFill>
        <p:spPr>
          <a:xfrm>
            <a:off x="0" y="1453"/>
            <a:ext cx="3486150" cy="5140594"/>
          </a:xfrm>
          <a:prstGeom prst="rect">
            <a:avLst/>
          </a:prstGeom>
          <a:noFill/>
          <a:ln>
            <a:noFill/>
          </a:ln>
        </p:spPr>
      </p:pic>
      <p:sp>
        <p:nvSpPr>
          <p:cNvPr id="78" name="Google Shape;78;p16"/>
          <p:cNvSpPr/>
          <p:nvPr/>
        </p:nvSpPr>
        <p:spPr>
          <a:xfrm>
            <a:off x="3714750" y="3337560"/>
            <a:ext cx="5143500" cy="1086000"/>
          </a:xfrm>
          <a:prstGeom prst="roundRect">
            <a:avLst>
              <a:gd name="adj" fmla="val 16667"/>
            </a:avLst>
          </a:prstGeom>
          <a:solidFill>
            <a:srgbClr val="FAEFDA"/>
          </a:solidFill>
          <a:ln w="12700" cap="flat" cmpd="sng">
            <a:solidFill>
              <a:srgbClr val="573B06">
                <a:alpha val="200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9" name="Google Shape;79;p16"/>
          <p:cNvSpPr txBox="1"/>
          <p:nvPr/>
        </p:nvSpPr>
        <p:spPr>
          <a:xfrm>
            <a:off x="3737610" y="3394710"/>
            <a:ext cx="4572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60">
                <a:solidFill>
                  <a:srgbClr val="573B06"/>
                </a:solidFill>
              </a:rPr>
              <a:t>🔑</a:t>
            </a:r>
            <a:endParaRPr sz="2160">
              <a:solidFill>
                <a:srgbClr val="573B06"/>
              </a:solidFill>
            </a:endParaRPr>
          </a:p>
        </p:txBody>
      </p:sp>
      <p:sp>
        <p:nvSpPr>
          <p:cNvPr id="80" name="Google Shape;80;p16"/>
          <p:cNvSpPr txBox="1"/>
          <p:nvPr/>
        </p:nvSpPr>
        <p:spPr>
          <a:xfrm>
            <a:off x="3714750" y="468630"/>
            <a:ext cx="5143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b="1">
                <a:solidFill>
                  <a:srgbClr val="FFFFFF"/>
                </a:solidFill>
                <a:latin typeface="Akatab"/>
                <a:ea typeface="Akatab"/>
                <a:cs typeface="Akatab"/>
                <a:sym typeface="Akatab"/>
              </a:rPr>
              <a:t>A Living Connection</a:t>
            </a:r>
            <a:endParaRPr sz="2880" b="1">
              <a:solidFill>
                <a:srgbClr val="FFFFFF"/>
              </a:solidFill>
              <a:latin typeface="Akatab"/>
              <a:ea typeface="Akatab"/>
              <a:cs typeface="Akatab"/>
              <a:sym typeface="Akatab"/>
            </a:endParaRPr>
          </a:p>
        </p:txBody>
      </p:sp>
      <p:sp>
        <p:nvSpPr>
          <p:cNvPr id="81" name="Google Shape;81;p16"/>
          <p:cNvSpPr txBox="1"/>
          <p:nvPr/>
        </p:nvSpPr>
        <p:spPr>
          <a:xfrm>
            <a:off x="3714750" y="1085850"/>
            <a:ext cx="5143500" cy="27798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2160" b="1">
                <a:solidFill>
                  <a:srgbClr val="040F0F"/>
                </a:solidFill>
                <a:latin typeface="Karla"/>
                <a:ea typeface="Karla"/>
                <a:cs typeface="Karla"/>
                <a:sym typeface="Karla"/>
              </a:rPr>
              <a:t>Why do we weave?</a:t>
            </a:r>
            <a:endParaRPr sz="2160" b="1">
              <a:solidFill>
                <a:srgbClr val="040F0F"/>
              </a:solidFill>
              <a:latin typeface="Karla"/>
              <a:ea typeface="Karla"/>
              <a:cs typeface="Karla"/>
              <a:sym typeface="Karla"/>
            </a:endParaRPr>
          </a:p>
          <a:p>
            <a:pPr marL="0" marR="0" lvl="0" indent="0" algn="l" rtl="0">
              <a:spcBef>
                <a:spcPts val="360"/>
              </a:spcBef>
              <a:spcAft>
                <a:spcPts val="0"/>
              </a:spcAft>
              <a:buNone/>
            </a:pPr>
            <a:r>
              <a:rPr lang="en" sz="1620">
                <a:solidFill>
                  <a:srgbClr val="040F0F"/>
                </a:solidFill>
                <a:latin typeface="Karla"/>
                <a:ea typeface="Karla"/>
                <a:cs typeface="Karla"/>
                <a:sym typeface="Karla"/>
              </a:rPr>
              <a:t>Imagine wearing a garment that tells the story of your ancestors. Tāniko is more than just decoration; it is a way of recording </a:t>
            </a:r>
            <a:r>
              <a:rPr lang="en" sz="1620" b="1">
                <a:solidFill>
                  <a:srgbClr val="040F0F"/>
                </a:solidFill>
                <a:latin typeface="Karla"/>
                <a:ea typeface="Karla"/>
                <a:cs typeface="Karla"/>
                <a:sym typeface="Karla"/>
              </a:rPr>
              <a:t>history</a:t>
            </a:r>
            <a:r>
              <a:rPr lang="en" sz="1620">
                <a:solidFill>
                  <a:srgbClr val="040F0F"/>
                </a:solidFill>
                <a:latin typeface="Karla"/>
                <a:ea typeface="Karla"/>
                <a:cs typeface="Karla"/>
                <a:sym typeface="Karla"/>
              </a:rPr>
              <a:t>, </a:t>
            </a:r>
            <a:r>
              <a:rPr lang="en" sz="1620" b="1">
                <a:solidFill>
                  <a:srgbClr val="040F0F"/>
                </a:solidFill>
                <a:latin typeface="Karla"/>
                <a:ea typeface="Karla"/>
                <a:cs typeface="Karla"/>
                <a:sym typeface="Karla"/>
              </a:rPr>
              <a:t>status</a:t>
            </a:r>
            <a:r>
              <a:rPr lang="en" sz="1620">
                <a:solidFill>
                  <a:srgbClr val="040F0F"/>
                </a:solidFill>
                <a:latin typeface="Karla"/>
                <a:ea typeface="Karla"/>
                <a:cs typeface="Karla"/>
                <a:sym typeface="Karla"/>
              </a:rPr>
              <a:t>, and </a:t>
            </a:r>
            <a:r>
              <a:rPr lang="en" sz="1620" b="1">
                <a:solidFill>
                  <a:srgbClr val="040F0F"/>
                </a:solidFill>
                <a:latin typeface="Karla"/>
                <a:ea typeface="Karla"/>
                <a:cs typeface="Karla"/>
                <a:sym typeface="Karla"/>
              </a:rPr>
              <a:t>whakapapa</a:t>
            </a:r>
            <a:r>
              <a:rPr lang="en" sz="1620">
                <a:solidFill>
                  <a:srgbClr val="040F0F"/>
                </a:solidFill>
                <a:latin typeface="Karla"/>
                <a:ea typeface="Karla"/>
                <a:cs typeface="Karla"/>
                <a:sym typeface="Karla"/>
              </a:rPr>
              <a:t> (genealogy).</a:t>
            </a:r>
            <a:endParaRPr sz="1620">
              <a:solidFill>
                <a:srgbClr val="040F0F"/>
              </a:solidFill>
              <a:latin typeface="Karla"/>
              <a:ea typeface="Karla"/>
              <a:cs typeface="Karla"/>
              <a:sym typeface="Karla"/>
            </a:endParaRPr>
          </a:p>
          <a:p>
            <a:pPr marL="0" marR="0" lvl="0" indent="0" algn="l" rtl="0">
              <a:spcBef>
                <a:spcPts val="360"/>
              </a:spcBef>
              <a:spcAft>
                <a:spcPts val="360"/>
              </a:spcAft>
              <a:buNone/>
            </a:pPr>
            <a:r>
              <a:rPr lang="en" sz="1620">
                <a:solidFill>
                  <a:srgbClr val="040F0F"/>
                </a:solidFill>
                <a:latin typeface="Karla"/>
                <a:ea typeface="Karla"/>
                <a:cs typeface="Karla"/>
                <a:sym typeface="Karla"/>
              </a:rPr>
              <a:t>Historically, it was used to adorn the borders of fine cloaks (</a:t>
            </a:r>
            <a:r>
              <a:rPr lang="en" sz="1620" b="1">
                <a:solidFill>
                  <a:srgbClr val="040F0F"/>
                </a:solidFill>
                <a:latin typeface="Karla"/>
                <a:ea typeface="Karla"/>
                <a:cs typeface="Karla"/>
                <a:sym typeface="Karla"/>
              </a:rPr>
              <a:t>kākahu</a:t>
            </a:r>
            <a:r>
              <a:rPr lang="en" sz="1620">
                <a:solidFill>
                  <a:srgbClr val="040F0F"/>
                </a:solidFill>
                <a:latin typeface="Karla"/>
                <a:ea typeface="Karla"/>
                <a:cs typeface="Karla"/>
                <a:sym typeface="Karla"/>
              </a:rPr>
              <a:t>) and headbands (</a:t>
            </a:r>
            <a:r>
              <a:rPr lang="en" sz="1620" b="1">
                <a:solidFill>
                  <a:srgbClr val="040F0F"/>
                </a:solidFill>
                <a:latin typeface="Karla"/>
                <a:ea typeface="Karla"/>
                <a:cs typeface="Karla"/>
                <a:sym typeface="Karla"/>
              </a:rPr>
              <a:t>tīpare</a:t>
            </a:r>
            <a:r>
              <a:rPr lang="en" sz="1620">
                <a:solidFill>
                  <a:srgbClr val="040F0F"/>
                </a:solidFill>
                <a:latin typeface="Karla"/>
                <a:ea typeface="Karla"/>
                <a:cs typeface="Karla"/>
                <a:sym typeface="Karla"/>
              </a:rPr>
              <a:t>).</a:t>
            </a:r>
            <a:endParaRPr sz="1620">
              <a:solidFill>
                <a:srgbClr val="040F0F"/>
              </a:solidFill>
              <a:latin typeface="Karla"/>
              <a:ea typeface="Karla"/>
              <a:cs typeface="Karla"/>
              <a:sym typeface="Karla"/>
            </a:endParaRPr>
          </a:p>
        </p:txBody>
      </p:sp>
      <p:sp>
        <p:nvSpPr>
          <p:cNvPr id="82" name="Google Shape;82;p16"/>
          <p:cNvSpPr txBox="1"/>
          <p:nvPr/>
        </p:nvSpPr>
        <p:spPr>
          <a:xfrm>
            <a:off x="4194810" y="3360420"/>
            <a:ext cx="4549200" cy="10401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440" b="1">
                <a:solidFill>
                  <a:srgbClr val="573B06"/>
                </a:solidFill>
                <a:latin typeface="Karla"/>
                <a:ea typeface="Karla"/>
                <a:cs typeface="Karla"/>
                <a:sym typeface="Karla"/>
              </a:rPr>
              <a:t>Key point</a:t>
            </a:r>
            <a:endParaRPr sz="1440" b="1">
              <a:solidFill>
                <a:srgbClr val="573B06"/>
              </a:solidFill>
              <a:latin typeface="Karla"/>
              <a:ea typeface="Karla"/>
              <a:cs typeface="Karla"/>
              <a:sym typeface="Karla"/>
            </a:endParaRPr>
          </a:p>
          <a:p>
            <a:pPr marL="0" marR="0" lvl="0" indent="0" algn="l" rtl="0">
              <a:spcBef>
                <a:spcPts val="360"/>
              </a:spcBef>
              <a:spcAft>
                <a:spcPts val="360"/>
              </a:spcAft>
              <a:buNone/>
            </a:pPr>
            <a:r>
              <a:rPr lang="en" sz="1620">
                <a:solidFill>
                  <a:srgbClr val="573B06"/>
                </a:solidFill>
                <a:latin typeface="Karla"/>
                <a:ea typeface="Karla"/>
                <a:cs typeface="Karla"/>
                <a:sym typeface="Karla"/>
              </a:rPr>
              <a:t>Tāniko is a unique Māori finger-weaving technique that does not use a loom.</a:t>
            </a:r>
            <a:endParaRPr sz="1620">
              <a:solidFill>
                <a:srgbClr val="573B06"/>
              </a:solidFill>
              <a:latin typeface="Karla"/>
              <a:ea typeface="Karla"/>
              <a:cs typeface="Karla"/>
              <a:sym typeface="Karl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6"/>
        <p:cNvGrpSpPr/>
        <p:nvPr/>
      </p:nvGrpSpPr>
      <p:grpSpPr>
        <a:xfrm>
          <a:off x="0" y="0"/>
          <a:ext cx="0" cy="0"/>
          <a:chOff x="0" y="0"/>
          <a:chExt cx="0" cy="0"/>
        </a:xfrm>
      </p:grpSpPr>
      <p:pic>
        <p:nvPicPr>
          <p:cNvPr id="87" name="Google Shape;87;p17"/>
          <p:cNvPicPr preferRelativeResize="0"/>
          <p:nvPr/>
        </p:nvPicPr>
        <p:blipFill>
          <a:blip r:embed="rId4">
            <a:alphaModFix/>
          </a:blip>
          <a:stretch>
            <a:fillRect/>
          </a:stretch>
        </p:blipFill>
        <p:spPr>
          <a:xfrm>
            <a:off x="5029200" y="788670"/>
            <a:ext cx="3829050" cy="4069080"/>
          </a:xfrm>
          <a:prstGeom prst="rect">
            <a:avLst/>
          </a:prstGeom>
          <a:noFill/>
          <a:ln>
            <a:noFill/>
          </a:ln>
        </p:spPr>
      </p:pic>
      <p:sp>
        <p:nvSpPr>
          <p:cNvPr id="88" name="Google Shape;88;p17"/>
          <p:cNvSpPr/>
          <p:nvPr/>
        </p:nvSpPr>
        <p:spPr>
          <a:xfrm>
            <a:off x="285750" y="857250"/>
            <a:ext cx="1920300" cy="262800"/>
          </a:xfrm>
          <a:prstGeom prst="roundRect">
            <a:avLst>
              <a:gd name="adj" fmla="val 16667"/>
            </a:avLst>
          </a:prstGeom>
          <a:solidFill>
            <a:srgbClr val="D9036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80" b="1">
                <a:solidFill>
                  <a:srgbClr val="FFFFFF"/>
                </a:solidFill>
                <a:latin typeface="Karla"/>
                <a:ea typeface="Karla"/>
                <a:cs typeface="Karla"/>
                <a:sym typeface="Karla"/>
              </a:rPr>
              <a:t>TRADITIONAL VS. MODERN</a:t>
            </a:r>
            <a:endParaRPr sz="1080" b="1">
              <a:solidFill>
                <a:srgbClr val="FFFFFF"/>
              </a:solidFill>
              <a:latin typeface="Karla"/>
              <a:ea typeface="Karla"/>
              <a:cs typeface="Karla"/>
              <a:sym typeface="Karla"/>
            </a:endParaRPr>
          </a:p>
        </p:txBody>
      </p:sp>
      <p:sp>
        <p:nvSpPr>
          <p:cNvPr id="89" name="Google Shape;89;p17"/>
          <p:cNvSpPr/>
          <p:nvPr/>
        </p:nvSpPr>
        <p:spPr>
          <a:xfrm>
            <a:off x="285750" y="3017520"/>
            <a:ext cx="4572000" cy="1326000"/>
          </a:xfrm>
          <a:prstGeom prst="roundRect">
            <a:avLst>
              <a:gd name="adj" fmla="val 16667"/>
            </a:avLst>
          </a:prstGeom>
          <a:solidFill>
            <a:srgbClr val="E6F1FB"/>
          </a:solidFill>
          <a:ln w="12700" cap="flat" cmpd="sng">
            <a:solidFill>
              <a:srgbClr val="0B2F50">
                <a:alpha val="200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90" name="Google Shape;90;p17"/>
          <p:cNvSpPr txBox="1"/>
          <p:nvPr/>
        </p:nvSpPr>
        <p:spPr>
          <a:xfrm>
            <a:off x="308610" y="3074670"/>
            <a:ext cx="4572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60">
                <a:solidFill>
                  <a:srgbClr val="0B2F50"/>
                </a:solidFill>
              </a:rPr>
              <a:t>🧠</a:t>
            </a:r>
            <a:endParaRPr sz="2160">
              <a:solidFill>
                <a:srgbClr val="0B2F50"/>
              </a:solidFill>
            </a:endParaRPr>
          </a:p>
        </p:txBody>
      </p:sp>
      <p:sp>
        <p:nvSpPr>
          <p:cNvPr id="91" name="Google Shape;91;p17"/>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Materials: From Bush to Bench</a:t>
            </a:r>
            <a:endParaRPr sz="2880">
              <a:solidFill>
                <a:srgbClr val="FFFFFF"/>
              </a:solidFill>
              <a:latin typeface="Akatab"/>
              <a:ea typeface="Akatab"/>
              <a:cs typeface="Akatab"/>
              <a:sym typeface="Akatab"/>
            </a:endParaRPr>
          </a:p>
        </p:txBody>
      </p:sp>
      <p:sp>
        <p:nvSpPr>
          <p:cNvPr id="92" name="Google Shape;92;p17"/>
          <p:cNvSpPr txBox="1"/>
          <p:nvPr/>
        </p:nvSpPr>
        <p:spPr>
          <a:xfrm>
            <a:off x="285750" y="1165860"/>
            <a:ext cx="4572000" cy="18198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620">
                <a:solidFill>
                  <a:srgbClr val="040F0F"/>
                </a:solidFill>
                <a:latin typeface="Karla"/>
                <a:ea typeface="Karla"/>
                <a:cs typeface="Karla"/>
                <a:sym typeface="Karla"/>
              </a:rPr>
              <a:t>Historically, weavers used </a:t>
            </a:r>
            <a:r>
              <a:rPr lang="en" sz="1620" b="1">
                <a:solidFill>
                  <a:srgbClr val="040F0F"/>
                </a:solidFill>
                <a:latin typeface="Karla"/>
                <a:ea typeface="Karla"/>
                <a:cs typeface="Karla"/>
                <a:sym typeface="Karla"/>
              </a:rPr>
              <a:t>muka</a:t>
            </a:r>
            <a:r>
              <a:rPr lang="en" sz="1620">
                <a:solidFill>
                  <a:srgbClr val="040F0F"/>
                </a:solidFill>
                <a:latin typeface="Karla"/>
                <a:ea typeface="Karla"/>
                <a:cs typeface="Karla"/>
                <a:sym typeface="Karla"/>
              </a:rPr>
              <a:t>—the prepared fibre of the </a:t>
            </a:r>
            <a:r>
              <a:rPr lang="en" sz="1620" b="1">
                <a:solidFill>
                  <a:srgbClr val="040F0F"/>
                </a:solidFill>
                <a:latin typeface="Karla"/>
                <a:ea typeface="Karla"/>
                <a:cs typeface="Karla"/>
                <a:sym typeface="Karla"/>
              </a:rPr>
              <a:t>harakeke</a:t>
            </a:r>
            <a:r>
              <a:rPr lang="en" sz="1620">
                <a:solidFill>
                  <a:srgbClr val="040F0F"/>
                </a:solidFill>
                <a:latin typeface="Karla"/>
                <a:ea typeface="Karla"/>
                <a:cs typeface="Karla"/>
                <a:sym typeface="Karla"/>
              </a:rPr>
              <a:t> (flax) plant.</a:t>
            </a:r>
            <a:endParaRPr sz="1620">
              <a:solidFill>
                <a:srgbClr val="040F0F"/>
              </a:solidFill>
              <a:latin typeface="Karla"/>
              <a:ea typeface="Karla"/>
              <a:cs typeface="Karla"/>
              <a:sym typeface="Karla"/>
            </a:endParaRPr>
          </a:p>
          <a:p>
            <a:pPr marL="0" marR="0" lvl="0" indent="0" algn="l" rtl="0">
              <a:spcBef>
                <a:spcPts val="360"/>
              </a:spcBef>
              <a:spcAft>
                <a:spcPts val="360"/>
              </a:spcAft>
              <a:buNone/>
            </a:pPr>
            <a:r>
              <a:rPr lang="en" sz="1620">
                <a:solidFill>
                  <a:srgbClr val="040F0F"/>
                </a:solidFill>
                <a:latin typeface="Karla"/>
                <a:ea typeface="Karla"/>
                <a:cs typeface="Karla"/>
                <a:sym typeface="Karla"/>
              </a:rPr>
              <a:t>Today, while many still use muka for ceremonial pieces, we can use modern alternatives for practice, such as </a:t>
            </a:r>
            <a:r>
              <a:rPr lang="en" sz="1620" b="1">
                <a:solidFill>
                  <a:srgbClr val="040F0F"/>
                </a:solidFill>
                <a:latin typeface="Karla"/>
                <a:ea typeface="Karla"/>
                <a:cs typeface="Karla"/>
                <a:sym typeface="Karla"/>
              </a:rPr>
              <a:t>cotton twine</a:t>
            </a:r>
            <a:r>
              <a:rPr lang="en" sz="1620">
                <a:solidFill>
                  <a:srgbClr val="040F0F"/>
                </a:solidFill>
                <a:latin typeface="Karla"/>
                <a:ea typeface="Karla"/>
                <a:cs typeface="Karla"/>
                <a:sym typeface="Karla"/>
              </a:rPr>
              <a:t>, </a:t>
            </a:r>
            <a:r>
              <a:rPr lang="en" sz="1620" b="1">
                <a:solidFill>
                  <a:srgbClr val="040F0F"/>
                </a:solidFill>
                <a:latin typeface="Karla"/>
                <a:ea typeface="Karla"/>
                <a:cs typeface="Karla"/>
                <a:sym typeface="Karla"/>
              </a:rPr>
              <a:t>wool</a:t>
            </a:r>
            <a:r>
              <a:rPr lang="en" sz="1620">
                <a:solidFill>
                  <a:srgbClr val="040F0F"/>
                </a:solidFill>
                <a:latin typeface="Karla"/>
                <a:ea typeface="Karla"/>
                <a:cs typeface="Karla"/>
                <a:sym typeface="Karla"/>
              </a:rPr>
              <a:t>, or </a:t>
            </a:r>
            <a:r>
              <a:rPr lang="en" sz="1620" b="1">
                <a:solidFill>
                  <a:srgbClr val="040F0F"/>
                </a:solidFill>
                <a:latin typeface="Karla"/>
                <a:ea typeface="Karla"/>
                <a:cs typeface="Karla"/>
                <a:sym typeface="Karla"/>
              </a:rPr>
              <a:t>embroidery thread</a:t>
            </a:r>
            <a:r>
              <a:rPr lang="en" sz="1620">
                <a:solidFill>
                  <a:srgbClr val="040F0F"/>
                </a:solidFill>
                <a:latin typeface="Karla"/>
                <a:ea typeface="Karla"/>
                <a:cs typeface="Karla"/>
                <a:sym typeface="Karla"/>
              </a:rPr>
              <a:t>.</a:t>
            </a:r>
            <a:endParaRPr sz="1620">
              <a:solidFill>
                <a:srgbClr val="040F0F"/>
              </a:solidFill>
              <a:latin typeface="Karla"/>
              <a:ea typeface="Karla"/>
              <a:cs typeface="Karla"/>
              <a:sym typeface="Karla"/>
            </a:endParaRPr>
          </a:p>
        </p:txBody>
      </p:sp>
      <p:sp>
        <p:nvSpPr>
          <p:cNvPr id="93" name="Google Shape;93;p17"/>
          <p:cNvSpPr txBox="1"/>
          <p:nvPr/>
        </p:nvSpPr>
        <p:spPr>
          <a:xfrm>
            <a:off x="765810" y="3040380"/>
            <a:ext cx="3977700" cy="12801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440" b="1">
                <a:solidFill>
                  <a:srgbClr val="0B2F50"/>
                </a:solidFill>
                <a:latin typeface="Karla"/>
                <a:ea typeface="Karla"/>
                <a:cs typeface="Karla"/>
                <a:sym typeface="Karla"/>
              </a:rPr>
              <a:t>Remember</a:t>
            </a:r>
            <a:endParaRPr sz="1440" b="1">
              <a:solidFill>
                <a:srgbClr val="0B2F50"/>
              </a:solidFill>
              <a:latin typeface="Karla"/>
              <a:ea typeface="Karla"/>
              <a:cs typeface="Karla"/>
              <a:sym typeface="Karla"/>
            </a:endParaRPr>
          </a:p>
          <a:p>
            <a:pPr marL="0" marR="0" lvl="0" indent="0" algn="l" rtl="0">
              <a:spcBef>
                <a:spcPts val="360"/>
              </a:spcBef>
              <a:spcAft>
                <a:spcPts val="360"/>
              </a:spcAft>
              <a:buNone/>
            </a:pPr>
            <a:r>
              <a:rPr lang="en" sz="1620">
                <a:solidFill>
                  <a:srgbClr val="0B2F50"/>
                </a:solidFill>
                <a:latin typeface="Karla"/>
                <a:ea typeface="Karla"/>
                <a:cs typeface="Karla"/>
                <a:sym typeface="Karla"/>
              </a:rPr>
              <a:t>Harakeke must be harvested according to tikanga (protocols) to ensure the plant continues to thrive.</a:t>
            </a:r>
            <a:endParaRPr sz="1620">
              <a:solidFill>
                <a:srgbClr val="0B2F50"/>
              </a:solidFill>
              <a:latin typeface="Karla"/>
              <a:ea typeface="Karla"/>
              <a:cs typeface="Karla"/>
              <a:sym typeface="Karl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pic>
        <p:nvPicPr>
          <p:cNvPr id="98" name="Google Shape;98;p18"/>
          <p:cNvPicPr preferRelativeResize="0"/>
          <p:nvPr/>
        </p:nvPicPr>
        <p:blipFill>
          <a:blip r:embed="rId4">
            <a:alphaModFix/>
          </a:blip>
          <a:stretch>
            <a:fillRect/>
          </a:stretch>
        </p:blipFill>
        <p:spPr>
          <a:xfrm>
            <a:off x="289909" y="1828800"/>
            <a:ext cx="8564182" cy="3028950"/>
          </a:xfrm>
          <a:prstGeom prst="rect">
            <a:avLst/>
          </a:prstGeom>
          <a:noFill/>
          <a:ln>
            <a:noFill/>
          </a:ln>
        </p:spPr>
      </p:pic>
      <p:sp>
        <p:nvSpPr>
          <p:cNvPr id="99" name="Google Shape;99;p18"/>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The Structural Foundation</a:t>
            </a:r>
            <a:endParaRPr sz="2880">
              <a:solidFill>
                <a:srgbClr val="FFFFFF"/>
              </a:solidFill>
              <a:latin typeface="Akatab"/>
              <a:ea typeface="Akatab"/>
              <a:cs typeface="Akatab"/>
              <a:sym typeface="Akatab"/>
            </a:endParaRPr>
          </a:p>
        </p:txBody>
      </p:sp>
      <p:sp>
        <p:nvSpPr>
          <p:cNvPr id="100" name="Google Shape;100;p18"/>
          <p:cNvSpPr txBox="1"/>
          <p:nvPr/>
        </p:nvSpPr>
        <p:spPr>
          <a:xfrm>
            <a:off x="285750" y="788670"/>
            <a:ext cx="8572500" cy="21078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Tāniko is created by twisting horizontal threads (Ara) around fixed vertical threads (Aho). By using two or more colours of Ara, you can hide one colour behind the Aho while showing the other on the front.  A full twist, puts the same colour back on top of your pattern. A half twist puts the second colour on top of your pattern. "Pop Outs" (which is when the bottom colour pops through between two Aho,) is due to a drop in Ara tension.  To remedy this, tighten the bottom Ara until the second colour disappears below.</a:t>
            </a:r>
            <a:endParaRPr sz="1620">
              <a:solidFill>
                <a:srgbClr val="040F0F"/>
              </a:solidFill>
              <a:latin typeface="Karla"/>
              <a:ea typeface="Karla"/>
              <a:cs typeface="Karla"/>
              <a:sym typeface="Karl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9"/>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Check Your Knowledge</a:t>
            </a:r>
            <a:endParaRPr sz="2880">
              <a:solidFill>
                <a:srgbClr val="FFFFFF"/>
              </a:solidFill>
              <a:latin typeface="Akatab"/>
              <a:ea typeface="Akatab"/>
              <a:cs typeface="Akatab"/>
              <a:sym typeface="Akatab"/>
            </a:endParaRPr>
          </a:p>
        </p:txBody>
      </p:sp>
      <p:sp>
        <p:nvSpPr>
          <p:cNvPr id="106" name="Google Shape;106;p19"/>
          <p:cNvSpPr txBox="1"/>
          <p:nvPr/>
        </p:nvSpPr>
        <p:spPr>
          <a:xfrm>
            <a:off x="285750" y="857250"/>
            <a:ext cx="8572500" cy="379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Which term refers to the vertical warp threads in Tāniko weaving?</a:t>
            </a:r>
            <a:endParaRPr sz="1620">
              <a:solidFill>
                <a:srgbClr val="040F0F"/>
              </a:solidFill>
              <a:latin typeface="Karla"/>
              <a:ea typeface="Karla"/>
              <a:cs typeface="Karla"/>
              <a:sym typeface="Karla"/>
            </a:endParaRPr>
          </a:p>
        </p:txBody>
      </p:sp>
      <p:sp>
        <p:nvSpPr>
          <p:cNvPr id="107" name="Google Shape;107;p19"/>
          <p:cNvSpPr txBox="1"/>
          <p:nvPr/>
        </p:nvSpPr>
        <p:spPr>
          <a:xfrm>
            <a:off x="285750" y="1657350"/>
            <a:ext cx="525900" cy="685800"/>
          </a:xfrm>
          <a:prstGeom prst="rect">
            <a:avLst/>
          </a:prstGeom>
          <a:noFill/>
          <a:ln>
            <a:noFill/>
          </a:ln>
        </p:spPr>
        <p:txBody>
          <a:bodyPr spcFirstLastPara="1" wrap="square" lIns="91425" tIns="91425" rIns="91425" bIns="91425" anchor="ctr" anchorCtr="0">
            <a:noAutofit/>
          </a:bodyPr>
          <a:lstStyle/>
          <a:p>
            <a:pPr marL="0" marR="0" lvl="0" indent="0" algn="l" rtl="0">
              <a:spcBef>
                <a:spcPts val="450"/>
              </a:spcBef>
              <a:spcAft>
                <a:spcPts val="450"/>
              </a:spcAft>
              <a:buNone/>
            </a:pPr>
            <a:r>
              <a:rPr lang="en" sz="2520" b="1">
                <a:solidFill>
                  <a:srgbClr val="040F0F"/>
                </a:solidFill>
                <a:latin typeface="Karla"/>
                <a:ea typeface="Karla"/>
                <a:cs typeface="Karla"/>
                <a:sym typeface="Karla"/>
              </a:rPr>
              <a:t>1.</a:t>
            </a:r>
            <a:endParaRPr sz="2520" b="1">
              <a:solidFill>
                <a:srgbClr val="040F0F"/>
              </a:solidFill>
              <a:latin typeface="Karla"/>
              <a:ea typeface="Karla"/>
              <a:cs typeface="Karla"/>
              <a:sym typeface="Karla"/>
            </a:endParaRPr>
          </a:p>
        </p:txBody>
      </p:sp>
      <p:sp>
        <p:nvSpPr>
          <p:cNvPr id="108" name="Google Shape;108;p19"/>
          <p:cNvSpPr txBox="1"/>
          <p:nvPr/>
        </p:nvSpPr>
        <p:spPr>
          <a:xfrm>
            <a:off x="857250" y="165735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11430" marR="11430" lvl="0" indent="0" algn="l" rtl="0">
              <a:spcBef>
                <a:spcPts val="360"/>
              </a:spcBef>
              <a:spcAft>
                <a:spcPts val="360"/>
              </a:spcAft>
              <a:buNone/>
            </a:pPr>
            <a:r>
              <a:rPr lang="en" sz="1620">
                <a:solidFill>
                  <a:srgbClr val="040F0F"/>
                </a:solidFill>
                <a:latin typeface="Karla"/>
                <a:ea typeface="Karla"/>
                <a:cs typeface="Karla"/>
                <a:sym typeface="Karla"/>
              </a:rPr>
              <a:t>Aho</a:t>
            </a:r>
            <a:endParaRPr sz="1620">
              <a:solidFill>
                <a:srgbClr val="040F0F"/>
              </a:solidFill>
              <a:latin typeface="Karla"/>
              <a:ea typeface="Karla"/>
              <a:cs typeface="Karla"/>
              <a:sym typeface="Karla"/>
            </a:endParaRPr>
          </a:p>
        </p:txBody>
      </p:sp>
      <p:sp>
        <p:nvSpPr>
          <p:cNvPr id="109" name="Google Shape;109;p19"/>
          <p:cNvSpPr txBox="1"/>
          <p:nvPr/>
        </p:nvSpPr>
        <p:spPr>
          <a:xfrm>
            <a:off x="285750" y="2514600"/>
            <a:ext cx="525900" cy="685800"/>
          </a:xfrm>
          <a:prstGeom prst="rect">
            <a:avLst/>
          </a:prstGeom>
          <a:noFill/>
          <a:ln>
            <a:noFill/>
          </a:ln>
        </p:spPr>
        <p:txBody>
          <a:bodyPr spcFirstLastPara="1" wrap="square" lIns="91425" tIns="91425" rIns="91425" bIns="91425" anchor="ctr" anchorCtr="0">
            <a:noAutofit/>
          </a:bodyPr>
          <a:lstStyle/>
          <a:p>
            <a:pPr marL="0" marR="0" lvl="0" indent="0" algn="l" rtl="0">
              <a:spcBef>
                <a:spcPts val="450"/>
              </a:spcBef>
              <a:spcAft>
                <a:spcPts val="450"/>
              </a:spcAft>
              <a:buNone/>
            </a:pPr>
            <a:r>
              <a:rPr lang="en" sz="2520" b="1">
                <a:solidFill>
                  <a:srgbClr val="040F0F"/>
                </a:solidFill>
                <a:latin typeface="Karla"/>
                <a:ea typeface="Karla"/>
                <a:cs typeface="Karla"/>
                <a:sym typeface="Karla"/>
              </a:rPr>
              <a:t>2.</a:t>
            </a:r>
            <a:endParaRPr sz="2520" b="1">
              <a:solidFill>
                <a:srgbClr val="040F0F"/>
              </a:solidFill>
              <a:latin typeface="Karla"/>
              <a:ea typeface="Karla"/>
              <a:cs typeface="Karla"/>
              <a:sym typeface="Karla"/>
            </a:endParaRPr>
          </a:p>
        </p:txBody>
      </p:sp>
      <p:sp>
        <p:nvSpPr>
          <p:cNvPr id="110" name="Google Shape;110;p19"/>
          <p:cNvSpPr txBox="1"/>
          <p:nvPr/>
        </p:nvSpPr>
        <p:spPr>
          <a:xfrm>
            <a:off x="857250" y="251460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11430" marR="11430" lvl="0" indent="0" algn="l" rtl="0">
              <a:spcBef>
                <a:spcPts val="360"/>
              </a:spcBef>
              <a:spcAft>
                <a:spcPts val="360"/>
              </a:spcAft>
              <a:buNone/>
            </a:pPr>
            <a:r>
              <a:rPr lang="en" sz="1620">
                <a:solidFill>
                  <a:srgbClr val="040F0F"/>
                </a:solidFill>
                <a:latin typeface="Karla"/>
                <a:ea typeface="Karla"/>
                <a:cs typeface="Karla"/>
                <a:sym typeface="Karla"/>
              </a:rPr>
              <a:t>Pūkoro</a:t>
            </a:r>
            <a:endParaRPr sz="1620">
              <a:solidFill>
                <a:srgbClr val="040F0F"/>
              </a:solidFill>
              <a:latin typeface="Karla"/>
              <a:ea typeface="Karla"/>
              <a:cs typeface="Karla"/>
              <a:sym typeface="Karla"/>
            </a:endParaRPr>
          </a:p>
        </p:txBody>
      </p:sp>
      <p:sp>
        <p:nvSpPr>
          <p:cNvPr id="111" name="Google Shape;111;p19"/>
          <p:cNvSpPr txBox="1"/>
          <p:nvPr/>
        </p:nvSpPr>
        <p:spPr>
          <a:xfrm>
            <a:off x="285750" y="3371850"/>
            <a:ext cx="525900" cy="685800"/>
          </a:xfrm>
          <a:prstGeom prst="rect">
            <a:avLst/>
          </a:prstGeom>
          <a:noFill/>
          <a:ln>
            <a:noFill/>
          </a:ln>
        </p:spPr>
        <p:txBody>
          <a:bodyPr spcFirstLastPara="1" wrap="square" lIns="91425" tIns="91425" rIns="91425" bIns="91425" anchor="ctr" anchorCtr="0">
            <a:noAutofit/>
          </a:bodyPr>
          <a:lstStyle/>
          <a:p>
            <a:pPr marL="0" marR="0" lvl="0" indent="0" algn="l" rtl="0">
              <a:spcBef>
                <a:spcPts val="450"/>
              </a:spcBef>
              <a:spcAft>
                <a:spcPts val="450"/>
              </a:spcAft>
              <a:buNone/>
            </a:pPr>
            <a:r>
              <a:rPr lang="en" sz="2520" b="1">
                <a:solidFill>
                  <a:srgbClr val="040F0F"/>
                </a:solidFill>
                <a:latin typeface="Karla"/>
                <a:ea typeface="Karla"/>
                <a:cs typeface="Karla"/>
                <a:sym typeface="Karla"/>
              </a:rPr>
              <a:t>3.</a:t>
            </a:r>
            <a:endParaRPr sz="2520" b="1">
              <a:solidFill>
                <a:srgbClr val="040F0F"/>
              </a:solidFill>
              <a:latin typeface="Karla"/>
              <a:ea typeface="Karla"/>
              <a:cs typeface="Karla"/>
              <a:sym typeface="Karla"/>
            </a:endParaRPr>
          </a:p>
        </p:txBody>
      </p:sp>
      <p:sp>
        <p:nvSpPr>
          <p:cNvPr id="112" name="Google Shape;112;p19"/>
          <p:cNvSpPr txBox="1"/>
          <p:nvPr/>
        </p:nvSpPr>
        <p:spPr>
          <a:xfrm>
            <a:off x="857250" y="337185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11430" marR="11430" lvl="0" indent="0" algn="l" rtl="0">
              <a:spcBef>
                <a:spcPts val="360"/>
              </a:spcBef>
              <a:spcAft>
                <a:spcPts val="360"/>
              </a:spcAft>
              <a:buNone/>
            </a:pPr>
            <a:r>
              <a:rPr lang="en" sz="1620">
                <a:solidFill>
                  <a:srgbClr val="040F0F"/>
                </a:solidFill>
                <a:latin typeface="Karla"/>
                <a:ea typeface="Karla"/>
                <a:cs typeface="Karla"/>
                <a:sym typeface="Karla"/>
              </a:rPr>
              <a:t>Ara</a:t>
            </a:r>
            <a:endParaRPr sz="1620">
              <a:solidFill>
                <a:srgbClr val="040F0F"/>
              </a:solidFill>
              <a:latin typeface="Karla"/>
              <a:ea typeface="Karla"/>
              <a:cs typeface="Karla"/>
              <a:sym typeface="Karla"/>
            </a:endParaRPr>
          </a:p>
        </p:txBody>
      </p:sp>
      <p:sp>
        <p:nvSpPr>
          <p:cNvPr id="113" name="Google Shape;113;p19"/>
          <p:cNvSpPr txBox="1"/>
          <p:nvPr/>
        </p:nvSpPr>
        <p:spPr>
          <a:xfrm>
            <a:off x="285750" y="4229100"/>
            <a:ext cx="525900" cy="685800"/>
          </a:xfrm>
          <a:prstGeom prst="rect">
            <a:avLst/>
          </a:prstGeom>
          <a:noFill/>
          <a:ln>
            <a:noFill/>
          </a:ln>
        </p:spPr>
        <p:txBody>
          <a:bodyPr spcFirstLastPara="1" wrap="square" lIns="91425" tIns="91425" rIns="91425" bIns="91425" anchor="ctr" anchorCtr="0">
            <a:noAutofit/>
          </a:bodyPr>
          <a:lstStyle/>
          <a:p>
            <a:pPr marL="0" marR="0" lvl="0" indent="0" algn="l" rtl="0">
              <a:spcBef>
                <a:spcPts val="450"/>
              </a:spcBef>
              <a:spcAft>
                <a:spcPts val="450"/>
              </a:spcAft>
              <a:buNone/>
            </a:pPr>
            <a:r>
              <a:rPr lang="en" sz="2520" b="1">
                <a:solidFill>
                  <a:srgbClr val="040F0F"/>
                </a:solidFill>
                <a:latin typeface="Karla"/>
                <a:ea typeface="Karla"/>
                <a:cs typeface="Karla"/>
                <a:sym typeface="Karla"/>
              </a:rPr>
              <a:t>4.</a:t>
            </a:r>
            <a:endParaRPr sz="2520" b="1">
              <a:solidFill>
                <a:srgbClr val="040F0F"/>
              </a:solidFill>
              <a:latin typeface="Karla"/>
              <a:ea typeface="Karla"/>
              <a:cs typeface="Karla"/>
              <a:sym typeface="Karla"/>
            </a:endParaRPr>
          </a:p>
        </p:txBody>
      </p:sp>
      <p:sp>
        <p:nvSpPr>
          <p:cNvPr id="114" name="Google Shape;114;p19"/>
          <p:cNvSpPr txBox="1"/>
          <p:nvPr/>
        </p:nvSpPr>
        <p:spPr>
          <a:xfrm>
            <a:off x="857250" y="422910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11430" marR="11430" lvl="0" indent="0" algn="l" rtl="0">
              <a:spcBef>
                <a:spcPts val="360"/>
              </a:spcBef>
              <a:spcAft>
                <a:spcPts val="360"/>
              </a:spcAft>
              <a:buNone/>
            </a:pPr>
            <a:r>
              <a:rPr lang="en" sz="1620">
                <a:solidFill>
                  <a:srgbClr val="040F0F"/>
                </a:solidFill>
                <a:latin typeface="Karla"/>
                <a:ea typeface="Karla"/>
                <a:cs typeface="Karla"/>
                <a:sym typeface="Karla"/>
              </a:rPr>
              <a:t>Muka</a:t>
            </a:r>
            <a:endParaRPr sz="1620">
              <a:solidFill>
                <a:srgbClr val="040F0F"/>
              </a:solidFill>
              <a:latin typeface="Karla"/>
              <a:ea typeface="Karla"/>
              <a:cs typeface="Karla"/>
              <a:sym typeface="Karla"/>
            </a:endParaRPr>
          </a:p>
        </p:txBody>
      </p:sp>
      <p:sp>
        <p:nvSpPr>
          <p:cNvPr id="115" name="Google Shape;115;p19"/>
          <p:cNvSpPr txBox="1"/>
          <p:nvPr/>
        </p:nvSpPr>
        <p:spPr>
          <a:xfrm>
            <a:off x="6160770" y="308610"/>
            <a:ext cx="2743200" cy="457200"/>
          </a:xfrm>
          <a:prstGeom prst="rect">
            <a:avLst/>
          </a:prstGeom>
          <a:noFill/>
          <a:ln>
            <a:noFill/>
          </a:ln>
        </p:spPr>
        <p:txBody>
          <a:bodyPr spcFirstLastPara="1" wrap="square" lIns="91425" tIns="91425" rIns="91425" bIns="91425" anchor="t" anchorCtr="0">
            <a:noAutofit/>
          </a:bodyPr>
          <a:lstStyle/>
          <a:p>
            <a:pPr marL="0" marR="0" lvl="0" indent="0" algn="r" rtl="0">
              <a:spcBef>
                <a:spcPts val="360"/>
              </a:spcBef>
              <a:spcAft>
                <a:spcPts val="360"/>
              </a:spcAft>
              <a:buNone/>
            </a:pPr>
            <a:r>
              <a:rPr lang="en" sz="1620">
                <a:solidFill>
                  <a:srgbClr val="D90368"/>
                </a:solidFill>
                <a:latin typeface="Karla"/>
                <a:ea typeface="Karla"/>
                <a:cs typeface="Karla"/>
                <a:sym typeface="Karla"/>
              </a:rPr>
              <a:t>Answers on the next slide...</a:t>
            </a:r>
            <a:endParaRPr sz="1620">
              <a:solidFill>
                <a:srgbClr val="D90368"/>
              </a:solidFill>
              <a:latin typeface="Karla"/>
              <a:ea typeface="Karla"/>
              <a:cs typeface="Karla"/>
              <a:sym typeface="Karl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9"/>
        <p:cNvGrpSpPr/>
        <p:nvPr/>
      </p:nvGrpSpPr>
      <p:grpSpPr>
        <a:xfrm>
          <a:off x="0" y="0"/>
          <a:ext cx="0" cy="0"/>
          <a:chOff x="0" y="0"/>
          <a:chExt cx="0" cy="0"/>
        </a:xfrm>
      </p:grpSpPr>
      <p:sp>
        <p:nvSpPr>
          <p:cNvPr id="120" name="Google Shape;120;p20"/>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Check Your Knowledge</a:t>
            </a:r>
            <a:endParaRPr sz="2880">
              <a:solidFill>
                <a:srgbClr val="FFFFFF"/>
              </a:solidFill>
              <a:latin typeface="Akatab"/>
              <a:ea typeface="Akatab"/>
              <a:cs typeface="Akatab"/>
              <a:sym typeface="Akatab"/>
            </a:endParaRPr>
          </a:p>
        </p:txBody>
      </p:sp>
      <p:sp>
        <p:nvSpPr>
          <p:cNvPr id="121" name="Google Shape;121;p20"/>
          <p:cNvSpPr txBox="1"/>
          <p:nvPr/>
        </p:nvSpPr>
        <p:spPr>
          <a:xfrm>
            <a:off x="285750" y="857250"/>
            <a:ext cx="8572500" cy="379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360"/>
              </a:spcAft>
              <a:buNone/>
            </a:pPr>
            <a:r>
              <a:rPr lang="en" sz="1620">
                <a:solidFill>
                  <a:srgbClr val="040F0F"/>
                </a:solidFill>
                <a:latin typeface="Karla"/>
                <a:ea typeface="Karla"/>
                <a:cs typeface="Karla"/>
                <a:sym typeface="Karla"/>
              </a:rPr>
              <a:t>Which term refers to the vertical warp threads in Tāniko weaving?</a:t>
            </a:r>
            <a:endParaRPr sz="1620">
              <a:solidFill>
                <a:srgbClr val="040F0F"/>
              </a:solidFill>
              <a:latin typeface="Karla"/>
              <a:ea typeface="Karla"/>
              <a:cs typeface="Karla"/>
              <a:sym typeface="Karla"/>
            </a:endParaRPr>
          </a:p>
        </p:txBody>
      </p:sp>
      <p:sp>
        <p:nvSpPr>
          <p:cNvPr id="122" name="Google Shape;122;p20"/>
          <p:cNvSpPr txBox="1"/>
          <p:nvPr/>
        </p:nvSpPr>
        <p:spPr>
          <a:xfrm>
            <a:off x="285750" y="1657350"/>
            <a:ext cx="525900" cy="685800"/>
          </a:xfrm>
          <a:prstGeom prst="rect">
            <a:avLst/>
          </a:prstGeom>
          <a:noFill/>
          <a:ln>
            <a:noFill/>
          </a:ln>
        </p:spPr>
        <p:txBody>
          <a:bodyPr spcFirstLastPara="1" wrap="square" lIns="91425" tIns="91425" rIns="91425" bIns="91425" anchor="ctr" anchorCtr="0">
            <a:noAutofit/>
          </a:bodyPr>
          <a:lstStyle/>
          <a:p>
            <a:pPr marL="0" marR="0" lvl="0" indent="0" algn="l" rtl="0">
              <a:spcBef>
                <a:spcPts val="450"/>
              </a:spcBef>
              <a:spcAft>
                <a:spcPts val="450"/>
              </a:spcAft>
              <a:buNone/>
            </a:pPr>
            <a:r>
              <a:rPr lang="en" sz="2520" b="1">
                <a:solidFill>
                  <a:srgbClr val="040F0F"/>
                </a:solidFill>
                <a:latin typeface="Karla"/>
                <a:ea typeface="Karla"/>
                <a:cs typeface="Karla"/>
                <a:sym typeface="Karla"/>
              </a:rPr>
              <a:t>1.</a:t>
            </a:r>
            <a:endParaRPr sz="2520" b="1">
              <a:solidFill>
                <a:srgbClr val="040F0F"/>
              </a:solidFill>
              <a:latin typeface="Karla"/>
              <a:ea typeface="Karla"/>
              <a:cs typeface="Karla"/>
              <a:sym typeface="Karla"/>
            </a:endParaRPr>
          </a:p>
        </p:txBody>
      </p:sp>
      <p:sp>
        <p:nvSpPr>
          <p:cNvPr id="123" name="Google Shape;123;p20"/>
          <p:cNvSpPr txBox="1"/>
          <p:nvPr/>
        </p:nvSpPr>
        <p:spPr>
          <a:xfrm>
            <a:off x="857250" y="165735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11430" marR="11430" lvl="0" indent="0" algn="l" rtl="0">
              <a:spcBef>
                <a:spcPts val="360"/>
              </a:spcBef>
              <a:spcAft>
                <a:spcPts val="360"/>
              </a:spcAft>
              <a:buNone/>
            </a:pPr>
            <a:r>
              <a:rPr lang="en" sz="1620" b="1">
                <a:solidFill>
                  <a:srgbClr val="2C6E49"/>
                </a:solidFill>
                <a:latin typeface="Karla"/>
                <a:ea typeface="Karla"/>
                <a:cs typeface="Karla"/>
                <a:sym typeface="Karla"/>
              </a:rPr>
              <a:t>Aho</a:t>
            </a:r>
            <a:endParaRPr sz="1620" b="1">
              <a:solidFill>
                <a:srgbClr val="2C6E49"/>
              </a:solidFill>
              <a:latin typeface="Karla"/>
              <a:ea typeface="Karla"/>
              <a:cs typeface="Karla"/>
              <a:sym typeface="Karla"/>
            </a:endParaRPr>
          </a:p>
        </p:txBody>
      </p:sp>
      <p:sp>
        <p:nvSpPr>
          <p:cNvPr id="124" name="Google Shape;124;p20"/>
          <p:cNvSpPr txBox="1"/>
          <p:nvPr/>
        </p:nvSpPr>
        <p:spPr>
          <a:xfrm>
            <a:off x="8515350" y="1714500"/>
            <a:ext cx="548700" cy="548700"/>
          </a:xfrm>
          <a:prstGeom prst="rect">
            <a:avLst/>
          </a:prstGeom>
          <a:noFill/>
          <a:ln>
            <a:noFill/>
          </a:ln>
        </p:spPr>
        <p:txBody>
          <a:bodyPr spcFirstLastPara="1" wrap="square" lIns="91425" tIns="91425" rIns="91425" bIns="91425" anchor="ctr" anchorCtr="0">
            <a:noAutofit/>
          </a:bodyPr>
          <a:lstStyle/>
          <a:p>
            <a:pPr marL="0" marR="0" lvl="0" indent="0" algn="ctr" rtl="0">
              <a:spcBef>
                <a:spcPts val="450"/>
              </a:spcBef>
              <a:spcAft>
                <a:spcPts val="450"/>
              </a:spcAft>
              <a:buNone/>
            </a:pPr>
            <a:r>
              <a:rPr lang="en" sz="3600">
                <a:solidFill>
                  <a:srgbClr val="040F0F"/>
                </a:solidFill>
                <a:latin typeface="Karla"/>
                <a:ea typeface="Karla"/>
                <a:cs typeface="Karla"/>
                <a:sym typeface="Karla"/>
              </a:rPr>
              <a:t>👍​</a:t>
            </a:r>
            <a:endParaRPr sz="3600">
              <a:solidFill>
                <a:srgbClr val="040F0F"/>
              </a:solidFill>
              <a:latin typeface="Karla"/>
              <a:ea typeface="Karla"/>
              <a:cs typeface="Karla"/>
              <a:sym typeface="Karla"/>
            </a:endParaRPr>
          </a:p>
        </p:txBody>
      </p:sp>
      <p:sp>
        <p:nvSpPr>
          <p:cNvPr id="125" name="Google Shape;125;p20"/>
          <p:cNvSpPr txBox="1"/>
          <p:nvPr/>
        </p:nvSpPr>
        <p:spPr>
          <a:xfrm>
            <a:off x="285750" y="2514600"/>
            <a:ext cx="525900" cy="685800"/>
          </a:xfrm>
          <a:prstGeom prst="rect">
            <a:avLst/>
          </a:prstGeom>
          <a:noFill/>
          <a:ln>
            <a:noFill/>
          </a:ln>
        </p:spPr>
        <p:txBody>
          <a:bodyPr spcFirstLastPara="1" wrap="square" lIns="91425" tIns="91425" rIns="91425" bIns="91425" anchor="ctr" anchorCtr="0">
            <a:noAutofit/>
          </a:bodyPr>
          <a:lstStyle/>
          <a:p>
            <a:pPr marL="0" marR="0" lvl="0" indent="0" algn="l" rtl="0">
              <a:spcBef>
                <a:spcPts val="450"/>
              </a:spcBef>
              <a:spcAft>
                <a:spcPts val="450"/>
              </a:spcAft>
              <a:buNone/>
            </a:pPr>
            <a:r>
              <a:rPr lang="en" sz="2520" b="1">
                <a:solidFill>
                  <a:srgbClr val="040F0F"/>
                </a:solidFill>
                <a:latin typeface="Karla"/>
                <a:ea typeface="Karla"/>
                <a:cs typeface="Karla"/>
                <a:sym typeface="Karla"/>
              </a:rPr>
              <a:t>2.</a:t>
            </a:r>
            <a:endParaRPr sz="2520" b="1">
              <a:solidFill>
                <a:srgbClr val="040F0F"/>
              </a:solidFill>
              <a:latin typeface="Karla"/>
              <a:ea typeface="Karla"/>
              <a:cs typeface="Karla"/>
              <a:sym typeface="Karla"/>
            </a:endParaRPr>
          </a:p>
        </p:txBody>
      </p:sp>
      <p:sp>
        <p:nvSpPr>
          <p:cNvPr id="126" name="Google Shape;126;p20"/>
          <p:cNvSpPr txBox="1"/>
          <p:nvPr/>
        </p:nvSpPr>
        <p:spPr>
          <a:xfrm>
            <a:off x="857250" y="251460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11430" marR="11430" lvl="0" indent="0" algn="l" rtl="0">
              <a:spcBef>
                <a:spcPts val="360"/>
              </a:spcBef>
              <a:spcAft>
                <a:spcPts val="360"/>
              </a:spcAft>
              <a:buNone/>
            </a:pPr>
            <a:r>
              <a:rPr lang="en" sz="1620">
                <a:solidFill>
                  <a:srgbClr val="040F0F"/>
                </a:solidFill>
                <a:latin typeface="Karla"/>
                <a:ea typeface="Karla"/>
                <a:cs typeface="Karla"/>
                <a:sym typeface="Karla"/>
              </a:rPr>
              <a:t>Pūkou</a:t>
            </a:r>
            <a:endParaRPr sz="1620">
              <a:solidFill>
                <a:srgbClr val="040F0F"/>
              </a:solidFill>
              <a:latin typeface="Karla"/>
              <a:ea typeface="Karla"/>
              <a:cs typeface="Karla"/>
              <a:sym typeface="Karla"/>
            </a:endParaRPr>
          </a:p>
        </p:txBody>
      </p:sp>
      <p:sp>
        <p:nvSpPr>
          <p:cNvPr id="127" name="Google Shape;127;p20"/>
          <p:cNvSpPr txBox="1"/>
          <p:nvPr/>
        </p:nvSpPr>
        <p:spPr>
          <a:xfrm>
            <a:off x="285750" y="3371850"/>
            <a:ext cx="525900" cy="685800"/>
          </a:xfrm>
          <a:prstGeom prst="rect">
            <a:avLst/>
          </a:prstGeom>
          <a:noFill/>
          <a:ln>
            <a:noFill/>
          </a:ln>
        </p:spPr>
        <p:txBody>
          <a:bodyPr spcFirstLastPara="1" wrap="square" lIns="91425" tIns="91425" rIns="91425" bIns="91425" anchor="ctr" anchorCtr="0">
            <a:noAutofit/>
          </a:bodyPr>
          <a:lstStyle/>
          <a:p>
            <a:pPr marL="0" marR="0" lvl="0" indent="0" algn="l" rtl="0">
              <a:spcBef>
                <a:spcPts val="450"/>
              </a:spcBef>
              <a:spcAft>
                <a:spcPts val="450"/>
              </a:spcAft>
              <a:buNone/>
            </a:pPr>
            <a:r>
              <a:rPr lang="en" sz="2520" b="1">
                <a:solidFill>
                  <a:srgbClr val="040F0F"/>
                </a:solidFill>
                <a:latin typeface="Karla"/>
                <a:ea typeface="Karla"/>
                <a:cs typeface="Karla"/>
                <a:sym typeface="Karla"/>
              </a:rPr>
              <a:t>3.</a:t>
            </a:r>
            <a:endParaRPr sz="2520" b="1">
              <a:solidFill>
                <a:srgbClr val="040F0F"/>
              </a:solidFill>
              <a:latin typeface="Karla"/>
              <a:ea typeface="Karla"/>
              <a:cs typeface="Karla"/>
              <a:sym typeface="Karla"/>
            </a:endParaRPr>
          </a:p>
        </p:txBody>
      </p:sp>
      <p:sp>
        <p:nvSpPr>
          <p:cNvPr id="128" name="Google Shape;128;p20"/>
          <p:cNvSpPr txBox="1"/>
          <p:nvPr/>
        </p:nvSpPr>
        <p:spPr>
          <a:xfrm>
            <a:off x="857250" y="337185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11430" marR="11430" lvl="0" indent="0" algn="l" rtl="0">
              <a:spcBef>
                <a:spcPts val="360"/>
              </a:spcBef>
              <a:spcAft>
                <a:spcPts val="360"/>
              </a:spcAft>
              <a:buNone/>
            </a:pPr>
            <a:r>
              <a:rPr lang="en" sz="1620">
                <a:solidFill>
                  <a:srgbClr val="040F0F"/>
                </a:solidFill>
                <a:latin typeface="Karla"/>
                <a:ea typeface="Karla"/>
                <a:cs typeface="Karla"/>
                <a:sym typeface="Karla"/>
              </a:rPr>
              <a:t>Ara</a:t>
            </a:r>
            <a:endParaRPr sz="1620">
              <a:solidFill>
                <a:srgbClr val="040F0F"/>
              </a:solidFill>
              <a:latin typeface="Karla"/>
              <a:ea typeface="Karla"/>
              <a:cs typeface="Karla"/>
              <a:sym typeface="Karla"/>
            </a:endParaRPr>
          </a:p>
        </p:txBody>
      </p:sp>
      <p:sp>
        <p:nvSpPr>
          <p:cNvPr id="129" name="Google Shape;129;p20"/>
          <p:cNvSpPr txBox="1"/>
          <p:nvPr/>
        </p:nvSpPr>
        <p:spPr>
          <a:xfrm>
            <a:off x="285750" y="4229100"/>
            <a:ext cx="525900" cy="685800"/>
          </a:xfrm>
          <a:prstGeom prst="rect">
            <a:avLst/>
          </a:prstGeom>
          <a:noFill/>
          <a:ln>
            <a:noFill/>
          </a:ln>
        </p:spPr>
        <p:txBody>
          <a:bodyPr spcFirstLastPara="1" wrap="square" lIns="91425" tIns="91425" rIns="91425" bIns="91425" anchor="ctr" anchorCtr="0">
            <a:noAutofit/>
          </a:bodyPr>
          <a:lstStyle/>
          <a:p>
            <a:pPr marL="0" marR="0" lvl="0" indent="0" algn="l" rtl="0">
              <a:spcBef>
                <a:spcPts val="450"/>
              </a:spcBef>
              <a:spcAft>
                <a:spcPts val="450"/>
              </a:spcAft>
              <a:buNone/>
            </a:pPr>
            <a:r>
              <a:rPr lang="en" sz="2520" b="1">
                <a:solidFill>
                  <a:srgbClr val="040F0F"/>
                </a:solidFill>
                <a:latin typeface="Karla"/>
                <a:ea typeface="Karla"/>
                <a:cs typeface="Karla"/>
                <a:sym typeface="Karla"/>
              </a:rPr>
              <a:t>4.</a:t>
            </a:r>
            <a:endParaRPr sz="2520" b="1">
              <a:solidFill>
                <a:srgbClr val="040F0F"/>
              </a:solidFill>
              <a:latin typeface="Karla"/>
              <a:ea typeface="Karla"/>
              <a:cs typeface="Karla"/>
              <a:sym typeface="Karla"/>
            </a:endParaRPr>
          </a:p>
        </p:txBody>
      </p:sp>
      <p:sp>
        <p:nvSpPr>
          <p:cNvPr id="130" name="Google Shape;130;p20"/>
          <p:cNvSpPr txBox="1"/>
          <p:nvPr/>
        </p:nvSpPr>
        <p:spPr>
          <a:xfrm>
            <a:off x="857250" y="4229100"/>
            <a:ext cx="8001000" cy="685800"/>
          </a:xfrm>
          <a:prstGeom prst="rect">
            <a:avLst/>
          </a:prstGeom>
          <a:solidFill>
            <a:srgbClr val="F4F9FC"/>
          </a:solidFill>
          <a:ln w="457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11430" marR="11430" lvl="0" indent="0" algn="l" rtl="0">
              <a:spcBef>
                <a:spcPts val="360"/>
              </a:spcBef>
              <a:spcAft>
                <a:spcPts val="360"/>
              </a:spcAft>
              <a:buNone/>
            </a:pPr>
            <a:r>
              <a:rPr lang="en" sz="1620">
                <a:solidFill>
                  <a:srgbClr val="040F0F"/>
                </a:solidFill>
                <a:latin typeface="Karla"/>
                <a:ea typeface="Karla"/>
                <a:cs typeface="Karla"/>
                <a:sym typeface="Karla"/>
              </a:rPr>
              <a:t>Muka</a:t>
            </a:r>
            <a:endParaRPr sz="1620">
              <a:solidFill>
                <a:srgbClr val="040F0F"/>
              </a:solidFill>
              <a:latin typeface="Karla"/>
              <a:ea typeface="Karla"/>
              <a:cs typeface="Karla"/>
              <a:sym typeface="Karla"/>
            </a:endParaRPr>
          </a:p>
        </p:txBody>
      </p:sp>
      <p:sp>
        <p:nvSpPr>
          <p:cNvPr id="131" name="Google Shape;131;p20"/>
          <p:cNvSpPr txBox="1"/>
          <p:nvPr/>
        </p:nvSpPr>
        <p:spPr>
          <a:xfrm>
            <a:off x="8366760" y="342900"/>
            <a:ext cx="548700" cy="548700"/>
          </a:xfrm>
          <a:prstGeom prst="rect">
            <a:avLst/>
          </a:prstGeom>
          <a:noFill/>
          <a:ln>
            <a:noFill/>
          </a:ln>
        </p:spPr>
        <p:txBody>
          <a:bodyPr spcFirstLastPara="1" wrap="square" lIns="91425" tIns="91425" rIns="91425" bIns="91425" anchor="ctr" anchorCtr="0">
            <a:noAutofit/>
          </a:bodyPr>
          <a:lstStyle/>
          <a:p>
            <a:pPr marL="0" marR="0" lvl="0" indent="0" algn="r" rtl="0">
              <a:spcBef>
                <a:spcPts val="450"/>
              </a:spcBef>
              <a:spcAft>
                <a:spcPts val="450"/>
              </a:spcAft>
              <a:buNone/>
            </a:pPr>
            <a:r>
              <a:rPr lang="en" sz="3600">
                <a:solidFill>
                  <a:srgbClr val="040F0F"/>
                </a:solidFill>
                <a:latin typeface="Karla"/>
                <a:ea typeface="Karla"/>
                <a:cs typeface="Karla"/>
                <a:sym typeface="Karla"/>
              </a:rPr>
              <a:t>✅​</a:t>
            </a:r>
            <a:endParaRPr sz="3600">
              <a:solidFill>
                <a:srgbClr val="040F0F"/>
              </a:solidFill>
              <a:latin typeface="Karla"/>
              <a:ea typeface="Karla"/>
              <a:cs typeface="Karla"/>
              <a:sym typeface="Karl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pic>
        <p:nvPicPr>
          <p:cNvPr id="136" name="Google Shape;136;p21"/>
          <p:cNvPicPr preferRelativeResize="0"/>
          <p:nvPr/>
        </p:nvPicPr>
        <p:blipFill>
          <a:blip r:embed="rId4">
            <a:alphaModFix/>
          </a:blip>
          <a:stretch>
            <a:fillRect/>
          </a:stretch>
        </p:blipFill>
        <p:spPr>
          <a:xfrm>
            <a:off x="0" y="1291590"/>
            <a:ext cx="4263390" cy="2583180"/>
          </a:xfrm>
          <a:prstGeom prst="rect">
            <a:avLst/>
          </a:prstGeom>
          <a:noFill/>
          <a:ln>
            <a:noFill/>
          </a:ln>
        </p:spPr>
      </p:pic>
      <p:sp>
        <p:nvSpPr>
          <p:cNvPr id="137" name="Google Shape;137;p21"/>
          <p:cNvSpPr/>
          <p:nvPr/>
        </p:nvSpPr>
        <p:spPr>
          <a:xfrm>
            <a:off x="4286250" y="857250"/>
            <a:ext cx="720000" cy="262800"/>
          </a:xfrm>
          <a:prstGeom prst="roundRect">
            <a:avLst>
              <a:gd name="adj" fmla="val 16667"/>
            </a:avLst>
          </a:prstGeom>
          <a:solidFill>
            <a:srgbClr val="D90368"/>
          </a:solidFill>
          <a:ln>
            <a:noFill/>
          </a:ln>
        </p:spPr>
        <p:txBody>
          <a:bodyPr spcFirstLastPara="1" wrap="square" lIns="91425" tIns="91425" rIns="91425" bIns="91425" anchor="ctr" anchorCtr="0">
            <a:noAutofit/>
          </a:bodyPr>
          <a:lstStyle/>
          <a:p>
            <a:pPr marL="0" marR="0" lvl="0" indent="0" algn="ctr" rtl="0">
              <a:spcBef>
                <a:spcPts val="0"/>
              </a:spcBef>
              <a:spcAft>
                <a:spcPts val="0"/>
              </a:spcAft>
              <a:buNone/>
            </a:pPr>
            <a:r>
              <a:rPr lang="en" sz="1080" b="1">
                <a:solidFill>
                  <a:srgbClr val="FFFFFF"/>
                </a:solidFill>
                <a:latin typeface="Karla"/>
                <a:ea typeface="Karla"/>
                <a:cs typeface="Karla"/>
                <a:sym typeface="Karla"/>
              </a:rPr>
              <a:t>DESIGN</a:t>
            </a:r>
            <a:endParaRPr sz="1080" b="1">
              <a:solidFill>
                <a:srgbClr val="FFFFFF"/>
              </a:solidFill>
              <a:latin typeface="Karla"/>
              <a:ea typeface="Karla"/>
              <a:cs typeface="Karla"/>
              <a:sym typeface="Karla"/>
            </a:endParaRPr>
          </a:p>
        </p:txBody>
      </p:sp>
      <p:sp>
        <p:nvSpPr>
          <p:cNvPr id="138" name="Google Shape;138;p21"/>
          <p:cNvSpPr/>
          <p:nvPr/>
        </p:nvSpPr>
        <p:spPr>
          <a:xfrm>
            <a:off x="4286250" y="2766060"/>
            <a:ext cx="4572000" cy="1326000"/>
          </a:xfrm>
          <a:prstGeom prst="roundRect">
            <a:avLst>
              <a:gd name="adj" fmla="val 16667"/>
            </a:avLst>
          </a:prstGeom>
          <a:solidFill>
            <a:srgbClr val="E1F6EF"/>
          </a:solidFill>
          <a:ln w="12700" cap="flat" cmpd="sng">
            <a:solidFill>
              <a:srgbClr val="084D36">
                <a:alpha val="20000"/>
              </a:srgb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9" name="Google Shape;139;p21"/>
          <p:cNvSpPr txBox="1"/>
          <p:nvPr/>
        </p:nvSpPr>
        <p:spPr>
          <a:xfrm>
            <a:off x="4309110" y="2823210"/>
            <a:ext cx="457200" cy="45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160">
                <a:solidFill>
                  <a:srgbClr val="084D36"/>
                </a:solidFill>
              </a:rPr>
              <a:t>🔍</a:t>
            </a:r>
            <a:endParaRPr sz="2160">
              <a:solidFill>
                <a:srgbClr val="084D36"/>
              </a:solidFill>
            </a:endParaRPr>
          </a:p>
        </p:txBody>
      </p:sp>
      <p:sp>
        <p:nvSpPr>
          <p:cNvPr id="140" name="Google Shape;140;p21"/>
          <p:cNvSpPr txBox="1"/>
          <p:nvPr/>
        </p:nvSpPr>
        <p:spPr>
          <a:xfrm>
            <a:off x="285750" y="171450"/>
            <a:ext cx="8572500" cy="603600"/>
          </a:xfrm>
          <a:prstGeom prst="rect">
            <a:avLst/>
          </a:prstGeom>
          <a:noFill/>
          <a:ln>
            <a:noFill/>
          </a:ln>
        </p:spPr>
        <p:txBody>
          <a:bodyPr spcFirstLastPara="1" wrap="square" lIns="91425" tIns="91425" rIns="91425" bIns="91425" anchor="t" anchorCtr="0">
            <a:noAutofit/>
          </a:bodyPr>
          <a:lstStyle/>
          <a:p>
            <a:pPr marL="0" marR="0" lvl="0" indent="0" algn="l" rtl="0">
              <a:spcBef>
                <a:spcPts val="450"/>
              </a:spcBef>
              <a:spcAft>
                <a:spcPts val="450"/>
              </a:spcAft>
              <a:buNone/>
            </a:pPr>
            <a:r>
              <a:rPr lang="en" sz="2880">
                <a:solidFill>
                  <a:srgbClr val="FFFFFF"/>
                </a:solidFill>
                <a:latin typeface="Akatab"/>
                <a:ea typeface="Akatab"/>
                <a:cs typeface="Akatab"/>
                <a:sym typeface="Akatab"/>
              </a:rPr>
              <a:t>Geometric Patterns</a:t>
            </a:r>
            <a:endParaRPr sz="2880">
              <a:solidFill>
                <a:srgbClr val="FFFFFF"/>
              </a:solidFill>
              <a:latin typeface="Akatab"/>
              <a:ea typeface="Akatab"/>
              <a:cs typeface="Akatab"/>
              <a:sym typeface="Akatab"/>
            </a:endParaRPr>
          </a:p>
        </p:txBody>
      </p:sp>
      <p:sp>
        <p:nvSpPr>
          <p:cNvPr id="141" name="Google Shape;141;p21"/>
          <p:cNvSpPr txBox="1"/>
          <p:nvPr/>
        </p:nvSpPr>
        <p:spPr>
          <a:xfrm>
            <a:off x="4423410" y="1165860"/>
            <a:ext cx="4572000" cy="15315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620">
                <a:solidFill>
                  <a:srgbClr val="040F0F"/>
                </a:solidFill>
                <a:latin typeface="Karla"/>
                <a:ea typeface="Karla"/>
                <a:cs typeface="Karla"/>
                <a:sym typeface="Karla"/>
              </a:rPr>
              <a:t>Traditional patterns use triangles and diamonds to represent the natural world.</a:t>
            </a:r>
            <a:endParaRPr sz="1620">
              <a:solidFill>
                <a:srgbClr val="040F0F"/>
              </a:solidFill>
              <a:latin typeface="Karla"/>
              <a:ea typeface="Karla"/>
              <a:cs typeface="Karla"/>
              <a:sym typeface="Karla"/>
            </a:endParaRPr>
          </a:p>
          <a:p>
            <a:pPr marL="0" marR="0" lvl="0" indent="0" algn="l" rtl="0">
              <a:spcBef>
                <a:spcPts val="360"/>
              </a:spcBef>
              <a:spcAft>
                <a:spcPts val="360"/>
              </a:spcAft>
              <a:buNone/>
            </a:pPr>
            <a:r>
              <a:rPr lang="en" sz="1620" b="1">
                <a:solidFill>
                  <a:srgbClr val="040F0F"/>
                </a:solidFill>
                <a:latin typeface="Karla"/>
                <a:ea typeface="Karla"/>
                <a:cs typeface="Karla"/>
                <a:sym typeface="Karla"/>
              </a:rPr>
              <a:t>Aramoana</a:t>
            </a:r>
            <a:r>
              <a:rPr lang="en" sz="1620">
                <a:solidFill>
                  <a:srgbClr val="040F0F"/>
                </a:solidFill>
                <a:latin typeface="Karla"/>
                <a:ea typeface="Karla"/>
                <a:cs typeface="Karla"/>
                <a:sym typeface="Karla"/>
              </a:rPr>
              <a:t> (Path of the Sea) uses zig-zags, while </a:t>
            </a:r>
            <a:r>
              <a:rPr lang="en" sz="1620" b="1">
                <a:solidFill>
                  <a:srgbClr val="040F0F"/>
                </a:solidFill>
                <a:latin typeface="Karla"/>
                <a:ea typeface="Karla"/>
                <a:cs typeface="Karla"/>
                <a:sym typeface="Karla"/>
              </a:rPr>
              <a:t>Poutama</a:t>
            </a:r>
            <a:r>
              <a:rPr lang="en" sz="1620">
                <a:solidFill>
                  <a:srgbClr val="040F0F"/>
                </a:solidFill>
                <a:latin typeface="Karla"/>
                <a:ea typeface="Karla"/>
                <a:cs typeface="Karla"/>
                <a:sym typeface="Karla"/>
              </a:rPr>
              <a:t> (Stairway to Heaven) uses stepped designs.</a:t>
            </a:r>
            <a:endParaRPr sz="1620">
              <a:solidFill>
                <a:srgbClr val="040F0F"/>
              </a:solidFill>
              <a:latin typeface="Karla"/>
              <a:ea typeface="Karla"/>
              <a:cs typeface="Karla"/>
              <a:sym typeface="Karla"/>
            </a:endParaRPr>
          </a:p>
        </p:txBody>
      </p:sp>
      <p:sp>
        <p:nvSpPr>
          <p:cNvPr id="142" name="Google Shape;142;p21"/>
          <p:cNvSpPr txBox="1"/>
          <p:nvPr/>
        </p:nvSpPr>
        <p:spPr>
          <a:xfrm>
            <a:off x="4766310" y="2788920"/>
            <a:ext cx="3977700" cy="1280100"/>
          </a:xfrm>
          <a:prstGeom prst="rect">
            <a:avLst/>
          </a:prstGeom>
          <a:noFill/>
          <a:ln>
            <a:noFill/>
          </a:ln>
        </p:spPr>
        <p:txBody>
          <a:bodyPr spcFirstLastPara="1" wrap="square" lIns="91425" tIns="91425" rIns="91425" bIns="91425" anchor="t" anchorCtr="0">
            <a:noAutofit/>
          </a:bodyPr>
          <a:lstStyle/>
          <a:p>
            <a:pPr marL="0" marR="0" lvl="0" indent="0" algn="l" rtl="0">
              <a:spcBef>
                <a:spcPts val="360"/>
              </a:spcBef>
              <a:spcAft>
                <a:spcPts val="0"/>
              </a:spcAft>
              <a:buNone/>
            </a:pPr>
            <a:r>
              <a:rPr lang="en" sz="1440" b="1">
                <a:solidFill>
                  <a:srgbClr val="084D36"/>
                </a:solidFill>
                <a:latin typeface="Karla"/>
                <a:ea typeface="Karla"/>
                <a:cs typeface="Karla"/>
                <a:sym typeface="Karla"/>
              </a:rPr>
              <a:t>Example</a:t>
            </a:r>
            <a:endParaRPr sz="1440" b="1">
              <a:solidFill>
                <a:srgbClr val="084D36"/>
              </a:solidFill>
              <a:latin typeface="Karla"/>
              <a:ea typeface="Karla"/>
              <a:cs typeface="Karla"/>
              <a:sym typeface="Karla"/>
            </a:endParaRPr>
          </a:p>
          <a:p>
            <a:pPr marL="0" marR="0" lvl="0" indent="0" algn="l" rtl="0">
              <a:spcBef>
                <a:spcPts val="360"/>
              </a:spcBef>
              <a:spcAft>
                <a:spcPts val="360"/>
              </a:spcAft>
              <a:buNone/>
            </a:pPr>
            <a:r>
              <a:rPr lang="en" sz="1620">
                <a:solidFill>
                  <a:srgbClr val="084D36"/>
                </a:solidFill>
                <a:latin typeface="Karla"/>
                <a:ea typeface="Karla"/>
                <a:cs typeface="Karla"/>
                <a:sym typeface="Karla"/>
              </a:rPr>
              <a:t>Try sketching a simple 'Niho Taniwha' (Taniwha Teeth) pattern—a row of triangles—using a grid.</a:t>
            </a:r>
            <a:endParaRPr sz="1620">
              <a:solidFill>
                <a:srgbClr val="084D36"/>
              </a:solidFill>
              <a:latin typeface="Karla"/>
              <a:ea typeface="Karla"/>
              <a:cs typeface="Karla"/>
              <a:sym typeface="Karl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1051</Words>
  <Application>Microsoft Office PowerPoint</Application>
  <PresentationFormat>On-screen Show (16:9)</PresentationFormat>
  <Paragraphs>135</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Karla</vt:lpstr>
      <vt:lpstr>Akatab</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Poihaere Knight</dc:creator>
  <cp:lastModifiedBy>Poihaere Knight</cp:lastModifiedBy>
  <cp:revision>1</cp:revision>
  <dcterms:modified xsi:type="dcterms:W3CDTF">2026-06-30T00:36:17Z</dcterms:modified>
</cp:coreProperties>
</file>