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7" d="100"/>
          <a:sy n="127" d="100"/>
        </p:scale>
        <p:origin x="108" y="3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f3056d9227_2_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3" name="Google Shape;63;g3f3056d9227_2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f3056d9227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f3056d9227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3056d9227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0" name="Google Shape;130;g3f3056d9227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f3056d9227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" name="Google Shape;68;g3f3056d9227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f3056d9227_2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f3056d9227_2_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f3056d9227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f3056d9227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f3056d9227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f3056d9227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f30fbb28df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f30fbb28df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f3056d9227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f3056d9227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f3056d9227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f3056d9227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f3056d9227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f3056d9227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3">
  <p:cSld name="SECTION_HEADER_1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3"/>
          <p:cNvSpPr/>
          <p:nvPr/>
        </p:nvSpPr>
        <p:spPr>
          <a:xfrm rot="-5400000">
            <a:off x="1997100" y="-2003401"/>
            <a:ext cx="5149800" cy="9144000"/>
          </a:xfrm>
          <a:prstGeom prst="rect">
            <a:avLst/>
          </a:prstGeom>
          <a:gradFill>
            <a:gsLst>
              <a:gs pos="0">
                <a:schemeClr val="accent2"/>
              </a:gs>
              <a:gs pos="13000">
                <a:schemeClr val="accent2"/>
              </a:gs>
              <a:gs pos="100000">
                <a:schemeClr val="accent5"/>
              </a:gs>
            </a:gsLst>
            <a:lin ang="7200017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3"/>
          <p:cNvSpPr/>
          <p:nvPr/>
        </p:nvSpPr>
        <p:spPr>
          <a:xfrm rot="5400000">
            <a:off x="1608828" y="-1615017"/>
            <a:ext cx="4104900" cy="7322400"/>
          </a:xfrm>
          <a:prstGeom prst="rect">
            <a:avLst/>
          </a:prstGeom>
          <a:gradFill>
            <a:gsLst>
              <a:gs pos="0">
                <a:srgbClr val="3F9E45">
                  <a:alpha val="67843"/>
                </a:srgbClr>
              </a:gs>
              <a:gs pos="45000">
                <a:srgbClr val="A1DAA5">
                  <a:alpha val="0"/>
                </a:srgbClr>
              </a:gs>
              <a:gs pos="100000">
                <a:srgbClr val="A1DAA5">
                  <a:alpha val="0"/>
                </a:srgbClr>
              </a:gs>
            </a:gsLst>
            <a:lin ang="19800047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3"/>
          <p:cNvSpPr/>
          <p:nvPr/>
        </p:nvSpPr>
        <p:spPr>
          <a:xfrm rot="10800000" flipH="1">
            <a:off x="773754" y="2222100"/>
            <a:ext cx="8370300" cy="2921400"/>
          </a:xfrm>
          <a:prstGeom prst="rect">
            <a:avLst/>
          </a:prstGeom>
          <a:gradFill>
            <a:gsLst>
              <a:gs pos="0">
                <a:srgbClr val="3F9E45"/>
              </a:gs>
              <a:gs pos="42000">
                <a:srgbClr val="66C26C">
                  <a:alpha val="0"/>
                </a:srgbClr>
              </a:gs>
              <a:gs pos="100000">
                <a:srgbClr val="66C26C">
                  <a:alpha val="0"/>
                </a:srgbClr>
              </a:gs>
            </a:gsLst>
            <a:lin ang="7200017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/>
          <p:nvPr/>
        </p:nvSpPr>
        <p:spPr>
          <a:xfrm rot="-5400000">
            <a:off x="925199" y="270900"/>
            <a:ext cx="3947400" cy="5797800"/>
          </a:xfrm>
          <a:prstGeom prst="rect">
            <a:avLst/>
          </a:prstGeom>
          <a:gradFill>
            <a:gsLst>
              <a:gs pos="0">
                <a:srgbClr val="1B7F9F"/>
              </a:gs>
              <a:gs pos="8000">
                <a:srgbClr val="1B7F9F"/>
              </a:gs>
              <a:gs pos="50000">
                <a:srgbClr val="25AAD5">
                  <a:alpha val="0"/>
                </a:srgbClr>
              </a:gs>
              <a:gs pos="100000">
                <a:srgbClr val="25AAD5">
                  <a:alpha val="0"/>
                </a:srgbClr>
              </a:gs>
            </a:gsLst>
            <a:lin ang="1800004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459486" y="1570482"/>
            <a:ext cx="4896600" cy="31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Arial"/>
              <a:buNone/>
              <a:defRPr sz="50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459486" y="418338"/>
            <a:ext cx="47937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800"/>
              </a:spcBef>
              <a:spcAft>
                <a:spcPts val="0"/>
              </a:spcAft>
              <a:buClr>
                <a:schemeClr val="lt2"/>
              </a:buClr>
              <a:buSzPts val="1500"/>
              <a:buNone/>
              <a:defRPr sz="15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6323076" y="4738878"/>
            <a:ext cx="23523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59486" y="4738878"/>
            <a:ext cx="30723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3648" y="4738878"/>
            <a:ext cx="3702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4">
            <a:alphaModFix/>
          </a:blip>
          <a:srcRect l="2470" t="-13550" r="-2470" b="13550"/>
          <a:stretch/>
        </p:blipFill>
        <p:spPr>
          <a:xfrm>
            <a:off x="470425" y="484138"/>
            <a:ext cx="8203128" cy="14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Prompts </a:t>
            </a:r>
            <a:endParaRPr/>
          </a:p>
        </p:txBody>
      </p:sp>
      <p:sp>
        <p:nvSpPr>
          <p:cNvPr id="127" name="Google Shape;12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76500" cy="389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does a successful schooling experience and NCEA pathway look like for Māori, and how well do current NCEA reforms align with Māori aspirations, values, and understandings of the purpose of schooling?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effective or successful do you think the reforms will be at achieving the aspirations of your kura, community and the wider sector?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 is the problem this reforms are trying to solve, and is replacing NCEA the right response? Why or why not?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implications might these changes have for the responsibilities carried by kaiako Māori and leaders?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 you see Te Tiriti, mātauranga Māori and mana motuhake reflected in these changes?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you think you, or your kura will start, stop, and keep as a result of these changes?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>
            <a:spLocks noGrp="1"/>
          </p:cNvSpPr>
          <p:nvPr>
            <p:ph type="title"/>
          </p:nvPr>
        </p:nvSpPr>
        <p:spPr>
          <a:xfrm>
            <a:off x="459476" y="384050"/>
            <a:ext cx="8030400" cy="19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B68"/>
              </a:buClr>
              <a:buSzPts val="5000"/>
              <a:buFont typeface="Playfair Display Black"/>
              <a:buNone/>
            </a:pPr>
            <a:r>
              <a:rPr lang="en" sz="3200" b="1">
                <a:solidFill>
                  <a:schemeClr val="dk1"/>
                </a:solidFill>
              </a:rPr>
              <a:t>Kei hea tātau e ahu ana? </a:t>
            </a:r>
            <a:endParaRPr sz="3200" b="1">
              <a:solidFill>
                <a:schemeClr val="dk1"/>
              </a:solidFill>
            </a:endParaRPr>
          </a:p>
        </p:txBody>
      </p:sp>
      <p:pic>
        <p:nvPicPr>
          <p:cNvPr id="133" name="Google Shape;133;p24"/>
          <p:cNvPicPr preferRelativeResize="0"/>
          <p:nvPr/>
        </p:nvPicPr>
        <p:blipFill rotWithShape="1">
          <a:blip r:embed="rId4">
            <a:alphaModFix/>
          </a:blip>
          <a:srcRect l="2470" t="-13550" r="-2470" b="13550"/>
          <a:stretch/>
        </p:blipFill>
        <p:spPr>
          <a:xfrm>
            <a:off x="470438" y="3648238"/>
            <a:ext cx="8203128" cy="149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Kei Hea Tātau e Ahu Ana?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Which way in education?</a:t>
            </a:r>
            <a:endParaRPr/>
          </a:p>
        </p:txBody>
      </p:sp>
      <p:sp>
        <p:nvSpPr>
          <p:cNvPr id="71" name="Google Shape;71;p15"/>
          <p:cNvSpPr txBox="1"/>
          <p:nvPr/>
        </p:nvSpPr>
        <p:spPr>
          <a:xfrm>
            <a:off x="211500" y="4154675"/>
            <a:ext cx="8932500" cy="6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The question is not simply where education is going, but whose direction it follows?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b="1"/>
              <a:t>Qualification systems are never neutral</a:t>
            </a:r>
            <a:endParaRPr b="1"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They shape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• what counts as knowledge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• whose success is recognised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1"/>
                </a:solidFill>
              </a:rPr>
              <a:t>• whose language is legitimised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</a:rPr>
              <a:t>• whose futures are enabled</a:t>
            </a:r>
            <a:endParaRPr sz="1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</a:endParaRPr>
          </a:p>
          <a:p>
            <a:pPr marL="381000" marR="3810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chemeClr val="lt1"/>
                </a:solidFill>
              </a:rPr>
              <a:t>"Qualification frameworks embody the histories, knowledges, biases, omissions and values of their designers."</a:t>
            </a:r>
            <a:endParaRPr sz="20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>
            <a:spLocks noGrp="1"/>
          </p:cNvSpPr>
          <p:nvPr>
            <p:ph type="title"/>
          </p:nvPr>
        </p:nvSpPr>
        <p:spPr>
          <a:xfrm>
            <a:off x="311700" y="1380975"/>
            <a:ext cx="8520600" cy="21255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381000" marR="3810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 b="1"/>
              <a:t>Cabinet acknowledged that the (then) proposed reforms were likely to have their greatest impact on learners already experiencing inequity, including ākonga Māori </a:t>
            </a:r>
            <a:endParaRPr sz="45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b="1"/>
              <a:t>Some Tensions</a:t>
            </a:r>
            <a:endParaRPr b="1"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254625" y="1152475"/>
            <a:ext cx="43173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475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000000"/>
                </a:solidFill>
              </a:rPr>
              <a:t>Coherence</a:t>
            </a:r>
            <a:endParaRPr sz="45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75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000000"/>
                </a:solidFill>
              </a:rPr>
              <a:t>Consistency</a:t>
            </a:r>
            <a:endParaRPr sz="45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000000"/>
                </a:solidFill>
              </a:rPr>
              <a:t>Standardisation</a:t>
            </a:r>
            <a:endParaRPr sz="45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rgbClr val="000000"/>
                </a:solidFill>
              </a:rPr>
              <a:t>National assurance</a:t>
            </a:r>
            <a:endParaRPr sz="450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74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433100" y="1152475"/>
            <a:ext cx="4474200" cy="373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Equity for all learners and honour Māori aspirations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Local aspirations, identity,languages, cultures and knowledge systems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Diverse ways knowledge is held and valued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600"/>
              <a:t>Tino rangatiratanga </a:t>
            </a:r>
            <a:endParaRPr sz="1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90" name="Google Shape;90;p18"/>
          <p:cNvSpPr/>
          <p:nvPr/>
        </p:nvSpPr>
        <p:spPr>
          <a:xfrm>
            <a:off x="2749800" y="1296775"/>
            <a:ext cx="1683300" cy="3879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2749800" y="1963725"/>
            <a:ext cx="1683300" cy="43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2749800" y="2655750"/>
            <a:ext cx="1683300" cy="43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8"/>
          <p:cNvSpPr/>
          <p:nvPr/>
        </p:nvSpPr>
        <p:spPr>
          <a:xfrm>
            <a:off x="2749800" y="3464350"/>
            <a:ext cx="1683300" cy="4356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/>
          <p:nvPr/>
        </p:nvSpPr>
        <p:spPr>
          <a:xfrm>
            <a:off x="219450" y="4437600"/>
            <a:ext cx="8705100" cy="7059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</a:rPr>
              <a:t>These are not theoretical debates.  They shape the everyday experiences of Māori</a:t>
            </a:r>
            <a:endParaRPr sz="1800">
              <a:solidFill>
                <a:schemeClr val="dk2"/>
              </a:solidFill>
            </a:endParaRPr>
          </a:p>
        </p:txBody>
      </p:sp>
      <p:pic>
        <p:nvPicPr>
          <p:cNvPr id="99" name="Google Shape;9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63901" y="468000"/>
            <a:ext cx="2532250" cy="379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9" title="audre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52400"/>
            <a:ext cx="2612242" cy="4132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9" title="Moana.jpg"/>
          <p:cNvPicPr preferRelativeResize="0"/>
          <p:nvPr/>
        </p:nvPicPr>
        <p:blipFill rotWithShape="1">
          <a:blip r:embed="rId5">
            <a:alphaModFix/>
          </a:blip>
          <a:srcRect l="13412"/>
          <a:stretch/>
        </p:blipFill>
        <p:spPr>
          <a:xfrm>
            <a:off x="2815800" y="1066800"/>
            <a:ext cx="3496950" cy="300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9" title="sara.jpg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645400" y="541219"/>
            <a:ext cx="2381250" cy="3725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311700" y="1340750"/>
            <a:ext cx="8520600" cy="1230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these reforms strengthen the conditions for Māori to flourish?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30556"/>
              <a:buFont typeface="Arial"/>
              <a:buNone/>
            </a:pPr>
            <a:endParaRPr/>
          </a:p>
        </p:txBody>
      </p:sp>
      <p:sp>
        <p:nvSpPr>
          <p:cNvPr id="108" name="Google Shape;108;p20"/>
          <p:cNvSpPr txBox="1"/>
          <p:nvPr/>
        </p:nvSpPr>
        <p:spPr>
          <a:xfrm>
            <a:off x="594700" y="3991500"/>
            <a:ext cx="7270800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FE2F3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rPr lang="en" b="1"/>
              <a:t>Whakawhiti Kōrero</a:t>
            </a:r>
            <a:endParaRPr b="1"/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914400" marR="3810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 documents tell us what reform intends.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3810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Research tells us what has happened before.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3810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400"/>
              <a:buChar char="●"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neither can tell us what these changes may mean in your kura, classrooms, and communities.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>
            <a:spLocks noGrp="1"/>
          </p:cNvSpPr>
          <p:nvPr>
            <p:ph type="body" idx="4294967295"/>
          </p:nvPr>
        </p:nvSpPr>
        <p:spPr>
          <a:xfrm>
            <a:off x="0" y="120225"/>
            <a:ext cx="8955300" cy="489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Sheet                                        Consent Form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20" name="Google Shape;120;p22"/>
          <p:cNvPicPr preferRelativeResize="0"/>
          <p:nvPr/>
        </p:nvPicPr>
        <p:blipFill rotWithShape="1">
          <a:blip r:embed="rId3">
            <a:alphaModFix/>
          </a:blip>
          <a:srcRect l="30665" t="33318" r="30330" b="34328"/>
          <a:stretch/>
        </p:blipFill>
        <p:spPr>
          <a:xfrm>
            <a:off x="95725" y="930225"/>
            <a:ext cx="3632411" cy="3893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12377" y="592625"/>
            <a:ext cx="4542952" cy="44181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351</Words>
  <Application>Microsoft Office PowerPoint</Application>
  <PresentationFormat>On-screen Show (16:9)</PresentationFormat>
  <Paragraphs>50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Playfair Display Black</vt:lpstr>
      <vt:lpstr>Simple Light</vt:lpstr>
      <vt:lpstr>PowerPoint Presentation</vt:lpstr>
      <vt:lpstr>Kei Hea Tātau e Ahu Ana? Which way in education?</vt:lpstr>
      <vt:lpstr>Qualification systems are never neutral</vt:lpstr>
      <vt:lpstr>Cabinet acknowledged that the (then) proposed reforms were likely to have their greatest impact on learners already experiencing inequity, including ākonga Māori </vt:lpstr>
      <vt:lpstr>Some Tensions</vt:lpstr>
      <vt:lpstr>PowerPoint Presentation</vt:lpstr>
      <vt:lpstr>Do these reforms strengthen the conditions for Māori to flourish? </vt:lpstr>
      <vt:lpstr>Whakawhiti Kōrero</vt:lpstr>
      <vt:lpstr>PowerPoint Presentation</vt:lpstr>
      <vt:lpstr>Prompts </vt:lpstr>
      <vt:lpstr>Kei hea tātau e ahu ana?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Melissa Denzler</dc:creator>
  <cp:lastModifiedBy>Melissa Denzler</cp:lastModifiedBy>
  <cp:revision>1</cp:revision>
  <dcterms:modified xsi:type="dcterms:W3CDTF">2026-07-05T04:59:24Z</dcterms:modified>
</cp:coreProperties>
</file>