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Canva Sans" panose="020B0604020202020204" charset="0"/>
      <p:regular r:id="rId41"/>
    </p:embeddedFont>
    <p:embeddedFont>
      <p:font typeface="Canva Sans Bold" panose="020B0604020202020204" charset="0"/>
      <p:regular r:id="rId42"/>
    </p:embeddedFont>
    <p:embeddedFont>
      <p:font typeface="Canva Sans Italics" panose="020B0604020202020204" charset="0"/>
      <p:regular r:id="rId43"/>
    </p:embeddedFont>
    <p:embeddedFont>
      <p:font typeface="Gotham Light" panose="020B0604020202020204" charset="0"/>
      <p:regular r:id="rId44"/>
    </p:embeddedFont>
    <p:embeddedFont>
      <p:font typeface="Horizon" panose="020B0604020202020204" charset="0"/>
      <p:regular r:id="rId45"/>
    </p:embeddedFont>
    <p:embeddedFont>
      <p:font typeface="IBM Plex Sans" panose="020B0503050203000203" pitchFamily="34" charset="0"/>
      <p:regular r:id="rId46"/>
    </p:embeddedFont>
    <p:embeddedFont>
      <p:font typeface="ITC Avant Garde Gothic"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0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24.07.2026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Pause before speaking. Let the image hold the room. Then begin softly:</a:t>
            </a:r>
          </a:p>
          <a:p>
            <a:endParaRPr lang="en-US"/>
          </a:p>
          <a:p>
            <a:r>
              <a:rPr lang="en-US"/>
              <a:t>Before there were classrooms, there were the stars.</a:t>
            </a:r>
          </a:p>
          <a:p>
            <a:endParaRPr lang="en-US"/>
          </a:p>
          <a:p>
            <a:endParaRPr lang="en-US"/>
          </a:p>
          <a:p>
            <a:r>
              <a:rPr lang="en-US"/>
              <a:t>Acknowledge Matariki, Puanga, Pūanga, Autahi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Imagine looking at the night sky...</a:t>
            </a:r>
          </a:p>
          <a:p>
            <a:endParaRPr lang="en-US"/>
          </a:p>
          <a:p>
            <a:r>
              <a:rPr lang="en-US"/>
              <a:t>(Pause.)</a:t>
            </a:r>
          </a:p>
          <a:p>
            <a:endParaRPr lang="en-US"/>
          </a:p>
          <a:p>
            <a:r>
              <a:rPr lang="en-US"/>
              <a:t>...for one night.</a:t>
            </a:r>
          </a:p>
          <a:p>
            <a:endParaRPr lang="en-US"/>
          </a:p>
          <a:p>
            <a:r>
              <a:rPr lang="en-US"/>
              <a:t>You wouldn't learn very much.</a:t>
            </a:r>
          </a:p>
          <a:p>
            <a:endParaRPr lang="en-US"/>
          </a:p>
          <a:p>
            <a:r>
              <a:rPr lang="en-US"/>
              <a:t>(Pause.)</a:t>
            </a:r>
          </a:p>
          <a:p>
            <a:endParaRPr lang="en-US"/>
          </a:p>
          <a:p>
            <a:r>
              <a:rPr lang="en-US"/>
              <a:t>Imagine watching it every night...</a:t>
            </a:r>
          </a:p>
          <a:p>
            <a:endParaRPr lang="en-US"/>
          </a:p>
          <a:p>
            <a:r>
              <a:rPr lang="en-US"/>
              <a:t>for a year.</a:t>
            </a:r>
          </a:p>
          <a:p>
            <a:endParaRPr lang="en-US"/>
          </a:p>
          <a:p>
            <a:r>
              <a:rPr lang="en-US"/>
              <a:t>You'd begin to notice patterns.</a:t>
            </a:r>
          </a:p>
          <a:p>
            <a:endParaRPr lang="en-US"/>
          </a:p>
          <a:p>
            <a:r>
              <a:rPr lang="en-US"/>
              <a:t>(Pause.)</a:t>
            </a:r>
          </a:p>
          <a:p>
            <a:endParaRPr lang="en-US"/>
          </a:p>
          <a:p>
            <a:r>
              <a:rPr lang="en-US"/>
              <a:t>Imagine watching those same patterns...</a:t>
            </a:r>
          </a:p>
          <a:p>
            <a:endParaRPr lang="en-US"/>
          </a:p>
          <a:p>
            <a:r>
              <a:rPr lang="en-US"/>
              <a:t>over fifty years.</a:t>
            </a:r>
          </a:p>
          <a:p>
            <a:endParaRPr lang="en-US"/>
          </a:p>
          <a:p>
            <a:r>
              <a:rPr lang="en-US"/>
              <a:t>(Pause.)</a:t>
            </a:r>
          </a:p>
          <a:p>
            <a:endParaRPr lang="en-US"/>
          </a:p>
          <a:p>
            <a:r>
              <a:rPr lang="en-US"/>
              <a:t>Then imagine your grandparents...</a:t>
            </a:r>
          </a:p>
          <a:p>
            <a:endParaRPr lang="en-US"/>
          </a:p>
          <a:p>
            <a:r>
              <a:rPr lang="en-US"/>
              <a:t>and their grandparents...</a:t>
            </a:r>
          </a:p>
          <a:p>
            <a:endParaRPr lang="en-US"/>
          </a:p>
          <a:p>
            <a:r>
              <a:rPr lang="en-US"/>
              <a:t>and their grandparents...</a:t>
            </a:r>
          </a:p>
          <a:p>
            <a:endParaRPr lang="en-US"/>
          </a:p>
          <a:p>
            <a:r>
              <a:rPr lang="en-US"/>
              <a:t>all observing those same patterns.</a:t>
            </a:r>
          </a:p>
          <a:p>
            <a:endParaRPr lang="en-US"/>
          </a:p>
          <a:p>
            <a:r>
              <a:rPr lang="en-US"/>
              <a:t>(Pause.)</a:t>
            </a:r>
          </a:p>
          <a:p>
            <a:endParaRPr lang="en-US"/>
          </a:p>
          <a:p>
            <a:r>
              <a:rPr lang="en-US"/>
              <a:t>That's how mātauranga grows.</a:t>
            </a:r>
          </a:p>
          <a:p>
            <a:endParaRPr lang="en-US"/>
          </a:p>
          <a:p>
            <a:r>
              <a:rPr lang="en-US"/>
              <a:t>Continue...</a:t>
            </a:r>
          </a:p>
          <a:p>
            <a:endParaRPr lang="en-US"/>
          </a:p>
          <a:p>
            <a:r>
              <a:rPr lang="en-US"/>
              <a:t>Our tūpuna weren't simply asking,</a:t>
            </a:r>
          </a:p>
          <a:p>
            <a:endParaRPr lang="en-US"/>
          </a:p>
          <a:p>
            <a:r>
              <a:rPr lang="en-US"/>
              <a:t>"What happened today?"</a:t>
            </a:r>
          </a:p>
          <a:p>
            <a:endParaRPr lang="en-US"/>
          </a:p>
          <a:p>
            <a:r>
              <a:rPr lang="en-US"/>
              <a:t>They were asking,</a:t>
            </a:r>
          </a:p>
          <a:p>
            <a:endParaRPr lang="en-US"/>
          </a:p>
          <a:p>
            <a:r>
              <a:rPr lang="en-US"/>
              <a:t>"What happens every year?"</a:t>
            </a:r>
          </a:p>
          <a:p>
            <a:endParaRPr lang="en-US"/>
          </a:p>
          <a:p>
            <a:r>
              <a:rPr lang="en-US"/>
              <a:t>"What changes?"</a:t>
            </a:r>
          </a:p>
          <a:p>
            <a:endParaRPr lang="en-US"/>
          </a:p>
          <a:p>
            <a:r>
              <a:rPr lang="en-US"/>
              <a:t>"What stays the same?"</a:t>
            </a:r>
          </a:p>
          <a:p>
            <a:endParaRPr lang="en-US"/>
          </a:p>
          <a:p>
            <a:r>
              <a:rPr lang="en-US"/>
              <a:t>"What happens before?"</a:t>
            </a:r>
          </a:p>
          <a:p>
            <a:endParaRPr lang="en-US"/>
          </a:p>
          <a:p>
            <a:r>
              <a:rPr lang="en-US"/>
              <a:t>"What happens after?"</a:t>
            </a:r>
          </a:p>
          <a:p>
            <a:endParaRPr lang="en-US"/>
          </a:p>
          <a:p>
            <a:r>
              <a:rPr lang="en-US"/>
              <a:t>"What relationships exist?"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culture has looked at the stars.</a:t>
            </a:r>
          </a:p>
          <a:p>
            <a:endParaRPr lang="en-US"/>
          </a:p>
          <a:p>
            <a:r>
              <a:rPr lang="en-US"/>
              <a:t>(Pause.)</a:t>
            </a:r>
          </a:p>
          <a:p>
            <a:endParaRPr lang="en-US"/>
          </a:p>
          <a:p>
            <a:r>
              <a:rPr lang="en-US"/>
              <a:t>But not every culture learned to read them in the same way.</a:t>
            </a:r>
          </a:p>
          <a:p>
            <a:endParaRPr lang="en-US"/>
          </a:p>
          <a:p>
            <a:r>
              <a:rPr lang="en-US"/>
              <a:t>Continue.</a:t>
            </a:r>
          </a:p>
          <a:p>
            <a:endParaRPr lang="en-US"/>
          </a:p>
          <a:p>
            <a:r>
              <a:rPr lang="en-US"/>
              <a:t>For our tūpuna...</a:t>
            </a:r>
          </a:p>
          <a:p>
            <a:endParaRPr lang="en-US"/>
          </a:p>
          <a:p>
            <a:r>
              <a:rPr lang="en-US"/>
              <a:t>the sky wasn't decoration.</a:t>
            </a:r>
          </a:p>
          <a:p>
            <a:endParaRPr lang="en-US"/>
          </a:p>
          <a:p>
            <a:r>
              <a:rPr lang="en-US"/>
              <a:t>It wasn't entertainment.</a:t>
            </a:r>
          </a:p>
          <a:p>
            <a:endParaRPr lang="en-US"/>
          </a:p>
          <a:p>
            <a:r>
              <a:rPr lang="en-US"/>
              <a:t>It wasn't simply beautiful.</a:t>
            </a:r>
          </a:p>
          <a:p>
            <a:endParaRPr lang="en-US"/>
          </a:p>
          <a:p>
            <a:r>
              <a:rPr lang="en-US"/>
              <a:t>(Pause.)</a:t>
            </a:r>
          </a:p>
          <a:p>
            <a:endParaRPr lang="en-US"/>
          </a:p>
          <a:p>
            <a:r>
              <a:rPr lang="en-US"/>
              <a:t>It was communicating.</a:t>
            </a:r>
          </a:p>
          <a:p>
            <a:endParaRPr lang="en-US"/>
          </a:p>
          <a:p>
            <a:r>
              <a:rPr lang="en-US"/>
              <a:t>Every rising star...</a:t>
            </a:r>
          </a:p>
          <a:p>
            <a:endParaRPr lang="en-US"/>
          </a:p>
          <a:p>
            <a:r>
              <a:rPr lang="en-US"/>
              <a:t>had something to say.</a:t>
            </a:r>
          </a:p>
          <a:p>
            <a:endParaRPr lang="en-US"/>
          </a:p>
          <a:p>
            <a:r>
              <a:rPr lang="en-US"/>
              <a:t>Every setting star...</a:t>
            </a:r>
          </a:p>
          <a:p>
            <a:endParaRPr lang="en-US"/>
          </a:p>
          <a:p>
            <a:r>
              <a:rPr lang="en-US"/>
              <a:t>had something to say.</a:t>
            </a:r>
          </a:p>
          <a:p>
            <a:endParaRPr lang="en-US"/>
          </a:p>
          <a:p>
            <a:r>
              <a:rPr lang="en-US"/>
              <a:t>Every phase of the moon...</a:t>
            </a:r>
          </a:p>
          <a:p>
            <a:endParaRPr lang="en-US"/>
          </a:p>
          <a:p>
            <a:r>
              <a:rPr lang="en-US"/>
              <a:t>had something to say.</a:t>
            </a:r>
          </a:p>
          <a:p>
            <a:endParaRPr lang="en-US"/>
          </a:p>
          <a:p>
            <a:r>
              <a:rPr lang="en-US"/>
              <a:t>Every changing season...</a:t>
            </a:r>
          </a:p>
          <a:p>
            <a:endParaRPr lang="en-US"/>
          </a:p>
          <a:p>
            <a:r>
              <a:rPr lang="en-US"/>
              <a:t>had something to say.</a:t>
            </a:r>
          </a:p>
          <a:p>
            <a:endParaRPr lang="en-US"/>
          </a:p>
          <a:p>
            <a:r>
              <a:rPr lang="en-US"/>
              <a:t>(Pause.)</a:t>
            </a:r>
          </a:p>
          <a:p>
            <a:endParaRPr lang="en-US"/>
          </a:p>
          <a:p>
            <a:r>
              <a:rPr lang="en-US"/>
              <a:t>The question wasn't,</a:t>
            </a:r>
          </a:p>
          <a:p>
            <a:endParaRPr lang="en-US"/>
          </a:p>
          <a:p>
            <a:r>
              <a:rPr lang="en-US"/>
              <a:t>"Can we see the stars?"</a:t>
            </a:r>
          </a:p>
          <a:p>
            <a:endParaRPr lang="en-US"/>
          </a:p>
          <a:p>
            <a:r>
              <a:rPr lang="en-US"/>
              <a:t>The question was,</a:t>
            </a:r>
          </a:p>
          <a:p>
            <a:endParaRPr lang="en-US"/>
          </a:p>
          <a:p>
            <a:r>
              <a:rPr lang="en-US"/>
              <a:t>"What are they telling us?"</a:t>
            </a:r>
          </a:p>
          <a:p>
            <a:endParaRPr lang="en-US"/>
          </a:p>
          <a:p>
            <a:r>
              <a:rPr lang="en-US"/>
              <a:t>Introduce Tātai Arorangi</a:t>
            </a:r>
          </a:p>
          <a:p>
            <a:endParaRPr lang="en-US"/>
          </a:p>
          <a:p>
            <a:r>
              <a:rPr lang="en-US"/>
              <a:t>Now introduce the kaupapa.</a:t>
            </a:r>
          </a:p>
          <a:p>
            <a:endParaRPr lang="en-US"/>
          </a:p>
          <a:p>
            <a:r>
              <a:rPr lang="en-US"/>
              <a:t>This is where we begin to understand Tātai Arorangi.</a:t>
            </a:r>
          </a:p>
          <a:p>
            <a:endParaRPr lang="en-US"/>
          </a:p>
          <a:p>
            <a:r>
              <a:rPr lang="en-US"/>
              <a:t>Tātai Arorangi is far more than identifying stars or memorising constellations.</a:t>
            </a:r>
          </a:p>
          <a:p>
            <a:endParaRPr lang="en-US"/>
          </a:p>
          <a:p>
            <a:r>
              <a:rPr lang="en-US"/>
              <a:t>It is a way of reading relationships between the heavens, the whenua, the waters, and the lives of our people.</a:t>
            </a:r>
          </a:p>
          <a:p>
            <a:endParaRPr lang="en-US"/>
          </a:p>
          <a:p>
            <a:r>
              <a:rPr lang="en-US"/>
              <a:t>It teaches us to observe, interpret, and respond with care.</a:t>
            </a:r>
          </a:p>
          <a:p>
            <a:endParaRPr lang="en-US"/>
          </a:p>
          <a:p>
            <a:r>
              <a:rPr lang="en-US"/>
              <a:t>A Practical Example</a:t>
            </a:r>
          </a:p>
          <a:p>
            <a:endParaRPr lang="en-US"/>
          </a:p>
          <a:p>
            <a:r>
              <a:rPr lang="en-US"/>
              <a:t>Bring it to life with an example that everyone knows.</a:t>
            </a:r>
          </a:p>
          <a:p>
            <a:endParaRPr lang="en-US"/>
          </a:p>
          <a:p>
            <a:r>
              <a:rPr lang="en-US"/>
              <a:t>Think about Matariki.</a:t>
            </a:r>
          </a:p>
          <a:p>
            <a:endParaRPr lang="en-US"/>
          </a:p>
          <a:p>
            <a:r>
              <a:rPr lang="en-US"/>
              <a:t>Many people see Matariki as a celebration.</a:t>
            </a:r>
          </a:p>
          <a:p>
            <a:endParaRPr lang="en-US"/>
          </a:p>
          <a:p>
            <a:r>
              <a:rPr lang="en-US"/>
              <a:t>And it is.</a:t>
            </a:r>
          </a:p>
          <a:p>
            <a:endParaRPr lang="en-US"/>
          </a:p>
          <a:p>
            <a:r>
              <a:rPr lang="en-US"/>
              <a:t>But before it became a celebration...</a:t>
            </a:r>
          </a:p>
          <a:p>
            <a:endParaRPr lang="en-US"/>
          </a:p>
          <a:p>
            <a:r>
              <a:rPr lang="en-US"/>
              <a:t>it was an observation.</a:t>
            </a:r>
          </a:p>
          <a:p>
            <a:endParaRPr lang="en-US"/>
          </a:p>
          <a:p>
            <a:r>
              <a:rPr lang="en-US"/>
              <a:t>The appearance of Matariki wasn't the event.</a:t>
            </a:r>
          </a:p>
          <a:p>
            <a:endParaRPr lang="en-US"/>
          </a:p>
          <a:p>
            <a:r>
              <a:rPr lang="en-US"/>
              <a:t>It was a sign.</a:t>
            </a:r>
          </a:p>
          <a:p>
            <a:endParaRPr lang="en-US"/>
          </a:p>
          <a:p>
            <a:r>
              <a:rPr lang="en-US"/>
              <a:t>A tohu.</a:t>
            </a:r>
          </a:p>
          <a:p>
            <a:endParaRPr lang="en-US"/>
          </a:p>
          <a:p>
            <a:r>
              <a:rPr lang="en-US"/>
              <a:t>It invited our tūpuna to observe:</a:t>
            </a:r>
          </a:p>
          <a:p>
            <a:endParaRPr lang="en-US"/>
          </a:p>
          <a:p>
            <a:r>
              <a:rPr lang="en-US"/>
              <a:t>the brightness of the stars</a:t>
            </a:r>
          </a:p>
          <a:p>
            <a:r>
              <a:rPr lang="en-US"/>
              <a:t>the clarity of the sky</a:t>
            </a:r>
          </a:p>
          <a:p>
            <a:r>
              <a:rPr lang="en-US"/>
              <a:t>the winds</a:t>
            </a:r>
          </a:p>
          <a:p>
            <a:r>
              <a:rPr lang="en-US"/>
              <a:t>the soil</a:t>
            </a:r>
          </a:p>
          <a:p>
            <a:r>
              <a:rPr lang="en-US"/>
              <a:t>the waterways</a:t>
            </a:r>
          </a:p>
          <a:p>
            <a:r>
              <a:rPr lang="en-US"/>
              <a:t>the abundance of kai</a:t>
            </a:r>
          </a:p>
          <a:p>
            <a:endParaRPr lang="en-US"/>
          </a:p>
          <a:p>
            <a:r>
              <a:rPr lang="en-US"/>
              <a:t>Only then would decisions be made.</a:t>
            </a:r>
          </a:p>
          <a:p>
            <a:endParaRPr lang="en-US"/>
          </a:p>
          <a:p>
            <a:r>
              <a:rPr lang="en-US"/>
              <a:t>The stars didn't provide all the answers.</a:t>
            </a:r>
          </a:p>
          <a:p>
            <a:endParaRPr lang="en-US"/>
          </a:p>
          <a:p>
            <a:r>
              <a:rPr lang="en-US"/>
              <a:t>They invited deeper observation.</a:t>
            </a:r>
          </a:p>
          <a:p>
            <a:endParaRPr lang="en-US"/>
          </a:p>
          <a:p>
            <a:r>
              <a:rPr lang="en-US"/>
              <a:t>That distinction is important.</a:t>
            </a:r>
          </a:p>
          <a:p>
            <a:endParaRPr lang="en-US"/>
          </a:p>
          <a:p>
            <a:r>
              <a:rPr lang="en-US"/>
              <a:t>Connect to Teaching</a:t>
            </a:r>
          </a:p>
          <a:p>
            <a:endParaRPr lang="en-US"/>
          </a:p>
          <a:p>
            <a:r>
              <a:rPr lang="en-US"/>
              <a:t>Turn to the audience.</a:t>
            </a:r>
          </a:p>
          <a:p>
            <a:endParaRPr lang="en-US"/>
          </a:p>
          <a:p>
            <a:r>
              <a:rPr lang="en-US"/>
              <a:t>Great teachers do exactly the same.</a:t>
            </a:r>
          </a:p>
          <a:p>
            <a:endParaRPr lang="en-US"/>
          </a:p>
          <a:p>
            <a:r>
              <a:rPr lang="en-US"/>
              <a:t>They don't simply deliver information.</a:t>
            </a:r>
          </a:p>
          <a:p>
            <a:endParaRPr lang="en-US"/>
          </a:p>
          <a:p>
            <a:r>
              <a:rPr lang="en-US"/>
              <a:t>They observe.</a:t>
            </a:r>
          </a:p>
          <a:p>
            <a:endParaRPr lang="en-US"/>
          </a:p>
          <a:p>
            <a:r>
              <a:rPr lang="en-US"/>
              <a:t>They notice.</a:t>
            </a:r>
          </a:p>
          <a:p>
            <a:endParaRPr lang="en-US"/>
          </a:p>
          <a:p>
            <a:r>
              <a:rPr lang="en-US"/>
              <a:t>They recognise patterns.</a:t>
            </a:r>
          </a:p>
          <a:p>
            <a:endParaRPr lang="en-US"/>
          </a:p>
          <a:p>
            <a:r>
              <a:rPr lang="en-US"/>
              <a:t>They respond to what they see.</a:t>
            </a:r>
          </a:p>
          <a:p>
            <a:endParaRPr lang="en-US"/>
          </a:p>
          <a:p>
            <a:r>
              <a:rPr lang="en-US"/>
              <a:t>Perhaps our greatest teachers have always been readers of signs.</a:t>
            </a:r>
          </a:p>
          <a:p>
            <a:endParaRPr lang="en-US"/>
          </a:p>
          <a:p>
            <a:r>
              <a:rPr lang="en-US"/>
              <a:t>Audience Reflection</a:t>
            </a:r>
          </a:p>
          <a:p>
            <a:endParaRPr lang="en-US"/>
          </a:p>
          <a:p>
            <a:r>
              <a:rPr lang="en-US"/>
              <a:t>Ask:</a:t>
            </a:r>
          </a:p>
          <a:p>
            <a:endParaRPr lang="en-US"/>
          </a:p>
          <a:p>
            <a:r>
              <a:rPr lang="en-US"/>
              <a:t>What is your classroom telling you...</a:t>
            </a:r>
          </a:p>
          <a:p>
            <a:endParaRPr lang="en-US"/>
          </a:p>
          <a:p>
            <a:r>
              <a:rPr lang="en-US"/>
              <a:t>that no assessment data can?</a:t>
            </a:r>
          </a:p>
          <a:p>
            <a:endParaRPr lang="en-US"/>
          </a:p>
          <a:p>
            <a:r>
              <a:rPr lang="en-US"/>
              <a:t>(Pause.)</a:t>
            </a:r>
          </a:p>
          <a:p>
            <a:endParaRPr lang="en-US"/>
          </a:p>
          <a:p>
            <a:r>
              <a:rPr lang="en-US"/>
              <a:t>What are your learners communicating...</a:t>
            </a:r>
          </a:p>
          <a:p>
            <a:endParaRPr lang="en-US"/>
          </a:p>
          <a:p>
            <a:r>
              <a:rPr lang="en-US"/>
              <a:t>without using words?</a:t>
            </a:r>
          </a:p>
          <a:p>
            <a:endParaRPr lang="en-US"/>
          </a:p>
          <a:p>
            <a:r>
              <a:rPr lang="en-US"/>
              <a:t>(Pause.)</a:t>
            </a:r>
          </a:p>
          <a:p>
            <a:endParaRPr lang="en-US"/>
          </a:p>
          <a:p>
            <a:r>
              <a:rPr lang="en-US"/>
              <a:t>Observation and interpretation are just as important in teaching as they are in Tātai Arorangi.</a:t>
            </a:r>
          </a:p>
          <a:p>
            <a:endParaRPr lang="en-US"/>
          </a:p>
          <a:p>
            <a:r>
              <a:rPr lang="en-US"/>
              <a:t>A Powerful Quote</a:t>
            </a:r>
          </a:p>
          <a:p>
            <a:endParaRPr lang="en-US"/>
          </a:p>
          <a:p>
            <a:r>
              <a:rPr lang="en-US"/>
              <a:t>This could appear on the slide after your kōrero, or be spoken slowly.</a:t>
            </a:r>
          </a:p>
          <a:p>
            <a:endParaRPr lang="en-US"/>
          </a:p>
          <a:p>
            <a:endParaRPr lang="en-US"/>
          </a:p>
          <a:p>
            <a:r>
              <a:rPr lang="en-US"/>
              <a:t>I absolutely love this distinction because it avoids portraying the stars as deterministic. Instead, it honours the role of Tātai Arorangi as a knowledge system that supports thoughtful observation and decision-making.</a:t>
            </a:r>
          </a:p>
          <a:p>
            <a:endParaRPr lang="en-US"/>
          </a:p>
          <a:p>
            <a:r>
              <a:rPr lang="en-US"/>
              <a:t>The stars did not tell our tūpuna what to do.</a:t>
            </a:r>
          </a:p>
          <a:p>
            <a:endParaRPr lang="en-US"/>
          </a:p>
          <a:p>
            <a:r>
              <a:rPr lang="en-US"/>
              <a:t>They reminded them what to pay attention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(Pause.)</a:t>
            </a:r>
          </a:p>
          <a:p>
            <a:endParaRPr lang="en-US"/>
          </a:p>
          <a:p>
            <a:r>
              <a:rPr lang="en-US"/>
              <a:t>One of the biggest misunderstandings about mātauranga Māori...</a:t>
            </a:r>
          </a:p>
          <a:p>
            <a:endParaRPr lang="en-US"/>
          </a:p>
          <a:p>
            <a:r>
              <a:rPr lang="en-US"/>
              <a:t>is the idea that our tūpuna made decisions based on a single sign.</a:t>
            </a:r>
          </a:p>
          <a:p>
            <a:endParaRPr lang="en-US"/>
          </a:p>
          <a:p>
            <a:r>
              <a:rPr lang="en-US"/>
              <a:t>(Pause.)</a:t>
            </a:r>
          </a:p>
          <a:p>
            <a:endParaRPr lang="en-US"/>
          </a:p>
          <a:p>
            <a:r>
              <a:rPr lang="en-US"/>
              <a:t>They didn't.</a:t>
            </a:r>
          </a:p>
          <a:p>
            <a:endParaRPr lang="en-US"/>
          </a:p>
          <a:p>
            <a:r>
              <a:rPr lang="en-US"/>
              <a:t>(Pause.)</a:t>
            </a:r>
          </a:p>
          <a:p>
            <a:endParaRPr lang="en-US"/>
          </a:p>
          <a:p>
            <a:r>
              <a:rPr lang="en-US"/>
              <a:t>If one star appeared...</a:t>
            </a:r>
          </a:p>
          <a:p>
            <a:endParaRPr lang="en-US"/>
          </a:p>
          <a:p>
            <a:r>
              <a:rPr lang="en-US"/>
              <a:t>they didn't immediately decide to plant.</a:t>
            </a:r>
          </a:p>
          <a:p>
            <a:endParaRPr lang="en-US"/>
          </a:p>
          <a:p>
            <a:r>
              <a:rPr lang="en-US"/>
              <a:t>(Smile.)</a:t>
            </a:r>
          </a:p>
          <a:p>
            <a:endParaRPr lang="en-US"/>
          </a:p>
          <a:p>
            <a:r>
              <a:rPr lang="en-US"/>
              <a:t>Instead...</a:t>
            </a:r>
          </a:p>
          <a:p>
            <a:endParaRPr lang="en-US"/>
          </a:p>
          <a:p>
            <a:r>
              <a:rPr lang="en-US"/>
              <a:t>they kept observing.</a:t>
            </a:r>
          </a:p>
          <a:p>
            <a:endParaRPr lang="en-US"/>
          </a:p>
          <a:p>
            <a:r>
              <a:rPr lang="en-US"/>
              <a:t>Continue...</a:t>
            </a:r>
          </a:p>
          <a:p>
            <a:endParaRPr lang="en-US"/>
          </a:p>
          <a:p>
            <a:r>
              <a:rPr lang="en-US"/>
              <a:t>They asked:</a:t>
            </a:r>
          </a:p>
          <a:p>
            <a:endParaRPr lang="en-US"/>
          </a:p>
          <a:p>
            <a:r>
              <a:rPr lang="en-US"/>
              <a:t>What is the moon doing?</a:t>
            </a:r>
          </a:p>
          <a:p>
            <a:r>
              <a:rPr lang="en-US"/>
              <a:t>What direction is the wind coming from?</a:t>
            </a:r>
          </a:p>
          <a:p>
            <a:r>
              <a:rPr lang="en-US"/>
              <a:t>What are the birds doing?</a:t>
            </a:r>
          </a:p>
          <a:p>
            <a:r>
              <a:rPr lang="en-US"/>
              <a:t>Are the tuna moving?</a:t>
            </a:r>
          </a:p>
          <a:p>
            <a:r>
              <a:rPr lang="en-US"/>
              <a:t>Have the kōwhai flowered?</a:t>
            </a:r>
          </a:p>
          <a:p>
            <a:r>
              <a:rPr lang="en-US"/>
              <a:t>What is happening in the rivers?</a:t>
            </a:r>
          </a:p>
          <a:p>
            <a:r>
              <a:rPr lang="en-US"/>
              <a:t>How does the soil feel?</a:t>
            </a:r>
          </a:p>
          <a:p>
            <a:r>
              <a:rPr lang="en-US"/>
              <a:t>What is the temperature?</a:t>
            </a:r>
          </a:p>
          <a:p>
            <a:r>
              <a:rPr lang="en-US"/>
              <a:t>What are the clouds telling us?</a:t>
            </a:r>
          </a:p>
          <a:p>
            <a:endParaRPr lang="en-US"/>
          </a:p>
          <a:p>
            <a:r>
              <a:rPr lang="en-US"/>
              <a:t>(Pause.)</a:t>
            </a:r>
          </a:p>
          <a:p>
            <a:endParaRPr lang="en-US"/>
          </a:p>
          <a:p>
            <a:r>
              <a:rPr lang="en-US"/>
              <a:t>Every tohu added another piece to the picture.</a:t>
            </a:r>
          </a:p>
          <a:p>
            <a:endParaRPr lang="en-US"/>
          </a:p>
          <a:p>
            <a:r>
              <a:rPr lang="en-US"/>
              <a:t>Introduce a beautiful analogy</a:t>
            </a:r>
          </a:p>
          <a:p>
            <a:endParaRPr lang="en-US"/>
          </a:p>
          <a:p>
            <a:r>
              <a:rPr lang="en-US"/>
              <a:t>I think this will resonate strongly with teachers.</a:t>
            </a:r>
          </a:p>
          <a:p>
            <a:endParaRPr lang="en-US"/>
          </a:p>
          <a:p>
            <a:r>
              <a:rPr lang="en-US"/>
              <a:t>Think of each tohu as one page in a book.</a:t>
            </a:r>
          </a:p>
          <a:p>
            <a:endParaRPr lang="en-US"/>
          </a:p>
          <a:p>
            <a:r>
              <a:rPr lang="en-US"/>
              <a:t>One page tells you very little.</a:t>
            </a:r>
          </a:p>
          <a:p>
            <a:endParaRPr lang="en-US"/>
          </a:p>
          <a:p>
            <a:r>
              <a:rPr lang="en-US"/>
              <a:t>But when you read every page together...</a:t>
            </a:r>
          </a:p>
          <a:p>
            <a:endParaRPr lang="en-US"/>
          </a:p>
          <a:p>
            <a:r>
              <a:rPr lang="en-US"/>
              <a:t>the whole story begins to emerge.</a:t>
            </a:r>
          </a:p>
          <a:p>
            <a:endParaRPr lang="en-US"/>
          </a:p>
          <a:p>
            <a:r>
              <a:rPr lang="en-US"/>
              <a:t>That's how our tūpuna read Te Taiao.</a:t>
            </a:r>
          </a:p>
          <a:p>
            <a:endParaRPr lang="en-US"/>
          </a:p>
          <a:p>
            <a:r>
              <a:rPr lang="en-US"/>
              <a:t>Connect to your research</a:t>
            </a:r>
          </a:p>
          <a:p>
            <a:endParaRPr lang="en-US"/>
          </a:p>
          <a:p>
            <a:r>
              <a:rPr lang="en-US"/>
              <a:t>This is a perfect place to introduce your doctoral work.</a:t>
            </a:r>
          </a:p>
          <a:p>
            <a:endParaRPr lang="en-US"/>
          </a:p>
          <a:p>
            <a:r>
              <a:rPr lang="en-US"/>
              <a:t>One of the questions driving my research is:</a:t>
            </a:r>
          </a:p>
          <a:p>
            <a:endParaRPr lang="en-US"/>
          </a:p>
          <a:p>
            <a:r>
              <a:rPr lang="en-US"/>
              <a:t>How might we once again learn to read these tohu together?</a:t>
            </a:r>
          </a:p>
          <a:p>
            <a:endParaRPr lang="en-US"/>
          </a:p>
          <a:p>
            <a:r>
              <a:rPr lang="en-US"/>
              <a:t>Not to replace science.</a:t>
            </a:r>
          </a:p>
          <a:p>
            <a:endParaRPr lang="en-US"/>
          </a:p>
          <a:p>
            <a:r>
              <a:rPr lang="en-US"/>
              <a:t>Not to replace data.</a:t>
            </a:r>
          </a:p>
          <a:p>
            <a:endParaRPr lang="en-US"/>
          </a:p>
          <a:p>
            <a:r>
              <a:rPr lang="en-US"/>
              <a:t>But to stand alongside it.</a:t>
            </a:r>
          </a:p>
          <a:p>
            <a:endParaRPr lang="en-US"/>
          </a:p>
          <a:p>
            <a:r>
              <a:rPr lang="en-US"/>
              <a:t>To enrich our understanding.</a:t>
            </a:r>
          </a:p>
          <a:p>
            <a:endParaRPr lang="en-US"/>
          </a:p>
          <a:p>
            <a:r>
              <a:rPr lang="en-US"/>
              <a:t>To help us make wiser decisions for our people and our environment.</a:t>
            </a:r>
          </a:p>
          <a:p>
            <a:endParaRPr lang="en-US"/>
          </a:p>
          <a:p>
            <a:r>
              <a:rPr lang="en-US"/>
              <a:t>Link to Teaching</a:t>
            </a:r>
          </a:p>
          <a:p>
            <a:endParaRPr lang="en-US"/>
          </a:p>
          <a:p>
            <a:r>
              <a:rPr lang="en-US"/>
              <a:t>Now bring it back to education.</a:t>
            </a:r>
          </a:p>
          <a:p>
            <a:endParaRPr lang="en-US"/>
          </a:p>
          <a:p>
            <a:r>
              <a:rPr lang="en-US"/>
              <a:t>Our learners also leave us tohu every day.</a:t>
            </a:r>
          </a:p>
          <a:p>
            <a:endParaRPr lang="en-US"/>
          </a:p>
          <a:p>
            <a:r>
              <a:rPr lang="en-US"/>
              <a:t>Not only through tests.</a:t>
            </a:r>
          </a:p>
          <a:p>
            <a:endParaRPr lang="en-US"/>
          </a:p>
          <a:p>
            <a:r>
              <a:rPr lang="en-US"/>
              <a:t>But through:</a:t>
            </a:r>
          </a:p>
          <a:p>
            <a:endParaRPr lang="en-US"/>
          </a:p>
          <a:p>
            <a:r>
              <a:rPr lang="en-US"/>
              <a:t>their attendance</a:t>
            </a:r>
          </a:p>
          <a:p>
            <a:r>
              <a:rPr lang="en-US"/>
              <a:t>their laughter</a:t>
            </a:r>
          </a:p>
          <a:p>
            <a:r>
              <a:rPr lang="en-US"/>
              <a:t>their silence</a:t>
            </a:r>
          </a:p>
          <a:p>
            <a:r>
              <a:rPr lang="en-US"/>
              <a:t>their body language</a:t>
            </a:r>
          </a:p>
          <a:p>
            <a:r>
              <a:rPr lang="en-US"/>
              <a:t>their relationships</a:t>
            </a:r>
          </a:p>
          <a:p>
            <a:r>
              <a:rPr lang="en-US"/>
              <a:t>their curiosity</a:t>
            </a:r>
          </a:p>
          <a:p>
            <a:r>
              <a:rPr lang="en-US"/>
              <a:t>their confidence</a:t>
            </a:r>
          </a:p>
          <a:p>
            <a:endParaRPr lang="en-US"/>
          </a:p>
          <a:p>
            <a:r>
              <a:rPr lang="en-US"/>
              <a:t>Great teachers don't rely on one piece of evidence.</a:t>
            </a:r>
          </a:p>
          <a:p>
            <a:endParaRPr lang="en-US"/>
          </a:p>
          <a:p>
            <a:r>
              <a:rPr lang="en-US"/>
              <a:t>They read the whole learner.</a:t>
            </a:r>
          </a:p>
          <a:p>
            <a:endParaRPr lang="en-US"/>
          </a:p>
          <a:p>
            <a:r>
              <a:rPr lang="en-US"/>
              <a:t>Audience Reflection</a:t>
            </a:r>
          </a:p>
          <a:p>
            <a:endParaRPr lang="en-US"/>
          </a:p>
          <a:p>
            <a:r>
              <a:rPr lang="en-US"/>
              <a:t>Ask:</a:t>
            </a:r>
          </a:p>
          <a:p>
            <a:endParaRPr lang="en-US"/>
          </a:p>
          <a:p>
            <a:r>
              <a:rPr lang="en-US"/>
              <a:t>When you think about your own classroom...</a:t>
            </a:r>
          </a:p>
          <a:p>
            <a:endParaRPr lang="en-US"/>
          </a:p>
          <a:p>
            <a:r>
              <a:rPr lang="en-US"/>
              <a:t>(Pause.)</a:t>
            </a:r>
          </a:p>
          <a:p>
            <a:endParaRPr lang="en-US"/>
          </a:p>
          <a:p>
            <a:r>
              <a:rPr lang="en-US"/>
              <a:t>What are the tohu your learners are giving you today?</a:t>
            </a:r>
          </a:p>
          <a:p>
            <a:endParaRPr lang="en-US"/>
          </a:p>
          <a:p>
            <a:r>
              <a:rPr lang="en-US"/>
              <a:t>(Pause.)</a:t>
            </a:r>
          </a:p>
          <a:p>
            <a:endParaRPr lang="en-US"/>
          </a:p>
          <a:p>
            <a:r>
              <a:rPr lang="en-US"/>
              <a:t>And which tohu might you be missing?</a:t>
            </a:r>
          </a:p>
          <a:p>
            <a:endParaRPr lang="en-US"/>
          </a:p>
          <a:p>
            <a:r>
              <a:rPr lang="en-US"/>
              <a:t>One of the strongest messages of the keynote</a:t>
            </a:r>
          </a:p>
          <a:p>
            <a:endParaRPr lang="en-US"/>
          </a:p>
          <a:p>
            <a:r>
              <a:rPr lang="en-US"/>
              <a:t>This is where I'd slow down and say:</a:t>
            </a:r>
          </a:p>
          <a:p>
            <a:endParaRPr lang="en-US"/>
          </a:p>
          <a:p>
            <a:r>
              <a:rPr lang="en-US"/>
              <a:t>Tohu don't tell us what will happen.</a:t>
            </a:r>
          </a:p>
          <a:p>
            <a:endParaRPr lang="en-US"/>
          </a:p>
          <a:p>
            <a:r>
              <a:rPr lang="en-US"/>
              <a:t>(Pause.)</a:t>
            </a:r>
          </a:p>
          <a:p>
            <a:endParaRPr lang="en-US"/>
          </a:p>
          <a:p>
            <a:r>
              <a:rPr lang="en-US"/>
              <a:t>They invite us to pay closer attention.</a:t>
            </a:r>
          </a:p>
          <a:p>
            <a:endParaRPr lang="en-US"/>
          </a:p>
          <a:p>
            <a:r>
              <a:rPr lang="en-US"/>
              <a:t>(Pause.)</a:t>
            </a:r>
          </a:p>
          <a:p>
            <a:endParaRPr lang="en-US"/>
          </a:p>
          <a:p>
            <a:r>
              <a:rPr lang="en-US"/>
              <a:t>Wisdom comes from how we respond.</a:t>
            </a:r>
          </a:p>
          <a:p>
            <a:endParaRPr lang="en-US"/>
          </a:p>
          <a:p>
            <a:r>
              <a:rPr lang="en-US"/>
              <a:t>I think this distinction is incredibly important. It keeps the keynote grounded and avoids suggesting that tohu are deterministic or predictive in a simplistic sense.</a:t>
            </a:r>
          </a:p>
          <a:p>
            <a:endParaRPr lang="en-US"/>
          </a:p>
          <a:p>
            <a:r>
              <a:rPr lang="en-US"/>
              <a:t>Visual Animation</a:t>
            </a:r>
          </a:p>
          <a:p>
            <a:endParaRPr lang="en-US"/>
          </a:p>
          <a:p>
            <a:r>
              <a:rPr lang="en-US"/>
              <a:t>As you speak, each tohu appears one by one around the central circle.</a:t>
            </a:r>
          </a:p>
          <a:p>
            <a:endParaRPr lang="en-US"/>
          </a:p>
          <a:p>
            <a:r>
              <a:rPr lang="en-US"/>
              <a:t>⭐ Ngā Whetū</a:t>
            </a:r>
          </a:p>
          <a:p>
            <a:endParaRPr lang="en-US"/>
          </a:p>
          <a:p>
            <a:r>
              <a:rPr lang="en-US"/>
              <a:t>↓</a:t>
            </a:r>
          </a:p>
          <a:p>
            <a:endParaRPr lang="en-US"/>
          </a:p>
          <a:p>
            <a:r>
              <a:rPr lang="en-US"/>
              <a:t>🌙 Te Marama</a:t>
            </a:r>
          </a:p>
          <a:p>
            <a:endParaRPr lang="en-US"/>
          </a:p>
          <a:p>
            <a:r>
              <a:rPr lang="en-US"/>
              <a:t>↓</a:t>
            </a:r>
          </a:p>
          <a:p>
            <a:endParaRPr lang="en-US"/>
          </a:p>
          <a:p>
            <a:r>
              <a:rPr lang="en-US"/>
              <a:t>🌬 Ngā Hau</a:t>
            </a:r>
          </a:p>
          <a:p>
            <a:endParaRPr lang="en-US"/>
          </a:p>
          <a:p>
            <a:r>
              <a:rPr lang="en-US"/>
              <a:t>↓</a:t>
            </a:r>
          </a:p>
          <a:p>
            <a:endParaRPr lang="en-US"/>
          </a:p>
          <a:p>
            <a:r>
              <a:rPr lang="en-US"/>
              <a:t>🐦 Ngā Manu</a:t>
            </a:r>
          </a:p>
          <a:p>
            <a:endParaRPr lang="en-US"/>
          </a:p>
          <a:p>
            <a:r>
              <a:rPr lang="en-US"/>
              <a:t>↓</a:t>
            </a:r>
          </a:p>
          <a:p>
            <a:endParaRPr lang="en-US"/>
          </a:p>
          <a:p>
            <a:r>
              <a:rPr lang="en-US"/>
              <a:t>🌳 Ngā Rākau</a:t>
            </a:r>
          </a:p>
          <a:p>
            <a:endParaRPr lang="en-US"/>
          </a:p>
          <a:p>
            <a:r>
              <a:rPr lang="en-US"/>
              <a:t>↓</a:t>
            </a:r>
          </a:p>
          <a:p>
            <a:endParaRPr lang="en-US"/>
          </a:p>
          <a:p>
            <a:r>
              <a:rPr lang="en-US"/>
              <a:t>🌊 Ngā Tai</a:t>
            </a:r>
          </a:p>
          <a:p>
            <a:endParaRPr lang="en-US"/>
          </a:p>
          <a:p>
            <a:r>
              <a:rPr lang="en-US"/>
              <a:t>↓</a:t>
            </a:r>
          </a:p>
          <a:p>
            <a:endParaRPr lang="en-US"/>
          </a:p>
          <a:p>
            <a:r>
              <a:rPr lang="en-US"/>
              <a:t>🐟 Ngā Ika</a:t>
            </a:r>
          </a:p>
          <a:p>
            <a:endParaRPr lang="en-US"/>
          </a:p>
          <a:p>
            <a:r>
              <a:rPr lang="en-US"/>
              <a:t>↓</a:t>
            </a:r>
          </a:p>
          <a:p>
            <a:endParaRPr lang="en-US"/>
          </a:p>
          <a:p>
            <a:r>
              <a:rPr lang="en-US"/>
              <a:t>☁️ Ngā Kapua</a:t>
            </a:r>
          </a:p>
          <a:p>
            <a:endParaRPr lang="en-US"/>
          </a:p>
          <a:p>
            <a:r>
              <a:rPr lang="en-US"/>
              <a:t>↓</a:t>
            </a:r>
          </a:p>
          <a:p>
            <a:endParaRPr lang="en-US"/>
          </a:p>
          <a:p>
            <a:r>
              <a:rPr lang="en-US"/>
              <a:t>💧 Ngā Wai</a:t>
            </a:r>
          </a:p>
          <a:p>
            <a:endParaRPr lang="en-US"/>
          </a:p>
          <a:p>
            <a:r>
              <a:rPr lang="en-US"/>
              <a:t>Until the audience sees a complete web of relationships.</a:t>
            </a:r>
          </a:p>
          <a:p>
            <a:endParaRPr lang="en-US"/>
          </a:p>
          <a:p>
            <a:r>
              <a:rPr lang="en-US"/>
              <a:t>Transition to Slide 11</a:t>
            </a:r>
          </a:p>
          <a:p>
            <a:endParaRPr lang="en-US"/>
          </a:p>
          <a:p>
            <a:r>
              <a:rPr lang="en-US"/>
              <a:t>Finish with:</a:t>
            </a:r>
          </a:p>
          <a:p>
            <a:endParaRPr lang="en-US"/>
          </a:p>
          <a:p>
            <a:r>
              <a:rPr lang="en-US"/>
              <a:t>But there is something even more remarkable.</a:t>
            </a:r>
          </a:p>
          <a:p>
            <a:endParaRPr lang="en-US"/>
          </a:p>
          <a:p>
            <a:r>
              <a:rPr lang="en-US"/>
              <a:t>(Pause.)</a:t>
            </a:r>
          </a:p>
          <a:p>
            <a:endParaRPr lang="en-US"/>
          </a:p>
          <a:p>
            <a:r>
              <a:rPr lang="en-US"/>
              <a:t>Our tūpuna didn't simply observe these tohu.</a:t>
            </a:r>
          </a:p>
          <a:p>
            <a:endParaRPr lang="en-US"/>
          </a:p>
          <a:p>
            <a:r>
              <a:rPr lang="en-US"/>
              <a:t>(Pause.)</a:t>
            </a:r>
          </a:p>
          <a:p>
            <a:endParaRPr lang="en-US"/>
          </a:p>
          <a:p>
            <a:r>
              <a:rPr lang="en-US"/>
              <a:t>They did so...</a:t>
            </a:r>
          </a:p>
          <a:p>
            <a:endParaRPr lang="en-US"/>
          </a:p>
          <a:p>
            <a:r>
              <a:rPr lang="en-US"/>
              <a:t>over generations.</a:t>
            </a:r>
          </a:p>
          <a:p>
            <a:endParaRPr lang="en-US"/>
          </a:p>
          <a:p>
            <a:r>
              <a:rPr lang="en-US"/>
              <a:t>(Pause.)</a:t>
            </a:r>
          </a:p>
          <a:p>
            <a:endParaRPr lang="en-US"/>
          </a:p>
          <a:p>
            <a:r>
              <a:rPr lang="en-US"/>
              <a:t>Knowledge wasn't created in a lifetime.</a:t>
            </a:r>
          </a:p>
          <a:p>
            <a:endParaRPr lang="en-US"/>
          </a:p>
          <a:p>
            <a:r>
              <a:rPr lang="en-US"/>
              <a:t>It was inherited, tested, refined, and gifted forward.</a:t>
            </a:r>
          </a:p>
          <a:p>
            <a:endParaRPr lang="en-US"/>
          </a:p>
          <a:p>
            <a:r>
              <a:rPr lang="en-US"/>
              <a:t>(Click.)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isual</a:t>
            </a:r>
          </a:p>
          <a:p>
            <a:endParaRPr lang="en-US"/>
          </a:p>
          <a:p>
            <a:r>
              <a:rPr lang="en-US"/>
              <a:t>A stunning image showing three generations.</a:t>
            </a:r>
          </a:p>
          <a:p>
            <a:endParaRPr lang="en-US"/>
          </a:p>
          <a:p>
            <a:r>
              <a:rPr lang="en-US"/>
              <a:t>Perhaps:</a:t>
            </a:r>
          </a:p>
          <a:p>
            <a:endParaRPr lang="en-US"/>
          </a:p>
          <a:p>
            <a:r>
              <a:rPr lang="en-US"/>
              <a:t>A kaumātua</a:t>
            </a:r>
          </a:p>
          <a:p>
            <a:r>
              <a:rPr lang="en-US"/>
              <a:t>A parent</a:t>
            </a:r>
          </a:p>
          <a:p>
            <a:r>
              <a:rPr lang="en-US"/>
              <a:t>A mokopuna</a:t>
            </a:r>
          </a:p>
          <a:p>
            <a:endParaRPr lang="en-US"/>
          </a:p>
          <a:p>
            <a:r>
              <a:rPr lang="en-US"/>
              <a:t>Standing together beneath Matariki.</a:t>
            </a:r>
          </a:p>
          <a:p>
            <a:endParaRPr lang="en-US"/>
          </a:p>
          <a:p>
            <a:r>
              <a:rPr lang="en-US"/>
              <a:t>Or sitting beside an awa.</a:t>
            </a:r>
          </a:p>
          <a:p>
            <a:endParaRPr lang="en-US"/>
          </a:p>
          <a:p>
            <a:r>
              <a:rPr lang="en-US"/>
              <a:t>The image should communicate the passing of knowledge between generations.</a:t>
            </a:r>
          </a:p>
          <a:p>
            <a:endParaRPr lang="en-US"/>
          </a:p>
          <a:p>
            <a:r>
              <a:rPr lang="en-US"/>
              <a:t>Slide Text</a:t>
            </a:r>
          </a:p>
          <a:p>
            <a:endParaRPr lang="en-US"/>
          </a:p>
          <a:p>
            <a:r>
              <a:rPr lang="en-US"/>
              <a:t>One observation creates curiosity.</a:t>
            </a:r>
          </a:p>
          <a:p>
            <a:endParaRPr lang="en-US"/>
          </a:p>
          <a:p>
            <a:r>
              <a:rPr lang="en-US"/>
              <a:t>Generations of observation create mātauranga.</a:t>
            </a:r>
          </a:p>
          <a:p>
            <a:endParaRPr lang="en-US"/>
          </a:p>
          <a:p>
            <a:r>
              <a:rPr lang="en-US"/>
              <a:t>Speaker Notes</a:t>
            </a:r>
          </a:p>
          <a:p>
            <a:endParaRPr lang="en-US"/>
          </a:p>
          <a:p>
            <a:r>
              <a:rPr lang="en-US"/>
              <a:t>(Pause.)</a:t>
            </a:r>
          </a:p>
          <a:p>
            <a:endParaRPr lang="en-US"/>
          </a:p>
          <a:p>
            <a:r>
              <a:rPr lang="en-US"/>
              <a:t>Imagine I observed Matariki this morning.</a:t>
            </a:r>
          </a:p>
          <a:p>
            <a:endParaRPr lang="en-US"/>
          </a:p>
          <a:p>
            <a:r>
              <a:rPr lang="en-US"/>
              <a:t>(Pause.)</a:t>
            </a:r>
          </a:p>
          <a:p>
            <a:endParaRPr lang="en-US"/>
          </a:p>
          <a:p>
            <a:r>
              <a:rPr lang="en-US"/>
              <a:t>I've learnt something.</a:t>
            </a:r>
          </a:p>
          <a:p>
            <a:endParaRPr lang="en-US"/>
          </a:p>
          <a:p>
            <a:r>
              <a:rPr lang="en-US"/>
              <a:t>(Pause.)</a:t>
            </a:r>
          </a:p>
          <a:p>
            <a:endParaRPr lang="en-US"/>
          </a:p>
          <a:p>
            <a:r>
              <a:rPr lang="en-US"/>
              <a:t>Imagine I observed Matariki...</a:t>
            </a:r>
          </a:p>
          <a:p>
            <a:endParaRPr lang="en-US"/>
          </a:p>
          <a:p>
            <a:r>
              <a:rPr lang="en-US"/>
              <a:t>every winter...</a:t>
            </a:r>
          </a:p>
          <a:p>
            <a:endParaRPr lang="en-US"/>
          </a:p>
          <a:p>
            <a:r>
              <a:rPr lang="en-US"/>
              <a:t>for forty years.</a:t>
            </a:r>
          </a:p>
          <a:p>
            <a:endParaRPr lang="en-US"/>
          </a:p>
          <a:p>
            <a:r>
              <a:rPr lang="en-US"/>
              <a:t>I've learnt much more.</a:t>
            </a:r>
          </a:p>
          <a:p>
            <a:endParaRPr lang="en-US"/>
          </a:p>
          <a:p>
            <a:r>
              <a:rPr lang="en-US"/>
              <a:t>(Pause.)</a:t>
            </a:r>
          </a:p>
          <a:p>
            <a:endParaRPr lang="en-US"/>
          </a:p>
          <a:p>
            <a:r>
              <a:rPr lang="en-US"/>
              <a:t>Now imagine...</a:t>
            </a:r>
          </a:p>
          <a:p>
            <a:endParaRPr lang="en-US"/>
          </a:p>
          <a:p>
            <a:r>
              <a:rPr lang="en-US"/>
              <a:t>my parents observed it.</a:t>
            </a:r>
          </a:p>
          <a:p>
            <a:endParaRPr lang="en-US"/>
          </a:p>
          <a:p>
            <a:r>
              <a:rPr lang="en-US"/>
              <a:t>(Pause.)</a:t>
            </a:r>
          </a:p>
          <a:p>
            <a:endParaRPr lang="en-US"/>
          </a:p>
          <a:p>
            <a:r>
              <a:rPr lang="en-US"/>
              <a:t>Their parents observed it.</a:t>
            </a:r>
          </a:p>
          <a:p>
            <a:endParaRPr lang="en-US"/>
          </a:p>
          <a:p>
            <a:r>
              <a:rPr lang="en-US"/>
              <a:t>(Pause.)</a:t>
            </a:r>
          </a:p>
          <a:p>
            <a:endParaRPr lang="en-US"/>
          </a:p>
          <a:p>
            <a:r>
              <a:rPr lang="en-US"/>
              <a:t>Their parents observed it.</a:t>
            </a:r>
          </a:p>
          <a:p>
            <a:endParaRPr lang="en-US"/>
          </a:p>
          <a:p>
            <a:r>
              <a:rPr lang="en-US"/>
              <a:t>(Pause.)</a:t>
            </a:r>
          </a:p>
          <a:p>
            <a:endParaRPr lang="en-US"/>
          </a:p>
          <a:p>
            <a:r>
              <a:rPr lang="en-US"/>
              <a:t>Now we're not talking about one person's experience.</a:t>
            </a:r>
          </a:p>
          <a:p>
            <a:endParaRPr lang="en-US"/>
          </a:p>
          <a:p>
            <a:r>
              <a:rPr lang="en-US"/>
              <a:t>We're talking about centuries of careful observation.</a:t>
            </a:r>
          </a:p>
          <a:p>
            <a:endParaRPr lang="en-US"/>
          </a:p>
          <a:p>
            <a:r>
              <a:rPr lang="en-US"/>
              <a:t>Continue...</a:t>
            </a:r>
          </a:p>
          <a:p>
            <a:endParaRPr lang="en-US"/>
          </a:p>
          <a:p>
            <a:r>
              <a:rPr lang="en-US"/>
              <a:t>This is one of the things I admire most about mātauranga Māori.</a:t>
            </a:r>
          </a:p>
          <a:p>
            <a:endParaRPr lang="en-US"/>
          </a:p>
          <a:p>
            <a:r>
              <a:rPr lang="en-US"/>
              <a:t>It wasn't created overnight.</a:t>
            </a:r>
          </a:p>
          <a:p>
            <a:endParaRPr lang="en-US"/>
          </a:p>
          <a:p>
            <a:r>
              <a:rPr lang="en-US"/>
              <a:t>It wasn't based on one opinion.</a:t>
            </a:r>
          </a:p>
          <a:p>
            <a:endParaRPr lang="en-US"/>
          </a:p>
          <a:p>
            <a:r>
              <a:rPr lang="en-US"/>
              <a:t>It wasn't based on one season.</a:t>
            </a:r>
          </a:p>
          <a:p>
            <a:endParaRPr lang="en-US"/>
          </a:p>
          <a:p>
            <a:r>
              <a:rPr lang="en-US"/>
              <a:t>It grew through generations of observation...</a:t>
            </a:r>
          </a:p>
          <a:p>
            <a:endParaRPr lang="en-US"/>
          </a:p>
          <a:p>
            <a:r>
              <a:rPr lang="en-US"/>
              <a:t>discussion...</a:t>
            </a:r>
          </a:p>
          <a:p>
            <a:endParaRPr lang="en-US"/>
          </a:p>
          <a:p>
            <a:r>
              <a:rPr lang="en-US"/>
              <a:t>testing...</a:t>
            </a:r>
          </a:p>
          <a:p>
            <a:endParaRPr lang="en-US"/>
          </a:p>
          <a:p>
            <a:r>
              <a:rPr lang="en-US"/>
              <a:t>reflection...</a:t>
            </a:r>
          </a:p>
          <a:p>
            <a:endParaRPr lang="en-US"/>
          </a:p>
          <a:p>
            <a:r>
              <a:rPr lang="en-US"/>
              <a:t>and refinement.</a:t>
            </a:r>
          </a:p>
          <a:p>
            <a:endParaRPr lang="en-US"/>
          </a:p>
          <a:p>
            <a:r>
              <a:rPr lang="en-US"/>
              <a:t>Challenge a common misconception</a:t>
            </a:r>
          </a:p>
          <a:p>
            <a:endParaRPr lang="en-US"/>
          </a:p>
          <a:p>
            <a:r>
              <a:rPr lang="en-US"/>
              <a:t>This is where I'd slow down.</a:t>
            </a:r>
          </a:p>
          <a:p>
            <a:endParaRPr lang="en-US"/>
          </a:p>
          <a:p>
            <a:r>
              <a:rPr lang="en-US"/>
              <a:t>Sometimes people ask...</a:t>
            </a:r>
          </a:p>
          <a:p>
            <a:endParaRPr lang="en-US"/>
          </a:p>
          <a:p>
            <a:r>
              <a:rPr lang="en-US"/>
              <a:t>"Is mātauranga Māori evidence-based?"</a:t>
            </a:r>
          </a:p>
          <a:p>
            <a:endParaRPr lang="en-US"/>
          </a:p>
          <a:p>
            <a:r>
              <a:rPr lang="en-US"/>
              <a:t>(Smile.)</a:t>
            </a:r>
          </a:p>
          <a:p>
            <a:endParaRPr lang="en-US"/>
          </a:p>
          <a:p>
            <a:r>
              <a:rPr lang="en-US"/>
              <a:t>I think that's the wrong question.</a:t>
            </a:r>
          </a:p>
          <a:p>
            <a:endParaRPr lang="en-US"/>
          </a:p>
          <a:p>
            <a:r>
              <a:rPr lang="en-US"/>
              <a:t>(Pause.)</a:t>
            </a:r>
          </a:p>
          <a:p>
            <a:endParaRPr lang="en-US"/>
          </a:p>
          <a:p>
            <a:r>
              <a:rPr lang="en-US"/>
              <a:t>The better question is...</a:t>
            </a:r>
          </a:p>
          <a:p>
            <a:endParaRPr lang="en-US"/>
          </a:p>
          <a:p>
            <a:r>
              <a:rPr lang="en-US"/>
              <a:t>"What counts as evidence?"</a:t>
            </a:r>
          </a:p>
          <a:p>
            <a:endParaRPr lang="en-US"/>
          </a:p>
          <a:p>
            <a:r>
              <a:rPr lang="en-US"/>
              <a:t>Continue...</a:t>
            </a:r>
          </a:p>
          <a:p>
            <a:endParaRPr lang="en-US"/>
          </a:p>
          <a:p>
            <a:r>
              <a:rPr lang="en-US"/>
              <a:t>For our tūpuna...</a:t>
            </a:r>
          </a:p>
          <a:p>
            <a:endParaRPr lang="en-US"/>
          </a:p>
          <a:p>
            <a:r>
              <a:rPr lang="en-US"/>
              <a:t>Evidence included:</a:t>
            </a:r>
          </a:p>
          <a:p>
            <a:endParaRPr lang="en-US"/>
          </a:p>
          <a:p>
            <a:r>
              <a:rPr lang="en-US"/>
              <a:t>repeated observations</a:t>
            </a:r>
          </a:p>
          <a:p>
            <a:r>
              <a:rPr lang="en-US"/>
              <a:t>lived experience</a:t>
            </a:r>
          </a:p>
          <a:p>
            <a:r>
              <a:rPr lang="en-US"/>
              <a:t>environmental indicators</a:t>
            </a:r>
          </a:p>
          <a:p>
            <a:r>
              <a:rPr lang="en-US"/>
              <a:t>successful harvests</a:t>
            </a:r>
          </a:p>
          <a:p>
            <a:r>
              <a:rPr lang="en-US"/>
              <a:t>navigation</a:t>
            </a:r>
          </a:p>
          <a:p>
            <a:r>
              <a:rPr lang="en-US"/>
              <a:t>community memory</a:t>
            </a:r>
          </a:p>
          <a:p>
            <a:r>
              <a:rPr lang="en-US"/>
              <a:t>oral histories</a:t>
            </a:r>
          </a:p>
          <a:p>
            <a:r>
              <a:rPr lang="en-US"/>
              <a:t>whakapapa</a:t>
            </a:r>
          </a:p>
          <a:p>
            <a:r>
              <a:rPr lang="en-US"/>
              <a:t>collective validation over generations</a:t>
            </a:r>
          </a:p>
          <a:p>
            <a:r>
              <a:rPr lang="en-US"/>
              <a:t>A key distinction</a:t>
            </a:r>
          </a:p>
          <a:p>
            <a:endParaRPr lang="en-US"/>
          </a:p>
          <a:p>
            <a:r>
              <a:rPr lang="en-US"/>
              <a:t>Then say:</a:t>
            </a:r>
          </a:p>
          <a:p>
            <a:endParaRPr lang="en-US"/>
          </a:p>
          <a:p>
            <a:r>
              <a:rPr lang="en-US"/>
              <a:t>Mātauranga Māori wasn't preserved because it was ancient.</a:t>
            </a:r>
          </a:p>
          <a:p>
            <a:endParaRPr lang="en-US"/>
          </a:p>
          <a:p>
            <a:r>
              <a:rPr lang="en-US"/>
              <a:t>(Pause.)</a:t>
            </a:r>
          </a:p>
          <a:p>
            <a:endParaRPr lang="en-US"/>
          </a:p>
          <a:p>
            <a:r>
              <a:rPr lang="en-US"/>
              <a:t>It was preserved because it worked.</a:t>
            </a:r>
          </a:p>
          <a:p>
            <a:endParaRPr lang="en-US"/>
          </a:p>
          <a:p>
            <a:r>
              <a:rPr lang="en-US"/>
              <a:t>(Pause.)</a:t>
            </a:r>
          </a:p>
          <a:p>
            <a:endParaRPr lang="en-US"/>
          </a:p>
          <a:p>
            <a:r>
              <a:rPr lang="en-US"/>
              <a:t>And when it no longer reflected what people observed...</a:t>
            </a:r>
          </a:p>
          <a:p>
            <a:endParaRPr lang="en-US"/>
          </a:p>
          <a:p>
            <a:r>
              <a:rPr lang="en-US"/>
              <a:t>it evolved.</a:t>
            </a:r>
          </a:p>
          <a:p>
            <a:endParaRPr lang="en-US"/>
          </a:p>
          <a:p>
            <a:r>
              <a:rPr lang="en-US"/>
              <a:t>That is why mātauranga Māori remains a living knowledge system.</a:t>
            </a:r>
          </a:p>
          <a:p>
            <a:endParaRPr lang="en-US"/>
          </a:p>
          <a:p>
            <a:r>
              <a:rPr lang="en-US"/>
              <a:t>Bring in your doctoral research</a:t>
            </a:r>
          </a:p>
          <a:p>
            <a:endParaRPr lang="en-US"/>
          </a:p>
          <a:p>
            <a:r>
              <a:rPr lang="en-US"/>
              <a:t>This is a natural place to share why your research matters.</a:t>
            </a:r>
          </a:p>
          <a:p>
            <a:endParaRPr lang="en-US"/>
          </a:p>
          <a:p>
            <a:r>
              <a:rPr lang="en-US"/>
              <a:t>One of the reasons I'm undertaking my doctoral research is because I believe these observations still have something to teach us.</a:t>
            </a:r>
          </a:p>
          <a:p>
            <a:endParaRPr lang="en-US"/>
          </a:p>
          <a:p>
            <a:r>
              <a:rPr lang="en-US"/>
              <a:t>Not simply about the past.</a:t>
            </a:r>
          </a:p>
          <a:p>
            <a:endParaRPr lang="en-US"/>
          </a:p>
          <a:p>
            <a:r>
              <a:rPr lang="en-US"/>
              <a:t>But about:</a:t>
            </a:r>
          </a:p>
          <a:p>
            <a:endParaRPr lang="en-US"/>
          </a:p>
          <a:p>
            <a:r>
              <a:rPr lang="en-US"/>
              <a:t>education</a:t>
            </a:r>
          </a:p>
          <a:p>
            <a:r>
              <a:rPr lang="en-US"/>
              <a:t>health</a:t>
            </a:r>
          </a:p>
          <a:p>
            <a:r>
              <a:rPr lang="en-US"/>
              <a:t>environmental stewardship</a:t>
            </a:r>
          </a:p>
          <a:p>
            <a:r>
              <a:rPr lang="en-US"/>
              <a:t>climate adaptation</a:t>
            </a:r>
          </a:p>
          <a:p>
            <a:r>
              <a:rPr lang="en-US"/>
              <a:t>wellbeing</a:t>
            </a:r>
          </a:p>
          <a:p>
            <a:r>
              <a:rPr lang="en-US"/>
              <a:t>decision-making</a:t>
            </a:r>
          </a:p>
          <a:p>
            <a:endParaRPr lang="en-US"/>
          </a:p>
          <a:p>
            <a:r>
              <a:rPr lang="en-US"/>
              <a:t>The question isn't whether mātauranga Māori belongs in the future.</a:t>
            </a:r>
          </a:p>
          <a:p>
            <a:endParaRPr lang="en-US"/>
          </a:p>
          <a:p>
            <a:r>
              <a:rPr lang="en-US"/>
              <a:t>The question is:</a:t>
            </a:r>
          </a:p>
          <a:p>
            <a:endParaRPr lang="en-US"/>
          </a:p>
          <a:p>
            <a:r>
              <a:rPr lang="en-US"/>
              <a:t>How do we continue observing, testing, and contributing to it ourselves?</a:t>
            </a:r>
          </a:p>
          <a:p>
            <a:endParaRPr lang="en-US"/>
          </a:p>
          <a:p>
            <a:r>
              <a:rPr lang="en-US"/>
              <a:t>Connect to Teachers</a:t>
            </a:r>
          </a:p>
          <a:p>
            <a:endParaRPr lang="en-US"/>
          </a:p>
          <a:p>
            <a:r>
              <a:rPr lang="en-US"/>
              <a:t>Now make it personal.</a:t>
            </a:r>
          </a:p>
          <a:p>
            <a:endParaRPr lang="en-US"/>
          </a:p>
          <a:p>
            <a:r>
              <a:rPr lang="en-US"/>
              <a:t>Every teacher in this room contributes to mātauranga.</a:t>
            </a:r>
          </a:p>
          <a:p>
            <a:endParaRPr lang="en-US"/>
          </a:p>
          <a:p>
            <a:r>
              <a:rPr lang="en-US"/>
              <a:t>(Pause.)</a:t>
            </a:r>
          </a:p>
          <a:p>
            <a:endParaRPr lang="en-US"/>
          </a:p>
          <a:p>
            <a:r>
              <a:rPr lang="en-US"/>
              <a:t>Every day you observe.</a:t>
            </a:r>
          </a:p>
          <a:p>
            <a:endParaRPr lang="en-US"/>
          </a:p>
          <a:p>
            <a:r>
              <a:rPr lang="en-US"/>
              <a:t>You adapt.</a:t>
            </a:r>
          </a:p>
          <a:p>
            <a:endParaRPr lang="en-US"/>
          </a:p>
          <a:p>
            <a:r>
              <a:rPr lang="en-US"/>
              <a:t>You try something new.</a:t>
            </a:r>
          </a:p>
          <a:p>
            <a:endParaRPr lang="en-US"/>
          </a:p>
          <a:p>
            <a:r>
              <a:rPr lang="en-US"/>
              <a:t>You reflect.</a:t>
            </a:r>
          </a:p>
          <a:p>
            <a:endParaRPr lang="en-US"/>
          </a:p>
          <a:p>
            <a:r>
              <a:rPr lang="en-US"/>
              <a:t>You learn.</a:t>
            </a:r>
          </a:p>
          <a:p>
            <a:endParaRPr lang="en-US"/>
          </a:p>
          <a:p>
            <a:r>
              <a:rPr lang="en-US"/>
              <a:t>(Pause.)</a:t>
            </a:r>
          </a:p>
          <a:p>
            <a:endParaRPr lang="en-US"/>
          </a:p>
          <a:p>
            <a:r>
              <a:rPr lang="en-US"/>
              <a:t>You're adding another chapter to the story of education.</a:t>
            </a:r>
          </a:p>
          <a:p>
            <a:endParaRPr lang="en-US"/>
          </a:p>
          <a:p>
            <a:r>
              <a:rPr lang="en-US"/>
              <a:t>Audience Reflection</a:t>
            </a:r>
          </a:p>
          <a:p>
            <a:endParaRPr lang="en-US"/>
          </a:p>
          <a:p>
            <a:r>
              <a:rPr lang="en-US"/>
              <a:t>Ask:</a:t>
            </a:r>
          </a:p>
          <a:p>
            <a:endParaRPr lang="en-US"/>
          </a:p>
          <a:p>
            <a:r>
              <a:rPr lang="en-US"/>
              <a:t>What knowledge are we creating today...</a:t>
            </a:r>
          </a:p>
          <a:p>
            <a:endParaRPr lang="en-US"/>
          </a:p>
          <a:p>
            <a:r>
              <a:rPr lang="en-US"/>
              <a:t>that our mokopuna will inherit?</a:t>
            </a:r>
          </a:p>
          <a:p>
            <a:endParaRPr lang="en-US"/>
          </a:p>
          <a:p>
            <a:r>
              <a:rPr lang="en-US"/>
              <a:t>(Pause.)</a:t>
            </a:r>
          </a:p>
          <a:p>
            <a:endParaRPr lang="en-US"/>
          </a:p>
          <a:p>
            <a:r>
              <a:rPr lang="en-US"/>
              <a:t>Will it still serve them in fifty years?</a:t>
            </a:r>
          </a:p>
          <a:p>
            <a:endParaRPr lang="en-US"/>
          </a:p>
          <a:p>
            <a:r>
              <a:rPr lang="en-US"/>
              <a:t>(Pause.)</a:t>
            </a:r>
          </a:p>
          <a:p>
            <a:endParaRPr lang="en-US"/>
          </a:p>
          <a:p>
            <a:r>
              <a:rPr lang="en-US"/>
              <a:t>In one hundred years?</a:t>
            </a:r>
          </a:p>
          <a:p>
            <a:endParaRPr lang="en-US"/>
          </a:p>
          <a:p>
            <a:r>
              <a:rPr lang="en-US"/>
              <a:t>Powerful Closing Quote</a:t>
            </a:r>
          </a:p>
          <a:p>
            <a:endParaRPr lang="en-US"/>
          </a:p>
          <a:p>
            <a:r>
              <a:rPr lang="en-US"/>
              <a:t>I'd finish this slide with:</a:t>
            </a:r>
          </a:p>
          <a:p>
            <a:endParaRPr lang="en-US"/>
          </a:p>
          <a:p>
            <a:r>
              <a:rPr lang="en-US"/>
              <a:t>Our tūpuna didn't inherit finished knowledge.</a:t>
            </a:r>
          </a:p>
          <a:p>
            <a:endParaRPr lang="en-US"/>
          </a:p>
          <a:p>
            <a:r>
              <a:rPr lang="en-US"/>
              <a:t>(Pause.)</a:t>
            </a:r>
          </a:p>
          <a:p>
            <a:endParaRPr lang="en-US"/>
          </a:p>
          <a:p>
            <a:r>
              <a:rPr lang="en-US"/>
              <a:t>They inherited the responsibility to keep learning.</a:t>
            </a:r>
          </a:p>
          <a:p>
            <a:endParaRPr lang="en-US"/>
          </a:p>
          <a:p>
            <a:r>
              <a:rPr lang="en-US"/>
              <a:t>(Pause.)</a:t>
            </a:r>
          </a:p>
          <a:p>
            <a:endParaRPr lang="en-US"/>
          </a:p>
          <a:p>
            <a:r>
              <a:rPr lang="en-US"/>
              <a:t>That responsibility now belongs to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endParaRPr lang="en-US"/>
          </a:p>
          <a:p>
            <a:r>
              <a:rPr lang="en-US"/>
              <a:t>(Pause.)</a:t>
            </a:r>
          </a:p>
          <a:p>
            <a:endParaRPr lang="en-US"/>
          </a:p>
          <a:p>
            <a:r>
              <a:rPr lang="en-US"/>
              <a:t>Sometimes we think education is about gaining more knowledge.</a:t>
            </a:r>
          </a:p>
          <a:p>
            <a:endParaRPr lang="en-US"/>
          </a:p>
          <a:p>
            <a:r>
              <a:rPr lang="en-US"/>
              <a:t>More facts.</a:t>
            </a:r>
          </a:p>
          <a:p>
            <a:endParaRPr lang="en-US"/>
          </a:p>
          <a:p>
            <a:r>
              <a:rPr lang="en-US"/>
              <a:t>More qualifications.</a:t>
            </a:r>
          </a:p>
          <a:p>
            <a:endParaRPr lang="en-US"/>
          </a:p>
          <a:p>
            <a:r>
              <a:rPr lang="en-US"/>
              <a:t>More information.</a:t>
            </a:r>
          </a:p>
          <a:p>
            <a:endParaRPr lang="en-US"/>
          </a:p>
          <a:p>
            <a:r>
              <a:rPr lang="en-US"/>
              <a:t>(Pause.)</a:t>
            </a:r>
          </a:p>
          <a:p>
            <a:endParaRPr lang="en-US"/>
          </a:p>
          <a:p>
            <a:r>
              <a:rPr lang="en-US"/>
              <a:t>But if we look to our tūpuna...</a:t>
            </a:r>
          </a:p>
          <a:p>
            <a:endParaRPr lang="en-US"/>
          </a:p>
          <a:p>
            <a:r>
              <a:rPr lang="en-US"/>
              <a:t>knowledge had a much deeper purpose.</a:t>
            </a:r>
          </a:p>
          <a:p>
            <a:endParaRPr lang="en-US"/>
          </a:p>
          <a:p>
            <a:r>
              <a:rPr lang="en-US"/>
              <a:t>Continue.</a:t>
            </a:r>
          </a:p>
          <a:p>
            <a:endParaRPr lang="en-US"/>
          </a:p>
          <a:p>
            <a:r>
              <a:rPr lang="en-US"/>
              <a:t>They didn't study the stars because they loved astronomy.</a:t>
            </a:r>
          </a:p>
          <a:p>
            <a:endParaRPr lang="en-US"/>
          </a:p>
          <a:p>
            <a:r>
              <a:rPr lang="en-US"/>
              <a:t>(Smile.)</a:t>
            </a:r>
          </a:p>
          <a:p>
            <a:endParaRPr lang="en-US"/>
          </a:p>
          <a:p>
            <a:r>
              <a:rPr lang="en-US"/>
              <a:t>They studied the stars because they wanted to know:</a:t>
            </a:r>
          </a:p>
          <a:p>
            <a:endParaRPr lang="en-US"/>
          </a:p>
          <a:p>
            <a:r>
              <a:rPr lang="en-US"/>
              <a:t>When should we plant?</a:t>
            </a:r>
          </a:p>
          <a:p>
            <a:r>
              <a:rPr lang="en-US"/>
              <a:t>When should we fish?</a:t>
            </a:r>
          </a:p>
          <a:p>
            <a:r>
              <a:rPr lang="en-US"/>
              <a:t>When should we travel?</a:t>
            </a:r>
          </a:p>
          <a:p>
            <a:r>
              <a:rPr lang="en-US"/>
              <a:t>When should we gather?</a:t>
            </a:r>
          </a:p>
          <a:p>
            <a:r>
              <a:rPr lang="en-US"/>
              <a:t>When should we rest?</a:t>
            </a:r>
          </a:p>
          <a:p>
            <a:r>
              <a:rPr lang="en-US"/>
              <a:t>How do we keep our people safe?</a:t>
            </a:r>
          </a:p>
          <a:p>
            <a:r>
              <a:rPr lang="en-US"/>
              <a:t>How do we care for our whenua?</a:t>
            </a:r>
          </a:p>
          <a:p>
            <a:endParaRPr lang="en-US"/>
          </a:p>
          <a:p>
            <a:r>
              <a:rPr lang="en-US"/>
              <a:t>Knowledge was always connected to life.</a:t>
            </a:r>
          </a:p>
          <a:p>
            <a:endParaRPr lang="en-US"/>
          </a:p>
          <a:p>
            <a:r>
              <a:rPr lang="en-US"/>
              <a:t>Introduce the concept of oranga</a:t>
            </a:r>
          </a:p>
          <a:p>
            <a:endParaRPr lang="en-US"/>
          </a:p>
          <a:p>
            <a:r>
              <a:rPr lang="en-US"/>
              <a:t>This is a beautiful place to introduce oranga.</a:t>
            </a:r>
          </a:p>
          <a:p>
            <a:endParaRPr lang="en-US"/>
          </a:p>
          <a:p>
            <a:r>
              <a:rPr lang="en-US"/>
              <a:t>Every observation...</a:t>
            </a:r>
          </a:p>
          <a:p>
            <a:endParaRPr lang="en-US"/>
          </a:p>
          <a:p>
            <a:r>
              <a:rPr lang="en-US"/>
              <a:t>Every tohu...</a:t>
            </a:r>
          </a:p>
          <a:p>
            <a:endParaRPr lang="en-US"/>
          </a:p>
          <a:p>
            <a:r>
              <a:rPr lang="en-US"/>
              <a:t>Every decision...</a:t>
            </a:r>
          </a:p>
          <a:p>
            <a:endParaRPr lang="en-US"/>
          </a:p>
          <a:p>
            <a:r>
              <a:rPr lang="en-US"/>
              <a:t>Ultimately came back to one question.</a:t>
            </a:r>
          </a:p>
          <a:p>
            <a:endParaRPr lang="en-US"/>
          </a:p>
          <a:p>
            <a:r>
              <a:rPr lang="en-US"/>
              <a:t>How do we enhance the oranga of our people and our environment?</a:t>
            </a:r>
          </a:p>
          <a:p>
            <a:endParaRPr lang="en-US"/>
          </a:p>
          <a:p>
            <a:r>
              <a:rPr lang="en-US"/>
              <a:t>A powerful distinction</a:t>
            </a:r>
          </a:p>
          <a:p>
            <a:endParaRPr lang="en-US"/>
          </a:p>
          <a:p>
            <a:r>
              <a:rPr lang="en-US"/>
              <a:t>This could become one of the memorable moments of your keynote.</a:t>
            </a:r>
          </a:p>
          <a:p>
            <a:endParaRPr lang="en-US"/>
          </a:p>
          <a:p>
            <a:r>
              <a:rPr lang="en-US"/>
              <a:t>In many education systems...</a:t>
            </a:r>
          </a:p>
          <a:p>
            <a:endParaRPr lang="en-US"/>
          </a:p>
          <a:p>
            <a:r>
              <a:rPr lang="en-US"/>
              <a:t>success is measured by what we know.</a:t>
            </a:r>
          </a:p>
          <a:p>
            <a:endParaRPr lang="en-US"/>
          </a:p>
          <a:p>
            <a:r>
              <a:rPr lang="en-US"/>
              <a:t>(Pause.)</a:t>
            </a:r>
          </a:p>
          <a:p>
            <a:endParaRPr lang="en-US"/>
          </a:p>
          <a:p>
            <a:r>
              <a:rPr lang="en-US"/>
              <a:t>In te ao Māori...</a:t>
            </a:r>
          </a:p>
          <a:p>
            <a:endParaRPr lang="en-US"/>
          </a:p>
          <a:p>
            <a:r>
              <a:rPr lang="en-US"/>
              <a:t>success is measured by</a:t>
            </a:r>
          </a:p>
          <a:p>
            <a:endParaRPr lang="en-US"/>
          </a:p>
          <a:p>
            <a:r>
              <a:rPr lang="en-US"/>
              <a:t>how we live.</a:t>
            </a:r>
          </a:p>
          <a:p>
            <a:endParaRPr lang="en-US"/>
          </a:p>
          <a:p>
            <a:r>
              <a:rPr lang="en-US"/>
              <a:t>(Pause.)</a:t>
            </a:r>
          </a:p>
          <a:p>
            <a:endParaRPr lang="en-US"/>
          </a:p>
          <a:p>
            <a:r>
              <a:rPr lang="en-US"/>
              <a:t>Knowledge finds its true value in the way it shapes our relationships, our decisions, and our responsibilities.</a:t>
            </a:r>
          </a:p>
          <a:p>
            <a:endParaRPr lang="en-US"/>
          </a:p>
          <a:p>
            <a:r>
              <a:rPr lang="en-US"/>
              <a:t>Link to teachers</a:t>
            </a:r>
          </a:p>
          <a:p>
            <a:endParaRPr lang="en-US"/>
          </a:p>
          <a:p>
            <a:r>
              <a:rPr lang="en-US"/>
              <a:t>Turn to the audience.</a:t>
            </a:r>
          </a:p>
          <a:p>
            <a:endParaRPr lang="en-US"/>
          </a:p>
          <a:p>
            <a:r>
              <a:rPr lang="en-US"/>
              <a:t>As teachers...</a:t>
            </a:r>
          </a:p>
          <a:p>
            <a:endParaRPr lang="en-US"/>
          </a:p>
          <a:p>
            <a:r>
              <a:rPr lang="en-US"/>
              <a:t>our role isn't simply to fill minds.</a:t>
            </a:r>
          </a:p>
          <a:p>
            <a:endParaRPr lang="en-US"/>
          </a:p>
          <a:p>
            <a:r>
              <a:rPr lang="en-US"/>
              <a:t>(Pause.)</a:t>
            </a:r>
          </a:p>
          <a:p>
            <a:endParaRPr lang="en-US"/>
          </a:p>
          <a:p>
            <a:r>
              <a:rPr lang="en-US"/>
              <a:t>Our role is to help shape people.</a:t>
            </a:r>
          </a:p>
          <a:p>
            <a:endParaRPr lang="en-US"/>
          </a:p>
          <a:p>
            <a:r>
              <a:rPr lang="en-US"/>
              <a:t>People who know who they are.</a:t>
            </a:r>
          </a:p>
          <a:p>
            <a:endParaRPr lang="en-US"/>
          </a:p>
          <a:p>
            <a:r>
              <a:rPr lang="en-US"/>
              <a:t>People who know where they belong.</a:t>
            </a:r>
          </a:p>
          <a:p>
            <a:endParaRPr lang="en-US"/>
          </a:p>
          <a:p>
            <a:r>
              <a:rPr lang="en-US"/>
              <a:t>People who understand their responsibilities to others and to the world around them.</a:t>
            </a:r>
          </a:p>
          <a:p>
            <a:endParaRPr lang="en-US"/>
          </a:p>
          <a:p>
            <a:r>
              <a:rPr lang="en-US"/>
              <a:t>Bring in your own mahi</a:t>
            </a:r>
          </a:p>
          <a:p>
            <a:endParaRPr lang="en-US"/>
          </a:p>
          <a:p>
            <a:r>
              <a:rPr lang="en-US"/>
              <a:t>This is a natural point to connect your work.</a:t>
            </a:r>
          </a:p>
          <a:p>
            <a:endParaRPr lang="en-US"/>
          </a:p>
          <a:p>
            <a:r>
              <a:rPr lang="en-US"/>
              <a:t>Whether I'm working in education...</a:t>
            </a:r>
          </a:p>
          <a:p>
            <a:endParaRPr lang="en-US"/>
          </a:p>
          <a:p>
            <a:r>
              <a:rPr lang="en-US"/>
              <a:t>or public health...</a:t>
            </a:r>
          </a:p>
          <a:p>
            <a:endParaRPr lang="en-US"/>
          </a:p>
          <a:p>
            <a:r>
              <a:rPr lang="en-US"/>
              <a:t>or environmental wellbeing...</a:t>
            </a:r>
          </a:p>
          <a:p>
            <a:endParaRPr lang="en-US"/>
          </a:p>
          <a:p>
            <a:r>
              <a:rPr lang="en-US"/>
              <a:t>or systems innovation...</a:t>
            </a:r>
          </a:p>
          <a:p>
            <a:endParaRPr lang="en-US"/>
          </a:p>
          <a:p>
            <a:r>
              <a:rPr lang="en-US"/>
              <a:t>I keep coming back to the same question.</a:t>
            </a:r>
          </a:p>
          <a:p>
            <a:endParaRPr lang="en-US"/>
          </a:p>
          <a:p>
            <a:r>
              <a:rPr lang="en-US"/>
              <a:t>Does this improve the oranga of our people and our taiao?</a:t>
            </a:r>
          </a:p>
          <a:p>
            <a:endParaRPr lang="en-US"/>
          </a:p>
          <a:p>
            <a:r>
              <a:rPr lang="en-US"/>
              <a:t>If the answer is no...</a:t>
            </a:r>
          </a:p>
          <a:p>
            <a:endParaRPr lang="en-US"/>
          </a:p>
          <a:p>
            <a:r>
              <a:rPr lang="en-US"/>
              <a:t>then perhaps we need to rethink what success looks like.</a:t>
            </a:r>
          </a:p>
          <a:p>
            <a:endParaRPr lang="en-US"/>
          </a:p>
          <a:p>
            <a:r>
              <a:rPr lang="en-US"/>
              <a:t>Audience Reflection</a:t>
            </a:r>
          </a:p>
          <a:p>
            <a:endParaRPr lang="en-US"/>
          </a:p>
          <a:p>
            <a:r>
              <a:rPr lang="en-US"/>
              <a:t>Ask:</a:t>
            </a:r>
          </a:p>
          <a:p>
            <a:endParaRPr lang="en-US"/>
          </a:p>
          <a:p>
            <a:r>
              <a:rPr lang="en-US"/>
              <a:t>Imagine one of your students standing before you in twenty years' time.</a:t>
            </a:r>
          </a:p>
          <a:p>
            <a:endParaRPr lang="en-US"/>
          </a:p>
          <a:p>
            <a:r>
              <a:rPr lang="en-US"/>
              <a:t>(Pause.)</a:t>
            </a:r>
          </a:p>
          <a:p>
            <a:endParaRPr lang="en-US"/>
          </a:p>
          <a:p>
            <a:r>
              <a:rPr lang="en-US"/>
              <a:t>Would you rather they remembered every fact you taught them...</a:t>
            </a:r>
          </a:p>
          <a:p>
            <a:endParaRPr lang="en-US"/>
          </a:p>
          <a:p>
            <a:r>
              <a:rPr lang="en-US"/>
              <a:t>or that they became someone who cared deeply for people, place, and future generations?</a:t>
            </a:r>
          </a:p>
          <a:p>
            <a:endParaRPr lang="en-US"/>
          </a:p>
          <a:p>
            <a:r>
              <a:rPr lang="en-US"/>
              <a:t>A Quote for the Slide</a:t>
            </a:r>
          </a:p>
          <a:p>
            <a:endParaRPr lang="en-US"/>
          </a:p>
          <a:p>
            <a:r>
              <a:rPr lang="en-US"/>
              <a:t>I would end with this.</a:t>
            </a:r>
          </a:p>
          <a:p>
            <a:endParaRPr lang="en-US"/>
          </a:p>
          <a:p>
            <a:r>
              <a:rPr lang="en-US"/>
              <a:t>The highest purpose of knowledge is not achievement.</a:t>
            </a:r>
          </a:p>
          <a:p>
            <a:endParaRPr lang="en-US"/>
          </a:p>
          <a:p>
            <a:r>
              <a:rPr lang="en-US"/>
              <a:t>It is responsibility.</a:t>
            </a:r>
          </a:p>
          <a:p>
            <a:endParaRPr lang="en-US"/>
          </a:p>
          <a:p>
            <a:r>
              <a:rPr lang="en-US"/>
              <a:t>Or, if you want a more Māori framing:</a:t>
            </a:r>
          </a:p>
          <a:p>
            <a:endParaRPr lang="en-US"/>
          </a:p>
          <a:p>
            <a:r>
              <a:rPr lang="en-US"/>
              <a:t>Ko te tino hua o te mātauranga ko te oranga o te tangata me te taiao.</a:t>
            </a:r>
          </a:p>
          <a:p>
            <a:endParaRPr lang="en-US"/>
          </a:p>
          <a:p>
            <a:r>
              <a:rPr lang="en-US"/>
              <a:t>The highest expression of knowledge is the wellbeing of people and the natural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a:t>
            </a:r>
          </a:p>
          <a:p>
            <a:endParaRPr lang="en-US"/>
          </a:p>
          <a:p>
            <a:r>
              <a:rPr lang="en-US"/>
              <a:t>Every culture has stories about knowledge.</a:t>
            </a:r>
          </a:p>
          <a:p>
            <a:endParaRPr lang="en-US"/>
          </a:p>
          <a:p>
            <a:r>
              <a:rPr lang="en-US"/>
              <a:t>(Pause.)</a:t>
            </a:r>
          </a:p>
          <a:p>
            <a:endParaRPr lang="en-US"/>
          </a:p>
          <a:p>
            <a:r>
              <a:rPr lang="en-US"/>
              <a:t>This is ours.</a:t>
            </a:r>
          </a:p>
          <a:p>
            <a:endParaRPr lang="en-US"/>
          </a:p>
          <a:p>
            <a:r>
              <a:rPr lang="en-US"/>
              <a:t>Continue...</a:t>
            </a:r>
          </a:p>
          <a:p>
            <a:endParaRPr lang="en-US"/>
          </a:p>
          <a:p>
            <a:r>
              <a:rPr lang="en-US"/>
              <a:t>Our tūpuna tell us that Tānenuiārangi journeyed through the heavens in search of knowledge.</a:t>
            </a:r>
          </a:p>
          <a:p>
            <a:endParaRPr lang="en-US"/>
          </a:p>
          <a:p>
            <a:r>
              <a:rPr lang="en-US"/>
              <a:t>(Pause.)</a:t>
            </a:r>
          </a:p>
          <a:p>
            <a:endParaRPr lang="en-US"/>
          </a:p>
          <a:p>
            <a:r>
              <a:rPr lang="en-US"/>
              <a:t>But I don't think this story is only about climbing into the sky.</a:t>
            </a:r>
          </a:p>
          <a:p>
            <a:endParaRPr lang="en-US"/>
          </a:p>
          <a:p>
            <a:r>
              <a:rPr lang="en-US"/>
              <a:t>(Pause.)</a:t>
            </a:r>
          </a:p>
          <a:p>
            <a:endParaRPr lang="en-US"/>
          </a:p>
          <a:p>
            <a:r>
              <a:rPr lang="en-US"/>
              <a:t>I think it's telling us something much deeper.</a:t>
            </a:r>
          </a:p>
          <a:p>
            <a:endParaRPr lang="en-US"/>
          </a:p>
          <a:p>
            <a:r>
              <a:rPr lang="en-US"/>
              <a:t>Ask the audience:</a:t>
            </a:r>
          </a:p>
          <a:p>
            <a:endParaRPr lang="en-US"/>
          </a:p>
          <a:p>
            <a:r>
              <a:rPr lang="en-US"/>
              <a:t>Why didn't knowledge simply come to Tāne?</a:t>
            </a:r>
          </a:p>
          <a:p>
            <a:endParaRPr lang="en-US"/>
          </a:p>
          <a:p>
            <a:r>
              <a:rPr lang="en-US"/>
              <a:t>(Pause.)</a:t>
            </a:r>
          </a:p>
          <a:p>
            <a:endParaRPr lang="en-US"/>
          </a:p>
          <a:p>
            <a:r>
              <a:rPr lang="en-US"/>
              <a:t>Why did he have to climb?</a:t>
            </a:r>
          </a:p>
          <a:p>
            <a:endParaRPr lang="en-US"/>
          </a:p>
          <a:p>
            <a:r>
              <a:rPr lang="en-US"/>
              <a:t>(Pause.)</a:t>
            </a:r>
          </a:p>
          <a:p>
            <a:endParaRPr lang="en-US"/>
          </a:p>
          <a:p>
            <a:r>
              <a:rPr lang="en-US"/>
              <a:t>Why did he have to struggle?</a:t>
            </a:r>
          </a:p>
          <a:p>
            <a:endParaRPr lang="en-US"/>
          </a:p>
          <a:p>
            <a:r>
              <a:rPr lang="en-US"/>
              <a:t>(Pause.)</a:t>
            </a:r>
          </a:p>
          <a:p>
            <a:endParaRPr lang="en-US"/>
          </a:p>
          <a:p>
            <a:r>
              <a:rPr lang="en-US"/>
              <a:t>Why was knowledge something that had to be earned?</a:t>
            </a:r>
          </a:p>
          <a:p>
            <a:endParaRPr lang="en-US"/>
          </a:p>
          <a:p>
            <a:r>
              <a:rPr lang="en-US"/>
              <a:t>The Deeper Meaning</a:t>
            </a:r>
          </a:p>
          <a:p>
            <a:endParaRPr lang="en-US"/>
          </a:p>
          <a:p>
            <a:r>
              <a:rPr lang="en-US"/>
              <a:t>Continue.</a:t>
            </a:r>
          </a:p>
          <a:p>
            <a:endParaRPr lang="en-US"/>
          </a:p>
          <a:p>
            <a:r>
              <a:rPr lang="en-US"/>
              <a:t>Because knowledge changes us.</a:t>
            </a:r>
          </a:p>
          <a:p>
            <a:endParaRPr lang="en-US"/>
          </a:p>
          <a:p>
            <a:r>
              <a:rPr lang="en-US"/>
              <a:t>Knowledge requires commitment.</a:t>
            </a:r>
          </a:p>
          <a:p>
            <a:endParaRPr lang="en-US"/>
          </a:p>
          <a:p>
            <a:r>
              <a:rPr lang="en-US"/>
              <a:t>Knowledge requires discipline.</a:t>
            </a:r>
          </a:p>
          <a:p>
            <a:endParaRPr lang="en-US"/>
          </a:p>
          <a:p>
            <a:r>
              <a:rPr lang="en-US"/>
              <a:t>Knowledge requires humility.</a:t>
            </a:r>
          </a:p>
          <a:p>
            <a:endParaRPr lang="en-US"/>
          </a:p>
          <a:p>
            <a:r>
              <a:rPr lang="en-US"/>
              <a:t>Knowledge carries responsibility.</a:t>
            </a:r>
          </a:p>
          <a:p>
            <a:endParaRPr lang="en-US"/>
          </a:p>
          <a:p>
            <a:r>
              <a:rPr lang="en-US"/>
              <a:t>(Pause.)</a:t>
            </a:r>
          </a:p>
          <a:p>
            <a:endParaRPr lang="en-US"/>
          </a:p>
          <a:p>
            <a:r>
              <a:rPr lang="en-US"/>
              <a:t>The journey wasn't simply upwards.</a:t>
            </a:r>
          </a:p>
          <a:p>
            <a:endParaRPr lang="en-US"/>
          </a:p>
          <a:p>
            <a:r>
              <a:rPr lang="en-US"/>
              <a:t>It was inward.</a:t>
            </a:r>
          </a:p>
          <a:p>
            <a:endParaRPr lang="en-US"/>
          </a:p>
          <a:p>
            <a:r>
              <a:rPr lang="en-US"/>
              <a:t>A Challenge to Teachers</a:t>
            </a:r>
          </a:p>
          <a:p>
            <a:endParaRPr lang="en-US"/>
          </a:p>
          <a:p>
            <a:r>
              <a:rPr lang="en-US"/>
              <a:t>Turn towards the audience.</a:t>
            </a:r>
          </a:p>
          <a:p>
            <a:endParaRPr lang="en-US"/>
          </a:p>
          <a:p>
            <a:r>
              <a:rPr lang="en-US"/>
              <a:t>As educators...</a:t>
            </a:r>
          </a:p>
          <a:p>
            <a:endParaRPr lang="en-US"/>
          </a:p>
          <a:p>
            <a:r>
              <a:rPr lang="en-US"/>
              <a:t>perhaps one of our greatest responsibilities isn't simply transferring knowledge.</a:t>
            </a:r>
          </a:p>
          <a:p>
            <a:endParaRPr lang="en-US"/>
          </a:p>
          <a:p>
            <a:r>
              <a:rPr lang="en-US"/>
              <a:t>(Pause.)</a:t>
            </a:r>
          </a:p>
          <a:p>
            <a:endParaRPr lang="en-US"/>
          </a:p>
          <a:p>
            <a:r>
              <a:rPr lang="en-US"/>
              <a:t>Perhaps it is preparing our learners for the journey required to seek it.</a:t>
            </a:r>
          </a:p>
          <a:p>
            <a:endParaRPr lang="en-US"/>
          </a:p>
          <a:p>
            <a:r>
              <a:rPr lang="en-US"/>
              <a:t>Link to Modern Education</a:t>
            </a:r>
          </a:p>
          <a:p>
            <a:endParaRPr lang="en-US"/>
          </a:p>
          <a:p>
            <a:r>
              <a:rPr lang="en-US"/>
              <a:t>This is where your keynote becomes contemporary.</a:t>
            </a:r>
          </a:p>
          <a:p>
            <a:endParaRPr lang="en-US"/>
          </a:p>
          <a:p>
            <a:r>
              <a:rPr lang="en-US"/>
              <a:t>We often ask...</a:t>
            </a:r>
          </a:p>
          <a:p>
            <a:endParaRPr lang="en-US"/>
          </a:p>
          <a:p>
            <a:r>
              <a:rPr lang="en-US"/>
              <a:t>How do we improve education?</a:t>
            </a:r>
          </a:p>
          <a:p>
            <a:endParaRPr lang="en-US"/>
          </a:p>
          <a:p>
            <a:r>
              <a:rPr lang="en-US"/>
              <a:t>(Pause.)</a:t>
            </a:r>
          </a:p>
          <a:p>
            <a:endParaRPr lang="en-US"/>
          </a:p>
          <a:p>
            <a:r>
              <a:rPr lang="en-US"/>
              <a:t>Maybe another question is...</a:t>
            </a:r>
          </a:p>
          <a:p>
            <a:endParaRPr lang="en-US"/>
          </a:p>
          <a:p>
            <a:r>
              <a:rPr lang="en-US"/>
              <a:t>How do we help our learners become worthy carriers of knowledge?</a:t>
            </a:r>
          </a:p>
          <a:p>
            <a:endParaRPr lang="en-US"/>
          </a:p>
          <a:p>
            <a:r>
              <a:rPr lang="en-US"/>
              <a:t>Introduce Ngā Kete o te Wānanga</a:t>
            </a:r>
          </a:p>
          <a:p>
            <a:endParaRPr lang="en-US"/>
          </a:p>
          <a:p>
            <a:r>
              <a:rPr lang="en-US"/>
              <a:t>Don't explain everything yet.</a:t>
            </a:r>
          </a:p>
          <a:p>
            <a:endParaRPr lang="en-US"/>
          </a:p>
          <a:p>
            <a:r>
              <a:rPr lang="en-US"/>
              <a:t>Simply reveal the image.</a:t>
            </a:r>
          </a:p>
          <a:p>
            <a:endParaRPr lang="en-US"/>
          </a:p>
          <a:p>
            <a:r>
              <a:rPr lang="en-US"/>
              <a:t>Three kete.</a:t>
            </a:r>
          </a:p>
          <a:p>
            <a:endParaRPr lang="en-US"/>
          </a:p>
          <a:p>
            <a:r>
              <a:rPr lang="en-US"/>
              <a:t>Pause.</a:t>
            </a:r>
          </a:p>
          <a:p>
            <a:endParaRPr lang="en-US"/>
          </a:p>
          <a:p>
            <a:r>
              <a:rPr lang="en-US"/>
              <a:t>Say:</a:t>
            </a:r>
          </a:p>
          <a:p>
            <a:endParaRPr lang="en-US"/>
          </a:p>
          <a:p>
            <a:r>
              <a:rPr lang="en-US"/>
              <a:t>From this journey came Ngā Kete o te Wānanga.</a:t>
            </a:r>
          </a:p>
          <a:p>
            <a:endParaRPr lang="en-US"/>
          </a:p>
          <a:p>
            <a:r>
              <a:rPr lang="en-US"/>
              <a:t>Not simply baskets.</a:t>
            </a:r>
          </a:p>
          <a:p>
            <a:endParaRPr lang="en-US"/>
          </a:p>
          <a:p>
            <a:r>
              <a:rPr lang="en-US"/>
              <a:t>But responsibilities.</a:t>
            </a:r>
          </a:p>
          <a:p>
            <a:endParaRPr lang="en-US"/>
          </a:p>
          <a:p>
            <a:r>
              <a:rPr lang="en-US"/>
              <a:t>(Pause.)</a:t>
            </a:r>
          </a:p>
          <a:p>
            <a:endParaRPr lang="en-US"/>
          </a:p>
          <a:p>
            <a:r>
              <a:rPr lang="en-US"/>
              <a:t>We'll return to them shortly.</a:t>
            </a:r>
          </a:p>
          <a:p>
            <a:endParaRPr lang="en-US"/>
          </a:p>
          <a:p>
            <a:r>
              <a:rPr lang="en-US"/>
              <a:t>Leave the audience curious.</a:t>
            </a:r>
          </a:p>
          <a:p>
            <a:endParaRPr lang="en-US"/>
          </a:p>
          <a:p>
            <a:r>
              <a:rPr lang="en-US"/>
              <a:t>One of the strongest ideas in the keynote</a:t>
            </a:r>
          </a:p>
          <a:p>
            <a:endParaRPr lang="en-US"/>
          </a:p>
          <a:p>
            <a:r>
              <a:rPr lang="en-US"/>
              <a:t>Slow right down.</a:t>
            </a:r>
          </a:p>
          <a:p>
            <a:endParaRPr lang="en-US"/>
          </a:p>
          <a:p>
            <a:r>
              <a:rPr lang="en-US"/>
              <a:t>Tāne did not climb for himself.</a:t>
            </a:r>
          </a:p>
          <a:p>
            <a:endParaRPr lang="en-US"/>
          </a:p>
          <a:p>
            <a:r>
              <a:rPr lang="en-US"/>
              <a:t>(Pause.)</a:t>
            </a:r>
          </a:p>
          <a:p>
            <a:endParaRPr lang="en-US"/>
          </a:p>
          <a:p>
            <a:r>
              <a:rPr lang="en-US"/>
              <a:t>He climbed for everyone who would come after him.</a:t>
            </a:r>
          </a:p>
          <a:p>
            <a:endParaRPr lang="en-US"/>
          </a:p>
          <a:p>
            <a:r>
              <a:rPr lang="en-US"/>
              <a:t>(Pause.)</a:t>
            </a:r>
          </a:p>
          <a:p>
            <a:endParaRPr lang="en-US"/>
          </a:p>
          <a:p>
            <a:r>
              <a:rPr lang="en-US"/>
              <a:t>That includes us.</a:t>
            </a:r>
          </a:p>
          <a:p>
            <a:endParaRPr lang="en-US"/>
          </a:p>
          <a:p>
            <a:r>
              <a:rPr lang="en-US"/>
              <a:t>(Pause.)</a:t>
            </a:r>
          </a:p>
          <a:p>
            <a:endParaRPr lang="en-US"/>
          </a:p>
          <a:p>
            <a:r>
              <a:rPr lang="en-US"/>
              <a:t>And that includes every learner sitting in our classrooms today.</a:t>
            </a:r>
          </a:p>
          <a:p>
            <a:endParaRPr lang="en-US"/>
          </a:p>
          <a:p>
            <a:r>
              <a:rPr lang="en-US"/>
              <a:t>Audience Reflection</a:t>
            </a:r>
          </a:p>
          <a:p>
            <a:endParaRPr lang="en-US"/>
          </a:p>
          <a:p>
            <a:r>
              <a:rPr lang="en-US"/>
              <a:t>Ask:</a:t>
            </a:r>
          </a:p>
          <a:p>
            <a:endParaRPr lang="en-US"/>
          </a:p>
          <a:p>
            <a:r>
              <a:rPr lang="en-US"/>
              <a:t>What mountains are our learners climbing today?</a:t>
            </a:r>
          </a:p>
          <a:p>
            <a:endParaRPr lang="en-US"/>
          </a:p>
          <a:p>
            <a:r>
              <a:rPr lang="en-US"/>
              <a:t>(Pause.)</a:t>
            </a:r>
          </a:p>
          <a:p>
            <a:endParaRPr lang="en-US"/>
          </a:p>
          <a:p>
            <a:r>
              <a:rPr lang="en-US"/>
              <a:t>And are we helping them climb...</a:t>
            </a:r>
          </a:p>
          <a:p>
            <a:endParaRPr lang="en-US"/>
          </a:p>
          <a:p>
            <a:r>
              <a:rPr lang="en-US"/>
              <a:t>or simply measuring how high they've already climbed?</a:t>
            </a:r>
          </a:p>
          <a:p>
            <a:endParaRPr lang="en-US"/>
          </a:p>
          <a:p>
            <a:r>
              <a:rPr lang="en-US"/>
              <a:t>Powerful Quote</a:t>
            </a:r>
          </a:p>
          <a:p>
            <a:endParaRPr lang="en-US"/>
          </a:p>
          <a:p>
            <a:r>
              <a:rPr lang="en-US"/>
              <a:t>I think this could become one of the defining moments of your keynote.</a:t>
            </a:r>
          </a:p>
          <a:p>
            <a:endParaRPr lang="en-US"/>
          </a:p>
          <a:p>
            <a:r>
              <a:rPr lang="en-US"/>
              <a:t>Education is not the transfer of knowledge.</a:t>
            </a:r>
          </a:p>
          <a:p>
            <a:endParaRPr lang="en-US"/>
          </a:p>
          <a:p>
            <a:r>
              <a:rPr lang="en-US"/>
              <a:t>Education is the preparation of people to carry knowledge wisely.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(Pause.)</a:t>
            </a:r>
          </a:p>
          <a:p>
            <a:endParaRPr lang="en-US"/>
          </a:p>
          <a:p>
            <a:r>
              <a:rPr lang="en-US"/>
              <a:t>We often ask...</a:t>
            </a:r>
          </a:p>
          <a:p>
            <a:endParaRPr lang="en-US"/>
          </a:p>
          <a:p>
            <a:r>
              <a:rPr lang="en-US"/>
              <a:t>"What was inside each kete?"</a:t>
            </a:r>
          </a:p>
          <a:p>
            <a:endParaRPr lang="en-US"/>
          </a:p>
          <a:p>
            <a:r>
              <a:rPr lang="en-US"/>
              <a:t>(Pause.)</a:t>
            </a:r>
          </a:p>
          <a:p>
            <a:endParaRPr lang="en-US"/>
          </a:p>
          <a:p>
            <a:r>
              <a:rPr lang="en-US"/>
              <a:t>And that's an important question.</a:t>
            </a:r>
          </a:p>
          <a:p>
            <a:endParaRPr lang="en-US"/>
          </a:p>
          <a:p>
            <a:r>
              <a:rPr lang="en-US"/>
              <a:t>(Pause.)</a:t>
            </a:r>
          </a:p>
          <a:p>
            <a:endParaRPr lang="en-US"/>
          </a:p>
          <a:p>
            <a:r>
              <a:rPr lang="en-US"/>
              <a:t>But today...</a:t>
            </a:r>
          </a:p>
          <a:p>
            <a:endParaRPr lang="en-US"/>
          </a:p>
          <a:p>
            <a:r>
              <a:rPr lang="en-US"/>
              <a:t>I'd like us to ask another one.</a:t>
            </a:r>
          </a:p>
          <a:p>
            <a:endParaRPr lang="en-US"/>
          </a:p>
          <a:p>
            <a:r>
              <a:rPr lang="en-US"/>
              <a:t>(Pause.)</a:t>
            </a:r>
          </a:p>
          <a:p>
            <a:endParaRPr lang="en-US"/>
          </a:p>
          <a:p>
            <a:r>
              <a:rPr lang="en-US"/>
              <a:t>Why were there three?</a:t>
            </a:r>
          </a:p>
          <a:p>
            <a:endParaRPr lang="en-US"/>
          </a:p>
          <a:p>
            <a:r>
              <a:rPr lang="en-US"/>
              <a:t>Continue.</a:t>
            </a:r>
          </a:p>
          <a:p>
            <a:endParaRPr lang="en-US"/>
          </a:p>
          <a:p>
            <a:r>
              <a:rPr lang="en-US"/>
              <a:t>If knowledge was simply information...</a:t>
            </a:r>
          </a:p>
          <a:p>
            <a:endParaRPr lang="en-US"/>
          </a:p>
          <a:p>
            <a:r>
              <a:rPr lang="en-US"/>
              <a:t>one kete would have been enough.</a:t>
            </a:r>
          </a:p>
          <a:p>
            <a:endParaRPr lang="en-US"/>
          </a:p>
          <a:p>
            <a:r>
              <a:rPr lang="en-US"/>
              <a:t>(Pause.)</a:t>
            </a:r>
          </a:p>
          <a:p>
            <a:endParaRPr lang="en-US"/>
          </a:p>
          <a:p>
            <a:r>
              <a:rPr lang="en-US"/>
              <a:t>Instead...</a:t>
            </a:r>
          </a:p>
          <a:p>
            <a:endParaRPr lang="en-US"/>
          </a:p>
          <a:p>
            <a:r>
              <a:rPr lang="en-US"/>
              <a:t>our tūpuna tell us there were three.</a:t>
            </a:r>
          </a:p>
          <a:p>
            <a:endParaRPr lang="en-US"/>
          </a:p>
          <a:p>
            <a:r>
              <a:rPr lang="en-US"/>
              <a:t>Why?</a:t>
            </a:r>
          </a:p>
          <a:p>
            <a:endParaRPr lang="en-US"/>
          </a:p>
          <a:p>
            <a:r>
              <a:rPr lang="en-US"/>
              <a:t>Because knowledge has many dimensions.</a:t>
            </a:r>
          </a:p>
          <a:p>
            <a:endParaRPr lang="en-US"/>
          </a:p>
          <a:p>
            <a:r>
              <a:rPr lang="en-US"/>
              <a:t>No single kete could hold everything.</a:t>
            </a:r>
          </a:p>
          <a:p>
            <a:endParaRPr lang="en-US"/>
          </a:p>
          <a:p>
            <a:r>
              <a:rPr lang="en-US"/>
              <a:t>No single person could know everything.</a:t>
            </a:r>
          </a:p>
          <a:p>
            <a:endParaRPr lang="en-US"/>
          </a:p>
          <a:p>
            <a:r>
              <a:rPr lang="en-US"/>
              <a:t>No single discipline could explain everything.</a:t>
            </a:r>
          </a:p>
          <a:p>
            <a:endParaRPr lang="en-US"/>
          </a:p>
          <a:p>
            <a:r>
              <a:rPr lang="en-US"/>
              <a:t>Introduce a contemporary comparison</a:t>
            </a:r>
          </a:p>
          <a:p>
            <a:endParaRPr lang="en-US"/>
          </a:p>
          <a:p>
            <a:r>
              <a:rPr lang="en-US"/>
              <a:t>This is where you connect with teachers.</a:t>
            </a:r>
          </a:p>
          <a:p>
            <a:endParaRPr lang="en-US"/>
          </a:p>
          <a:p>
            <a:r>
              <a:rPr lang="en-US"/>
              <a:t>Think about our schools today.</a:t>
            </a:r>
          </a:p>
          <a:p>
            <a:endParaRPr lang="en-US"/>
          </a:p>
          <a:p>
            <a:r>
              <a:rPr lang="en-US"/>
              <a:t>We have:</a:t>
            </a:r>
          </a:p>
          <a:p>
            <a:endParaRPr lang="en-US"/>
          </a:p>
          <a:p>
            <a:r>
              <a:rPr lang="en-US"/>
              <a:t>Science</a:t>
            </a:r>
          </a:p>
          <a:p>
            <a:r>
              <a:rPr lang="en-US"/>
              <a:t>Mathematics</a:t>
            </a:r>
          </a:p>
          <a:p>
            <a:r>
              <a:rPr lang="en-US"/>
              <a:t>English</a:t>
            </a:r>
          </a:p>
          <a:p>
            <a:r>
              <a:rPr lang="en-US"/>
              <a:t>Technology</a:t>
            </a:r>
          </a:p>
          <a:p>
            <a:r>
              <a:rPr lang="en-US"/>
              <a:t>Health</a:t>
            </a:r>
          </a:p>
          <a:p>
            <a:r>
              <a:rPr lang="en-US"/>
              <a:t>The Arts</a:t>
            </a:r>
          </a:p>
          <a:p>
            <a:r>
              <a:rPr lang="en-US"/>
              <a:t>Social Sciences</a:t>
            </a:r>
          </a:p>
          <a:p>
            <a:endParaRPr lang="en-US"/>
          </a:p>
          <a:p>
            <a:r>
              <a:rPr lang="en-US"/>
              <a:t>(Pause.)</a:t>
            </a:r>
          </a:p>
          <a:p>
            <a:endParaRPr lang="en-US"/>
          </a:p>
          <a:p>
            <a:r>
              <a:rPr lang="en-US"/>
              <a:t>Each subject holds valuable knowledge.</a:t>
            </a:r>
          </a:p>
          <a:p>
            <a:endParaRPr lang="en-US"/>
          </a:p>
          <a:p>
            <a:r>
              <a:rPr lang="en-US"/>
              <a:t>But life...</a:t>
            </a:r>
          </a:p>
          <a:p>
            <a:endParaRPr lang="en-US"/>
          </a:p>
          <a:p>
            <a:r>
              <a:rPr lang="en-US"/>
              <a:t>doesn't happen in subjects.</a:t>
            </a:r>
          </a:p>
          <a:p>
            <a:endParaRPr lang="en-US"/>
          </a:p>
          <a:p>
            <a:r>
              <a:rPr lang="en-US"/>
              <a:t>Life happens where they intersect.</a:t>
            </a:r>
          </a:p>
          <a:p>
            <a:endParaRPr lang="en-US"/>
          </a:p>
          <a:p>
            <a:r>
              <a:rPr lang="en-US"/>
              <a:t>Connect to systems thinking</a:t>
            </a:r>
          </a:p>
          <a:p>
            <a:endParaRPr lang="en-US"/>
          </a:p>
          <a:p>
            <a:r>
              <a:rPr lang="en-US"/>
              <a:t>This is where your systems lens shines.</a:t>
            </a:r>
          </a:p>
          <a:p>
            <a:endParaRPr lang="en-US"/>
          </a:p>
          <a:p>
            <a:r>
              <a:rPr lang="en-US"/>
              <a:t>Healthy ecosystems don't exist in silos.</a:t>
            </a:r>
          </a:p>
          <a:p>
            <a:endParaRPr lang="en-US"/>
          </a:p>
          <a:p>
            <a:r>
              <a:rPr lang="en-US"/>
              <a:t>Healthy communities don't exist in silos.</a:t>
            </a:r>
          </a:p>
          <a:p>
            <a:endParaRPr lang="en-US"/>
          </a:p>
          <a:p>
            <a:r>
              <a:rPr lang="en-US"/>
              <a:t>Healthy education doesn't exist in silos.</a:t>
            </a:r>
          </a:p>
          <a:p>
            <a:endParaRPr lang="en-US"/>
          </a:p>
          <a:p>
            <a:r>
              <a:rPr lang="en-US"/>
              <a:t>Neither did Ngā Kete o te Wānanga.</a:t>
            </a:r>
          </a:p>
          <a:p>
            <a:endParaRPr lang="en-US"/>
          </a:p>
          <a:p>
            <a:r>
              <a:rPr lang="en-US"/>
              <a:t>The kete remind us that knowledge is interconnected.</a:t>
            </a:r>
          </a:p>
          <a:p>
            <a:endParaRPr lang="en-US"/>
          </a:p>
          <a:p>
            <a:r>
              <a:rPr lang="en-US"/>
              <a:t>A powerful moment</a:t>
            </a:r>
          </a:p>
          <a:p>
            <a:endParaRPr lang="en-US"/>
          </a:p>
          <a:p>
            <a:r>
              <a:rPr lang="en-US"/>
              <a:t>I'd slow down here.</a:t>
            </a:r>
          </a:p>
          <a:p>
            <a:endParaRPr lang="en-US"/>
          </a:p>
          <a:p>
            <a:r>
              <a:rPr lang="en-US"/>
              <a:t>The challenge isn't deciding which kete is most important.</a:t>
            </a:r>
          </a:p>
          <a:p>
            <a:endParaRPr lang="en-US"/>
          </a:p>
          <a:p>
            <a:r>
              <a:rPr lang="en-US"/>
              <a:t>(Pause.)</a:t>
            </a:r>
          </a:p>
          <a:p>
            <a:endParaRPr lang="en-US"/>
          </a:p>
          <a:p>
            <a:r>
              <a:rPr lang="en-US"/>
              <a:t>The challenge is learning how to weave them together.</a:t>
            </a:r>
          </a:p>
          <a:p>
            <a:endParaRPr lang="en-US"/>
          </a:p>
          <a:p>
            <a:r>
              <a:rPr lang="en-US"/>
              <a:t>Bring in your own journey</a:t>
            </a:r>
          </a:p>
          <a:p>
            <a:endParaRPr lang="en-US"/>
          </a:p>
          <a:p>
            <a:r>
              <a:rPr lang="en-US"/>
              <a:t>This is where you can briefly speak about yourself.</a:t>
            </a:r>
          </a:p>
          <a:p>
            <a:endParaRPr lang="en-US"/>
          </a:p>
          <a:p>
            <a:r>
              <a:rPr lang="en-US"/>
              <a:t>Much of my own journey has been learning to weave together:</a:t>
            </a:r>
          </a:p>
          <a:p>
            <a:endParaRPr lang="en-US"/>
          </a:p>
          <a:p>
            <a:r>
              <a:rPr lang="en-US"/>
              <a:t>mātauranga Māori</a:t>
            </a:r>
          </a:p>
          <a:p>
            <a:r>
              <a:rPr lang="en-US"/>
              <a:t>public health</a:t>
            </a:r>
          </a:p>
          <a:p>
            <a:r>
              <a:rPr lang="en-US"/>
              <a:t>education</a:t>
            </a:r>
          </a:p>
          <a:p>
            <a:r>
              <a:rPr lang="en-US"/>
              <a:t>environmental stewardship</a:t>
            </a:r>
          </a:p>
          <a:p>
            <a:r>
              <a:rPr lang="en-US"/>
              <a:t>systems thinking</a:t>
            </a:r>
          </a:p>
          <a:p>
            <a:r>
              <a:rPr lang="en-US"/>
              <a:t>Indigenous astronomy</a:t>
            </a:r>
          </a:p>
          <a:p>
            <a:endParaRPr lang="en-US"/>
          </a:p>
          <a:p>
            <a:r>
              <a:rPr lang="en-US"/>
              <a:t>Not because they're separate.</a:t>
            </a:r>
          </a:p>
          <a:p>
            <a:endParaRPr lang="en-US"/>
          </a:p>
          <a:p>
            <a:r>
              <a:rPr lang="en-US"/>
              <a:t>Because they already belong together.</a:t>
            </a:r>
          </a:p>
          <a:p>
            <a:endParaRPr lang="en-US"/>
          </a:p>
          <a:p>
            <a:r>
              <a:rPr lang="en-US"/>
              <a:t>Audience Reflection</a:t>
            </a:r>
          </a:p>
          <a:p>
            <a:endParaRPr lang="en-US"/>
          </a:p>
          <a:p>
            <a:r>
              <a:rPr lang="en-US"/>
              <a:t>Ask:</a:t>
            </a:r>
          </a:p>
          <a:p>
            <a:endParaRPr lang="en-US"/>
          </a:p>
          <a:p>
            <a:r>
              <a:rPr lang="en-US"/>
              <a:t>What kete are your students carrying?</a:t>
            </a:r>
          </a:p>
          <a:p>
            <a:endParaRPr lang="en-US"/>
          </a:p>
          <a:p>
            <a:r>
              <a:rPr lang="en-US"/>
              <a:t>(Pause.)</a:t>
            </a:r>
          </a:p>
          <a:p>
            <a:endParaRPr lang="en-US"/>
          </a:p>
          <a:p>
            <a:r>
              <a:rPr lang="en-US"/>
              <a:t>More importantly...</a:t>
            </a:r>
          </a:p>
          <a:p>
            <a:endParaRPr lang="en-US"/>
          </a:p>
          <a:p>
            <a:r>
              <a:rPr lang="en-US"/>
              <a:t>What kete are we helping them weave together?</a:t>
            </a:r>
          </a:p>
          <a:p>
            <a:endParaRPr lang="en-US"/>
          </a:p>
          <a:p>
            <a:r>
              <a:rPr lang="en-US"/>
              <a:t>A memorable quote</a:t>
            </a:r>
          </a:p>
          <a:p>
            <a:endParaRPr lang="en-US"/>
          </a:p>
          <a:p>
            <a:r>
              <a:rPr lang="en-US"/>
              <a:t>This could become one of the signature lines of the keynote.</a:t>
            </a:r>
          </a:p>
          <a:p>
            <a:endParaRPr lang="en-US"/>
          </a:p>
          <a:p>
            <a:r>
              <a:rPr lang="en-US"/>
              <a:t>Wisdom isn't found in one kete.</a:t>
            </a:r>
          </a:p>
          <a:p>
            <a:endParaRPr lang="en-US"/>
          </a:p>
          <a:p>
            <a:r>
              <a:rPr lang="en-US"/>
              <a:t>Wisdom is found in the weaving between them.</a:t>
            </a:r>
          </a:p>
          <a:p>
            <a:endParaRPr lang="en-US"/>
          </a:p>
          <a:p>
            <a:r>
              <a:rPr lang="en-US"/>
              <a:t>Visual Animation</a:t>
            </a:r>
          </a:p>
          <a:p>
            <a:endParaRPr lang="en-US"/>
          </a:p>
          <a:p>
            <a:r>
              <a:rPr lang="en-US"/>
              <a:t>Three kete appear separately.</a:t>
            </a:r>
          </a:p>
          <a:p>
            <a:endParaRPr lang="en-US"/>
          </a:p>
          <a:p>
            <a:r>
              <a:rPr lang="en-US"/>
              <a:t>Pause.</a:t>
            </a:r>
          </a:p>
          <a:p>
            <a:endParaRPr lang="en-US"/>
          </a:p>
          <a:p>
            <a:r>
              <a:rPr lang="en-US"/>
              <a:t>Then a woven harakeke pattern slowly appears between them.</a:t>
            </a:r>
          </a:p>
          <a:p>
            <a:endParaRPr lang="en-US"/>
          </a:p>
          <a:p>
            <a:r>
              <a:rPr lang="en-US"/>
              <a:t>Finally, the three kete become connected by the weave.</a:t>
            </a:r>
          </a:p>
          <a:p>
            <a:endParaRPr lang="en-US"/>
          </a:p>
          <a:p>
            <a:r>
              <a:rPr lang="en-US"/>
              <a:t>No arrows.</a:t>
            </a:r>
          </a:p>
          <a:p>
            <a:endParaRPr lang="en-US"/>
          </a:p>
          <a:p>
            <a:r>
              <a:rPr lang="en-US"/>
              <a:t>No hierarchy.</a:t>
            </a:r>
          </a:p>
          <a:p>
            <a:endParaRPr lang="en-US"/>
          </a:p>
          <a:p>
            <a:r>
              <a:rPr lang="en-US"/>
              <a:t>Just relationship.</a:t>
            </a:r>
          </a:p>
          <a:p>
            <a:endParaRPr lang="en-US"/>
          </a:p>
          <a:p>
            <a:r>
              <a:rPr lang="en-US"/>
              <a:t>Transition</a:t>
            </a:r>
          </a:p>
          <a:p>
            <a:endParaRPr lang="en-US"/>
          </a:p>
          <a:p>
            <a:r>
              <a:rPr lang="en-US"/>
              <a:t>Finish with:</a:t>
            </a:r>
          </a:p>
          <a:p>
            <a:endParaRPr lang="en-US"/>
          </a:p>
          <a:p>
            <a:r>
              <a:rPr lang="en-US"/>
              <a:t>But there is something even more remarkable.</a:t>
            </a:r>
          </a:p>
          <a:p>
            <a:endParaRPr lang="en-US"/>
          </a:p>
          <a:p>
            <a:r>
              <a:rPr lang="en-US"/>
              <a:t>(Pause.)</a:t>
            </a:r>
          </a:p>
          <a:p>
            <a:endParaRPr lang="en-US"/>
          </a:p>
          <a:p>
            <a:r>
              <a:rPr lang="en-US"/>
              <a:t>Tāne didn't keep the kete.</a:t>
            </a:r>
          </a:p>
          <a:p>
            <a:endParaRPr lang="en-US"/>
          </a:p>
          <a:p>
            <a:r>
              <a:rPr lang="en-US"/>
              <a:t>(Pause.)</a:t>
            </a:r>
          </a:p>
          <a:p>
            <a:endParaRPr lang="en-US"/>
          </a:p>
          <a:p>
            <a:r>
              <a:rPr lang="en-US"/>
              <a:t>He brought them back.</a:t>
            </a:r>
          </a:p>
          <a:p>
            <a:endParaRPr lang="en-US"/>
          </a:p>
          <a:p>
            <a:r>
              <a:rPr lang="en-US"/>
              <a:t>(Pause.)</a:t>
            </a:r>
          </a:p>
          <a:p>
            <a:endParaRPr lang="en-US"/>
          </a:p>
          <a:p>
            <a:r>
              <a:rPr lang="en-US"/>
              <a:t>Knowledge was never meant to be owned.</a:t>
            </a:r>
          </a:p>
          <a:p>
            <a:endParaRPr lang="en-US"/>
          </a:p>
          <a:p>
            <a:r>
              <a:rPr lang="en-US"/>
              <a:t>It was always meant to be shared.</a:t>
            </a:r>
          </a:p>
          <a:p>
            <a:endParaRPr lang="en-US"/>
          </a:p>
          <a:p>
            <a:r>
              <a:rPr lang="en-US"/>
              <a:t>(Click.)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(Pause.)</a:t>
            </a:r>
          </a:p>
          <a:p>
            <a:endParaRPr lang="en-US"/>
          </a:p>
          <a:p>
            <a:r>
              <a:rPr lang="en-US"/>
              <a:t>One of the things I love most about this pūrākau...</a:t>
            </a:r>
          </a:p>
          <a:p>
            <a:endParaRPr lang="en-US"/>
          </a:p>
          <a:p>
            <a:r>
              <a:rPr lang="en-US"/>
              <a:t>(Pause.)</a:t>
            </a:r>
          </a:p>
          <a:p>
            <a:endParaRPr lang="en-US"/>
          </a:p>
          <a:p>
            <a:r>
              <a:rPr lang="en-US"/>
              <a:t>...is that Tāne didn't climb for himself.</a:t>
            </a:r>
          </a:p>
          <a:p>
            <a:endParaRPr lang="en-US"/>
          </a:p>
          <a:p>
            <a:r>
              <a:rPr lang="en-US"/>
              <a:t>(Pause.)</a:t>
            </a:r>
          </a:p>
          <a:p>
            <a:endParaRPr lang="en-US"/>
          </a:p>
          <a:p>
            <a:r>
              <a:rPr lang="en-US"/>
              <a:t>He climbed...</a:t>
            </a:r>
          </a:p>
          <a:p>
            <a:endParaRPr lang="en-US"/>
          </a:p>
          <a:p>
            <a:r>
              <a:rPr lang="en-US"/>
              <a:t>so others could benefit.</a:t>
            </a:r>
          </a:p>
          <a:p>
            <a:endParaRPr lang="en-US"/>
          </a:p>
          <a:p>
            <a:r>
              <a:rPr lang="en-US"/>
              <a:t>Continue.</a:t>
            </a:r>
          </a:p>
          <a:p>
            <a:endParaRPr lang="en-US"/>
          </a:p>
          <a:p>
            <a:r>
              <a:rPr lang="en-US"/>
              <a:t>Imagine if he had kept the kete.</a:t>
            </a:r>
          </a:p>
          <a:p>
            <a:endParaRPr lang="en-US"/>
          </a:p>
          <a:p>
            <a:r>
              <a:rPr lang="en-US"/>
              <a:t>(Smile.)</a:t>
            </a:r>
          </a:p>
          <a:p>
            <a:endParaRPr lang="en-US"/>
          </a:p>
          <a:p>
            <a:r>
              <a:rPr lang="en-US"/>
              <a:t>Imagine if he had said,</a:t>
            </a:r>
          </a:p>
          <a:p>
            <a:endParaRPr lang="en-US"/>
          </a:p>
          <a:p>
            <a:r>
              <a:rPr lang="en-US"/>
              <a:t>"This knowledge belongs to me."</a:t>
            </a:r>
          </a:p>
          <a:p>
            <a:endParaRPr lang="en-US"/>
          </a:p>
          <a:p>
            <a:r>
              <a:rPr lang="en-US"/>
              <a:t>(Pause.)</a:t>
            </a:r>
          </a:p>
          <a:p>
            <a:endParaRPr lang="en-US"/>
          </a:p>
          <a:p>
            <a:r>
              <a:rPr lang="en-US"/>
              <a:t>The story would end there.</a:t>
            </a:r>
          </a:p>
          <a:p>
            <a:endParaRPr lang="en-US"/>
          </a:p>
          <a:p>
            <a:r>
              <a:rPr lang="en-US"/>
              <a:t>Instead...</a:t>
            </a:r>
          </a:p>
          <a:p>
            <a:endParaRPr lang="en-US"/>
          </a:p>
          <a:p>
            <a:r>
              <a:rPr lang="en-US"/>
              <a:t>he returned.</a:t>
            </a:r>
          </a:p>
          <a:p>
            <a:endParaRPr lang="en-US"/>
          </a:p>
          <a:p>
            <a:r>
              <a:rPr lang="en-US"/>
              <a:t>He shared.</a:t>
            </a:r>
          </a:p>
          <a:p>
            <a:endParaRPr lang="en-US"/>
          </a:p>
          <a:p>
            <a:r>
              <a:rPr lang="en-US"/>
              <a:t>He gifted.</a:t>
            </a:r>
          </a:p>
          <a:p>
            <a:endParaRPr lang="en-US"/>
          </a:p>
          <a:p>
            <a:r>
              <a:rPr lang="en-US"/>
              <a:t>He trusted others to continue the journey.</a:t>
            </a:r>
          </a:p>
          <a:p>
            <a:endParaRPr lang="en-US"/>
          </a:p>
          <a:p>
            <a:r>
              <a:rPr lang="en-US"/>
              <a:t>Connect to teachers</a:t>
            </a:r>
          </a:p>
          <a:p>
            <a:endParaRPr lang="en-US"/>
          </a:p>
          <a:p>
            <a:r>
              <a:rPr lang="en-US"/>
              <a:t>Turn towards the audience.</a:t>
            </a:r>
          </a:p>
          <a:p>
            <a:endParaRPr lang="en-US"/>
          </a:p>
          <a:p>
            <a:r>
              <a:rPr lang="en-US"/>
              <a:t>Isn't that exactly what teachers do?</a:t>
            </a:r>
          </a:p>
          <a:p>
            <a:endParaRPr lang="en-US"/>
          </a:p>
          <a:p>
            <a:r>
              <a:rPr lang="en-US"/>
              <a:t>(Pause.)</a:t>
            </a:r>
          </a:p>
          <a:p>
            <a:endParaRPr lang="en-US"/>
          </a:p>
          <a:p>
            <a:r>
              <a:rPr lang="en-US"/>
              <a:t>Every day...</a:t>
            </a:r>
          </a:p>
          <a:p>
            <a:endParaRPr lang="en-US"/>
          </a:p>
          <a:p>
            <a:r>
              <a:rPr lang="en-US"/>
              <a:t>you climb.</a:t>
            </a:r>
          </a:p>
          <a:p>
            <a:endParaRPr lang="en-US"/>
          </a:p>
          <a:p>
            <a:r>
              <a:rPr lang="en-US"/>
              <a:t>You learn.</a:t>
            </a:r>
          </a:p>
          <a:p>
            <a:endParaRPr lang="en-US"/>
          </a:p>
          <a:p>
            <a:r>
              <a:rPr lang="en-US"/>
              <a:t>You prepare.</a:t>
            </a:r>
          </a:p>
          <a:p>
            <a:endParaRPr lang="en-US"/>
          </a:p>
          <a:p>
            <a:r>
              <a:rPr lang="en-US"/>
              <a:t>You reflect.</a:t>
            </a:r>
          </a:p>
          <a:p>
            <a:endParaRPr lang="en-US"/>
          </a:p>
          <a:p>
            <a:r>
              <a:rPr lang="en-US"/>
              <a:t>You solve problems.</a:t>
            </a:r>
          </a:p>
          <a:p>
            <a:endParaRPr lang="en-US"/>
          </a:p>
          <a:p>
            <a:r>
              <a:rPr lang="en-US"/>
              <a:t>You grow.</a:t>
            </a:r>
          </a:p>
          <a:p>
            <a:endParaRPr lang="en-US"/>
          </a:p>
          <a:p>
            <a:r>
              <a:rPr lang="en-US"/>
              <a:t>(Pause.)</a:t>
            </a:r>
          </a:p>
          <a:p>
            <a:endParaRPr lang="en-US"/>
          </a:p>
          <a:p>
            <a:r>
              <a:rPr lang="en-US"/>
              <a:t>Then you return to your classrooms...</a:t>
            </a:r>
          </a:p>
          <a:p>
            <a:endParaRPr lang="en-US"/>
          </a:p>
          <a:p>
            <a:r>
              <a:rPr lang="en-US"/>
              <a:t>and you gift that knowledge to others.</a:t>
            </a:r>
          </a:p>
          <a:p>
            <a:endParaRPr lang="en-US"/>
          </a:p>
          <a:p>
            <a:r>
              <a:rPr lang="en-US"/>
              <a:t>Introduce the idea of stewardship</a:t>
            </a:r>
          </a:p>
          <a:p>
            <a:endParaRPr lang="en-US"/>
          </a:p>
          <a:p>
            <a:r>
              <a:rPr lang="en-US"/>
              <a:t>This is a beautiful place to introduce kaitiakitanga of knowledge.</a:t>
            </a:r>
          </a:p>
          <a:p>
            <a:endParaRPr lang="en-US"/>
          </a:p>
          <a:p>
            <a:r>
              <a:rPr lang="en-US"/>
              <a:t>In te ao Māori...</a:t>
            </a:r>
          </a:p>
          <a:p>
            <a:endParaRPr lang="en-US"/>
          </a:p>
          <a:p>
            <a:r>
              <a:rPr lang="en-US"/>
              <a:t>knowledge isn't property.</a:t>
            </a:r>
          </a:p>
          <a:p>
            <a:endParaRPr lang="en-US"/>
          </a:p>
          <a:p>
            <a:r>
              <a:rPr lang="en-US"/>
              <a:t>It's a taonga.</a:t>
            </a:r>
          </a:p>
          <a:p>
            <a:endParaRPr lang="en-US"/>
          </a:p>
          <a:p>
            <a:r>
              <a:rPr lang="en-US"/>
              <a:t>And taonga carry responsibilities.</a:t>
            </a:r>
          </a:p>
          <a:p>
            <a:endParaRPr lang="en-US"/>
          </a:p>
          <a:p>
            <a:r>
              <a:rPr lang="en-US"/>
              <a:t>Not ownership.</a:t>
            </a:r>
          </a:p>
          <a:p>
            <a:endParaRPr lang="en-US"/>
          </a:p>
          <a:p>
            <a:r>
              <a:rPr lang="en-US"/>
              <a:t>Responsibility.</a:t>
            </a:r>
          </a:p>
          <a:p>
            <a:endParaRPr lang="en-US"/>
          </a:p>
          <a:p>
            <a:r>
              <a:rPr lang="en-US"/>
              <a:t>We are not owners of mātauranga.</a:t>
            </a:r>
          </a:p>
          <a:p>
            <a:endParaRPr lang="en-US"/>
          </a:p>
          <a:p>
            <a:r>
              <a:rPr lang="en-US"/>
              <a:t>We are its caretakers for a time.</a:t>
            </a:r>
          </a:p>
          <a:p>
            <a:endParaRPr lang="en-US"/>
          </a:p>
          <a:p>
            <a:r>
              <a:rPr lang="en-US"/>
              <a:t>Connect to your own mahi</a:t>
            </a:r>
          </a:p>
          <a:p>
            <a:endParaRPr lang="en-US"/>
          </a:p>
          <a:p>
            <a:r>
              <a:rPr lang="en-US"/>
              <a:t>You can speak personally here.</a:t>
            </a:r>
          </a:p>
          <a:p>
            <a:endParaRPr lang="en-US"/>
          </a:p>
          <a:p>
            <a:r>
              <a:rPr lang="en-US"/>
              <a:t>One of the reasons I continue researching Tātai Arorangi...</a:t>
            </a:r>
          </a:p>
          <a:p>
            <a:endParaRPr lang="en-US"/>
          </a:p>
          <a:p>
            <a:r>
              <a:rPr lang="en-US"/>
              <a:t>isn't simply to understand more.</a:t>
            </a:r>
          </a:p>
          <a:p>
            <a:endParaRPr lang="en-US"/>
          </a:p>
          <a:p>
            <a:r>
              <a:rPr lang="en-US"/>
              <a:t>It's because I believe this knowledge has something to offer our tamariki...</a:t>
            </a:r>
          </a:p>
          <a:p>
            <a:endParaRPr lang="en-US"/>
          </a:p>
          <a:p>
            <a:r>
              <a:rPr lang="en-US"/>
              <a:t>our schools...</a:t>
            </a:r>
          </a:p>
          <a:p>
            <a:endParaRPr lang="en-US"/>
          </a:p>
          <a:p>
            <a:r>
              <a:rPr lang="en-US"/>
              <a:t>our communities...</a:t>
            </a:r>
          </a:p>
          <a:p>
            <a:endParaRPr lang="en-US"/>
          </a:p>
          <a:p>
            <a:r>
              <a:rPr lang="en-US"/>
              <a:t>and our future.</a:t>
            </a:r>
          </a:p>
          <a:p>
            <a:endParaRPr lang="en-US"/>
          </a:p>
          <a:p>
            <a:r>
              <a:rPr lang="en-US"/>
              <a:t>Like Tāne...</a:t>
            </a:r>
          </a:p>
          <a:p>
            <a:endParaRPr lang="en-US"/>
          </a:p>
          <a:p>
            <a:r>
              <a:rPr lang="en-US"/>
              <a:t>I don't want to keep it.</a:t>
            </a:r>
          </a:p>
          <a:p>
            <a:endParaRPr lang="en-US"/>
          </a:p>
          <a:p>
            <a:r>
              <a:rPr lang="en-US"/>
              <a:t>I want to share it.</a:t>
            </a:r>
          </a:p>
          <a:p>
            <a:endParaRPr lang="en-US"/>
          </a:p>
          <a:p>
            <a:r>
              <a:rPr lang="en-US"/>
              <a:t>Audience Reflection</a:t>
            </a:r>
          </a:p>
          <a:p>
            <a:endParaRPr lang="en-US"/>
          </a:p>
          <a:p>
            <a:r>
              <a:rPr lang="en-US"/>
              <a:t>Ask:</a:t>
            </a:r>
          </a:p>
          <a:p>
            <a:endParaRPr lang="en-US"/>
          </a:p>
          <a:p>
            <a:r>
              <a:rPr lang="en-US"/>
              <a:t>Think about one teacher...</a:t>
            </a:r>
          </a:p>
          <a:p>
            <a:endParaRPr lang="en-US"/>
          </a:p>
          <a:p>
            <a:r>
              <a:rPr lang="en-US"/>
              <a:t>who changed your life.</a:t>
            </a:r>
          </a:p>
          <a:p>
            <a:endParaRPr lang="en-US"/>
          </a:p>
          <a:p>
            <a:r>
              <a:rPr lang="en-US"/>
              <a:t>(Pause.)</a:t>
            </a:r>
          </a:p>
          <a:p>
            <a:endParaRPr lang="en-US"/>
          </a:p>
          <a:p>
            <a:r>
              <a:rPr lang="en-US"/>
              <a:t>They probably didn't give you all the answers.</a:t>
            </a:r>
          </a:p>
          <a:p>
            <a:endParaRPr lang="en-US"/>
          </a:p>
          <a:p>
            <a:r>
              <a:rPr lang="en-US"/>
              <a:t>(Pause.)</a:t>
            </a:r>
          </a:p>
          <a:p>
            <a:endParaRPr lang="en-US"/>
          </a:p>
          <a:p>
            <a:r>
              <a:rPr lang="en-US"/>
              <a:t>They gave you something much more valuable.</a:t>
            </a:r>
          </a:p>
          <a:p>
            <a:endParaRPr lang="en-US"/>
          </a:p>
          <a:p>
            <a:r>
              <a:rPr lang="en-US"/>
              <a:t>They helped you become someone who could keep learning.</a:t>
            </a:r>
          </a:p>
          <a:p>
            <a:endParaRPr lang="en-US"/>
          </a:p>
          <a:p>
            <a:r>
              <a:rPr lang="en-US"/>
              <a:t>A Powerful Distinction</a:t>
            </a:r>
          </a:p>
          <a:p>
            <a:endParaRPr lang="en-US"/>
          </a:p>
          <a:p>
            <a:r>
              <a:rPr lang="en-US"/>
              <a:t>This is one of those lines I think people will write down.</a:t>
            </a:r>
          </a:p>
          <a:p>
            <a:endParaRPr lang="en-US"/>
          </a:p>
          <a:p>
            <a:r>
              <a:rPr lang="en-US"/>
              <a:t>Information can be owned.</a:t>
            </a:r>
          </a:p>
          <a:p>
            <a:endParaRPr lang="en-US"/>
          </a:p>
          <a:p>
            <a:r>
              <a:rPr lang="en-US"/>
              <a:t>Wisdom must be shared.</a:t>
            </a:r>
          </a:p>
          <a:p>
            <a:endParaRPr lang="en-US"/>
          </a:p>
          <a:p>
            <a:r>
              <a:rPr lang="en-US"/>
              <a:t>Another Memorable Quote</a:t>
            </a:r>
          </a:p>
          <a:p>
            <a:endParaRPr lang="en-US"/>
          </a:p>
          <a:p>
            <a:r>
              <a:rPr lang="en-US"/>
              <a:t>Or perhaps even stronger:</a:t>
            </a:r>
          </a:p>
          <a:p>
            <a:endParaRPr lang="en-US"/>
          </a:p>
          <a:p>
            <a:r>
              <a:rPr lang="en-US"/>
              <a:t>The value of knowledge is measured...</a:t>
            </a:r>
          </a:p>
          <a:p>
            <a:endParaRPr lang="en-US"/>
          </a:p>
          <a:p>
            <a:r>
              <a:rPr lang="en-US"/>
              <a:t>by the lives it transforms.</a:t>
            </a:r>
          </a:p>
          <a:p>
            <a:endParaRPr lang="en-US"/>
          </a:p>
          <a:p>
            <a:r>
              <a:rPr lang="en-US"/>
              <a:t>Animation</a:t>
            </a:r>
          </a:p>
          <a:p>
            <a:endParaRPr lang="en-US"/>
          </a:p>
          <a:p>
            <a:r>
              <a:rPr lang="en-US"/>
              <a:t>One woven kete appears.</a:t>
            </a:r>
          </a:p>
          <a:p>
            <a:endParaRPr lang="en-US"/>
          </a:p>
          <a:p>
            <a:r>
              <a:rPr lang="en-US"/>
              <a:t>↓</a:t>
            </a:r>
          </a:p>
          <a:p>
            <a:endParaRPr lang="en-US"/>
          </a:p>
          <a:p>
            <a:r>
              <a:rPr lang="en-US"/>
              <a:t>Hands receive it.</a:t>
            </a:r>
          </a:p>
          <a:p>
            <a:endParaRPr lang="en-US"/>
          </a:p>
          <a:p>
            <a:r>
              <a:rPr lang="en-US"/>
              <a:t>↓</a:t>
            </a:r>
          </a:p>
          <a:p>
            <a:endParaRPr lang="en-US"/>
          </a:p>
          <a:p>
            <a:r>
              <a:rPr lang="en-US"/>
              <a:t>Hands pass it on.</a:t>
            </a:r>
          </a:p>
          <a:p>
            <a:endParaRPr lang="en-US"/>
          </a:p>
          <a:p>
            <a:r>
              <a:rPr lang="en-US"/>
              <a:t>↓</a:t>
            </a:r>
          </a:p>
          <a:p>
            <a:endParaRPr lang="en-US"/>
          </a:p>
          <a:p>
            <a:r>
              <a:rPr lang="en-US"/>
              <a:t>A child receives it.</a:t>
            </a:r>
          </a:p>
          <a:p>
            <a:endParaRPr lang="en-US"/>
          </a:p>
          <a:p>
            <a:r>
              <a:rPr lang="en-US"/>
              <a:t>↓</a:t>
            </a:r>
          </a:p>
          <a:p>
            <a:endParaRPr lang="en-US"/>
          </a:p>
          <a:p>
            <a:r>
              <a:rPr lang="en-US"/>
              <a:t>That child grows into an adult.</a:t>
            </a:r>
          </a:p>
          <a:p>
            <a:endParaRPr lang="en-US"/>
          </a:p>
          <a:p>
            <a:r>
              <a:rPr lang="en-US"/>
              <a:t>↓</a:t>
            </a:r>
          </a:p>
          <a:p>
            <a:endParaRPr lang="en-US"/>
          </a:p>
          <a:p>
            <a:r>
              <a:rPr lang="en-US"/>
              <a:t>They pass another kete to the next generation.</a:t>
            </a:r>
          </a:p>
          <a:p>
            <a:endParaRPr lang="en-US"/>
          </a:p>
          <a:p>
            <a:r>
              <a:rPr lang="en-US"/>
              <a:t>The audience sees knowledge flowing through generations.</a:t>
            </a:r>
          </a:p>
          <a:p>
            <a:endParaRPr lang="en-US"/>
          </a:p>
          <a:p>
            <a:r>
              <a:rPr lang="en-US"/>
              <a:t>Connect to the Conference</a:t>
            </a:r>
          </a:p>
          <a:p>
            <a:endParaRPr lang="en-US"/>
          </a:p>
          <a:p>
            <a:r>
              <a:rPr lang="en-US"/>
              <a:t>This is also a lovely moment to acknowledge why everyone is gathered.</a:t>
            </a:r>
          </a:p>
          <a:p>
            <a:endParaRPr lang="en-US"/>
          </a:p>
          <a:p>
            <a:r>
              <a:rPr lang="en-US"/>
              <a:t>You could say:</a:t>
            </a:r>
          </a:p>
          <a:p>
            <a:endParaRPr lang="en-US"/>
          </a:p>
          <a:p>
            <a:r>
              <a:rPr lang="en-US"/>
              <a:t>As I look around this room...</a:t>
            </a:r>
          </a:p>
          <a:p>
            <a:endParaRPr lang="en-US"/>
          </a:p>
          <a:p>
            <a:r>
              <a:rPr lang="en-US"/>
              <a:t>I see hundreds of Tānenuiārangi.</a:t>
            </a:r>
          </a:p>
          <a:p>
            <a:endParaRPr lang="en-US"/>
          </a:p>
          <a:p>
            <a:r>
              <a:rPr lang="en-US"/>
              <a:t>People who climb every day...</a:t>
            </a:r>
          </a:p>
          <a:p>
            <a:endParaRPr lang="en-US"/>
          </a:p>
          <a:p>
            <a:r>
              <a:rPr lang="en-US"/>
              <a:t>not for themselves...</a:t>
            </a:r>
          </a:p>
          <a:p>
            <a:endParaRPr lang="en-US"/>
          </a:p>
          <a:p>
            <a:r>
              <a:rPr lang="en-US"/>
              <a:t>but for the generations who follow.</a:t>
            </a:r>
          </a:p>
          <a:p>
            <a:endParaRPr lang="en-US"/>
          </a:p>
          <a:p>
            <a:r>
              <a:rPr lang="en-US"/>
              <a:t>That connects the pūrākau directly to the lived experience of Māori teachers and honours the kaupapa of the conference.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kind of generating are we raising??</a:t>
            </a:r>
          </a:p>
          <a:p>
            <a:endParaRPr lang="en-US"/>
          </a:p>
          <a:p>
            <a:r>
              <a:rPr lang="en-US"/>
              <a:t>Knowledge Carries Responsibility</a:t>
            </a:r>
          </a:p>
          <a:p>
            <a:r>
              <a:rPr lang="en-US"/>
              <a:t>Ehara te mātauranga i te mana anake.</a:t>
            </a:r>
          </a:p>
          <a:p>
            <a:r>
              <a:rPr lang="en-US"/>
              <a:t>He kawenga hoki.</a:t>
            </a:r>
          </a:p>
          <a:p>
            <a:endParaRPr lang="en-US"/>
          </a:p>
          <a:p>
            <a:r>
              <a:rPr lang="en-US"/>
              <a:t>Knowledge is not only a privilege. It is also a responsibility.</a:t>
            </a:r>
          </a:p>
          <a:p>
            <a:endParaRPr lang="en-US"/>
          </a:p>
          <a:p>
            <a:r>
              <a:rPr lang="en-US"/>
              <a:t>Visual</a:t>
            </a:r>
          </a:p>
          <a:p>
            <a:endParaRPr lang="en-US"/>
          </a:p>
          <a:p>
            <a:r>
              <a:rPr lang="en-US"/>
              <a:t>A silhouette of a kaiako walking hand in hand with a student at sunrise.</a:t>
            </a:r>
          </a:p>
          <a:p>
            <a:endParaRPr lang="en-US"/>
          </a:p>
          <a:p>
            <a:r>
              <a:rPr lang="en-US"/>
              <a:t>Or</a:t>
            </a:r>
          </a:p>
          <a:p>
            <a:endParaRPr lang="en-US"/>
          </a:p>
          <a:p>
            <a:r>
              <a:rPr lang="en-US"/>
              <a:t>A teacher standing with students looking towards the horizon.</a:t>
            </a:r>
          </a:p>
          <a:p>
            <a:endParaRPr lang="en-US"/>
          </a:p>
          <a:p>
            <a:r>
              <a:rPr lang="en-US"/>
              <a:t>The emphasis is not on teaching.</a:t>
            </a:r>
          </a:p>
          <a:p>
            <a:endParaRPr lang="en-US"/>
          </a:p>
          <a:p>
            <a:r>
              <a:rPr lang="en-US"/>
              <a:t>The emphasis is on walking together.</a:t>
            </a:r>
          </a:p>
          <a:p>
            <a:endParaRPr lang="en-US"/>
          </a:p>
          <a:p>
            <a:r>
              <a:rPr lang="en-US"/>
              <a:t>Slide Text</a:t>
            </a:r>
          </a:p>
          <a:p>
            <a:endParaRPr lang="en-US"/>
          </a:p>
          <a:p>
            <a:r>
              <a:rPr lang="en-US"/>
              <a:t>The purpose of knowledge</a:t>
            </a:r>
          </a:p>
          <a:p>
            <a:endParaRPr lang="en-US"/>
          </a:p>
          <a:p>
            <a:r>
              <a:rPr lang="en-US"/>
              <a:t>is not to elevate ourselves.</a:t>
            </a:r>
          </a:p>
          <a:p>
            <a:endParaRPr lang="en-US"/>
          </a:p>
          <a:p>
            <a:r>
              <a:rPr lang="en-US"/>
              <a:t>It is to uplift others.</a:t>
            </a:r>
          </a:p>
          <a:p>
            <a:endParaRPr lang="en-US"/>
          </a:p>
          <a:p>
            <a:r>
              <a:rPr lang="en-US"/>
              <a:t>Speaker Notes</a:t>
            </a:r>
          </a:p>
          <a:p>
            <a:endParaRPr lang="en-US"/>
          </a:p>
          <a:p>
            <a:r>
              <a:rPr lang="en-US"/>
              <a:t>(Pause.)</a:t>
            </a:r>
          </a:p>
          <a:p>
            <a:endParaRPr lang="en-US"/>
          </a:p>
          <a:p>
            <a:r>
              <a:rPr lang="en-US"/>
              <a:t>One of the most beautiful lessons I take from the journey of Tānenuiārangi...</a:t>
            </a:r>
          </a:p>
          <a:p>
            <a:endParaRPr lang="en-US"/>
          </a:p>
          <a:p>
            <a:r>
              <a:rPr lang="en-US"/>
              <a:t>(Pause.)</a:t>
            </a:r>
          </a:p>
          <a:p>
            <a:endParaRPr lang="en-US"/>
          </a:p>
          <a:p>
            <a:r>
              <a:rPr lang="en-US"/>
              <a:t>...is that the story doesn't end when he receives the kete.</a:t>
            </a:r>
          </a:p>
          <a:p>
            <a:endParaRPr lang="en-US"/>
          </a:p>
          <a:p>
            <a:r>
              <a:rPr lang="en-US"/>
              <a:t>(Pause.)</a:t>
            </a:r>
          </a:p>
          <a:p>
            <a:endParaRPr lang="en-US"/>
          </a:p>
          <a:p>
            <a:r>
              <a:rPr lang="en-US"/>
              <a:t>That's actually where the story begins.</a:t>
            </a:r>
          </a:p>
          <a:p>
            <a:endParaRPr lang="en-US"/>
          </a:p>
          <a:p>
            <a:r>
              <a:rPr lang="en-US"/>
              <a:t>Continue.</a:t>
            </a:r>
          </a:p>
          <a:p>
            <a:endParaRPr lang="en-US"/>
          </a:p>
          <a:p>
            <a:r>
              <a:rPr lang="en-US"/>
              <a:t>Receiving knowledge isn't the reward.</a:t>
            </a:r>
          </a:p>
          <a:p>
            <a:endParaRPr lang="en-US"/>
          </a:p>
          <a:p>
            <a:r>
              <a:rPr lang="en-US"/>
              <a:t>It's the beginning of responsibility.</a:t>
            </a:r>
          </a:p>
          <a:p>
            <a:endParaRPr lang="en-US"/>
          </a:p>
          <a:p>
            <a:r>
              <a:rPr lang="en-US"/>
              <a:t>(Pause.)</a:t>
            </a:r>
          </a:p>
          <a:p>
            <a:endParaRPr lang="en-US"/>
          </a:p>
          <a:p>
            <a:r>
              <a:rPr lang="en-US"/>
              <a:t>Knowledge asks something of us.</a:t>
            </a:r>
          </a:p>
          <a:p>
            <a:endParaRPr lang="en-US"/>
          </a:p>
          <a:p>
            <a:r>
              <a:rPr lang="en-US"/>
              <a:t>It asks...</a:t>
            </a:r>
          </a:p>
          <a:p>
            <a:endParaRPr lang="en-US"/>
          </a:p>
          <a:p>
            <a:r>
              <a:rPr lang="en-US"/>
              <a:t>How will you use what you've learnt?</a:t>
            </a:r>
          </a:p>
          <a:p>
            <a:endParaRPr lang="en-US"/>
          </a:p>
          <a:p>
            <a:r>
              <a:rPr lang="en-US"/>
              <a:t>Who will benefit?</a:t>
            </a:r>
          </a:p>
          <a:p>
            <a:endParaRPr lang="en-US"/>
          </a:p>
          <a:p>
            <a:r>
              <a:rPr lang="en-US"/>
              <a:t>Who might be left behind?</a:t>
            </a:r>
          </a:p>
          <a:p>
            <a:endParaRPr lang="en-US"/>
          </a:p>
          <a:p>
            <a:r>
              <a:rPr lang="en-US"/>
              <a:t>What legacy will you leave?</a:t>
            </a:r>
          </a:p>
          <a:p>
            <a:endParaRPr lang="en-US"/>
          </a:p>
          <a:p>
            <a:r>
              <a:rPr lang="en-US"/>
              <a:t>Bring it into Te Ao Māori</a:t>
            </a:r>
          </a:p>
          <a:p>
            <a:endParaRPr lang="en-US"/>
          </a:p>
          <a:p>
            <a:r>
              <a:rPr lang="en-US"/>
              <a:t>In te ao Māori...</a:t>
            </a:r>
          </a:p>
          <a:p>
            <a:endParaRPr lang="en-US"/>
          </a:p>
          <a:p>
            <a:r>
              <a:rPr lang="en-US"/>
              <a:t>knowledge has always carried obligations.</a:t>
            </a:r>
          </a:p>
          <a:p>
            <a:endParaRPr lang="en-US"/>
          </a:p>
          <a:p>
            <a:r>
              <a:rPr lang="en-US"/>
              <a:t>If we receive mātauranga...</a:t>
            </a:r>
          </a:p>
          <a:p>
            <a:endParaRPr lang="en-US"/>
          </a:p>
          <a:p>
            <a:r>
              <a:rPr lang="en-US"/>
              <a:t>we are expected to care for it.</a:t>
            </a:r>
          </a:p>
          <a:p>
            <a:endParaRPr lang="en-US"/>
          </a:p>
          <a:p>
            <a:r>
              <a:rPr lang="en-US"/>
              <a:t>Live it.</a:t>
            </a:r>
          </a:p>
          <a:p>
            <a:endParaRPr lang="en-US"/>
          </a:p>
          <a:p>
            <a:r>
              <a:rPr lang="en-US"/>
              <a:t>Test it.</a:t>
            </a:r>
          </a:p>
          <a:p>
            <a:endParaRPr lang="en-US"/>
          </a:p>
          <a:p>
            <a:r>
              <a:rPr lang="en-US"/>
              <a:t>Share it wisely.</a:t>
            </a:r>
          </a:p>
          <a:p>
            <a:endParaRPr lang="en-US"/>
          </a:p>
          <a:p>
            <a:r>
              <a:rPr lang="en-US"/>
              <a:t>Protect it.</a:t>
            </a:r>
          </a:p>
          <a:p>
            <a:endParaRPr lang="en-US"/>
          </a:p>
          <a:p>
            <a:r>
              <a:rPr lang="en-US"/>
              <a:t>Grow it.</a:t>
            </a:r>
          </a:p>
          <a:p>
            <a:endParaRPr lang="en-US"/>
          </a:p>
          <a:p>
            <a:r>
              <a:rPr lang="en-US"/>
              <a:t>Pass it forward.</a:t>
            </a:r>
          </a:p>
          <a:p>
            <a:endParaRPr lang="en-US"/>
          </a:p>
          <a:p>
            <a:r>
              <a:rPr lang="en-US"/>
              <a:t>Bring it back to educators</a:t>
            </a:r>
          </a:p>
          <a:p>
            <a:endParaRPr lang="en-US"/>
          </a:p>
          <a:p>
            <a:r>
              <a:rPr lang="en-US"/>
              <a:t>Now look around the room.</a:t>
            </a:r>
          </a:p>
          <a:p>
            <a:endParaRPr lang="en-US"/>
          </a:p>
          <a:p>
            <a:r>
              <a:rPr lang="en-US"/>
              <a:t>That's exactly what every one of you does.</a:t>
            </a:r>
          </a:p>
          <a:p>
            <a:endParaRPr lang="en-US"/>
          </a:p>
          <a:p>
            <a:r>
              <a:rPr lang="en-US"/>
              <a:t>(Pause.)</a:t>
            </a:r>
          </a:p>
          <a:p>
            <a:endParaRPr lang="en-US"/>
          </a:p>
          <a:p>
            <a:r>
              <a:rPr lang="en-US"/>
              <a:t>You don't simply teach mathematics.</a:t>
            </a:r>
          </a:p>
          <a:p>
            <a:endParaRPr lang="en-US"/>
          </a:p>
          <a:p>
            <a:r>
              <a:rPr lang="en-US"/>
              <a:t>You shape confidence.</a:t>
            </a:r>
          </a:p>
          <a:p>
            <a:endParaRPr lang="en-US"/>
          </a:p>
          <a:p>
            <a:r>
              <a:rPr lang="en-US"/>
              <a:t>You don't simply teach science.</a:t>
            </a:r>
          </a:p>
          <a:p>
            <a:endParaRPr lang="en-US"/>
          </a:p>
          <a:p>
            <a:r>
              <a:rPr lang="en-US"/>
              <a:t>You shape curiosity.</a:t>
            </a:r>
          </a:p>
          <a:p>
            <a:endParaRPr lang="en-US"/>
          </a:p>
          <a:p>
            <a:r>
              <a:rPr lang="en-US"/>
              <a:t>You don't simply teach history.</a:t>
            </a:r>
          </a:p>
          <a:p>
            <a:endParaRPr lang="en-US"/>
          </a:p>
          <a:p>
            <a:r>
              <a:rPr lang="en-US"/>
              <a:t>You shape identity.</a:t>
            </a:r>
          </a:p>
          <a:p>
            <a:endParaRPr lang="en-US"/>
          </a:p>
          <a:p>
            <a:r>
              <a:rPr lang="en-US"/>
              <a:t>You don't simply teach te reo Māori.</a:t>
            </a:r>
          </a:p>
          <a:p>
            <a:endParaRPr lang="en-US"/>
          </a:p>
          <a:p>
            <a:r>
              <a:rPr lang="en-US"/>
              <a:t>You help carry the language of our ancestors into the future.</a:t>
            </a:r>
          </a:p>
          <a:p>
            <a:endParaRPr lang="en-US"/>
          </a:p>
          <a:p>
            <a:r>
              <a:rPr lang="en-US"/>
              <a:t>(Pause.)</a:t>
            </a:r>
          </a:p>
          <a:p>
            <a:endParaRPr lang="en-US"/>
          </a:p>
          <a:p>
            <a:r>
              <a:rPr lang="en-US"/>
              <a:t>Your influence reaches far beyond your classroom.</a:t>
            </a:r>
          </a:p>
          <a:p>
            <a:endParaRPr lang="en-US"/>
          </a:p>
          <a:p>
            <a:r>
              <a:rPr lang="en-US"/>
              <a:t>Connect to your own mahi</a:t>
            </a:r>
          </a:p>
          <a:p>
            <a:endParaRPr lang="en-US"/>
          </a:p>
          <a:p>
            <a:r>
              <a:rPr lang="en-US"/>
              <a:t>This is a lovely place to share your own motivation.</a:t>
            </a:r>
          </a:p>
          <a:p>
            <a:endParaRPr lang="en-US"/>
          </a:p>
          <a:p>
            <a:r>
              <a:rPr lang="en-US"/>
              <a:t>Whether I'm working alongside iwi...</a:t>
            </a:r>
          </a:p>
          <a:p>
            <a:endParaRPr lang="en-US"/>
          </a:p>
          <a:p>
            <a:r>
              <a:rPr lang="en-US"/>
              <a:t>researching Tātai Arorangi...</a:t>
            </a:r>
          </a:p>
          <a:p>
            <a:endParaRPr lang="en-US"/>
          </a:p>
          <a:p>
            <a:r>
              <a:rPr lang="en-US"/>
              <a:t>supporting systems change...</a:t>
            </a:r>
          </a:p>
          <a:p>
            <a:endParaRPr lang="en-US"/>
          </a:p>
          <a:p>
            <a:r>
              <a:rPr lang="en-US"/>
              <a:t>or speaking with teachers...</a:t>
            </a:r>
          </a:p>
          <a:p>
            <a:endParaRPr lang="en-US"/>
          </a:p>
          <a:p>
            <a:r>
              <a:rPr lang="en-US"/>
              <a:t>I keep asking myself one question:</a:t>
            </a:r>
          </a:p>
          <a:p>
            <a:endParaRPr lang="en-US"/>
          </a:p>
          <a:p>
            <a:r>
              <a:rPr lang="en-US"/>
              <a:t>How will this knowledge make life better for the next generation?</a:t>
            </a:r>
          </a:p>
          <a:p>
            <a:endParaRPr lang="en-US"/>
          </a:p>
          <a:p>
            <a:r>
              <a:rPr lang="en-US"/>
              <a:t>Because if it doesn't improve the oranga of our people and our taiao...</a:t>
            </a:r>
          </a:p>
          <a:p>
            <a:endParaRPr lang="en-US"/>
          </a:p>
          <a:p>
            <a:r>
              <a:rPr lang="en-US"/>
              <a:t>then I still have more to learn.</a:t>
            </a:r>
          </a:p>
          <a:p>
            <a:endParaRPr lang="en-US"/>
          </a:p>
          <a:p>
            <a:r>
              <a:rPr lang="en-US"/>
              <a:t>Audience Reflection</a:t>
            </a:r>
          </a:p>
          <a:p>
            <a:endParaRPr lang="en-US"/>
          </a:p>
          <a:p>
            <a:r>
              <a:rPr lang="en-US"/>
              <a:t>Invite a quiet moment.</a:t>
            </a:r>
          </a:p>
          <a:p>
            <a:endParaRPr lang="en-US"/>
          </a:p>
          <a:p>
            <a:r>
              <a:rPr lang="en-US"/>
              <a:t>Think about the person who first believed in you.</a:t>
            </a:r>
          </a:p>
          <a:p>
            <a:endParaRPr lang="en-US"/>
          </a:p>
          <a:p>
            <a:r>
              <a:rPr lang="en-US"/>
              <a:t>(Pause.)</a:t>
            </a:r>
          </a:p>
          <a:p>
            <a:endParaRPr lang="en-US"/>
          </a:p>
          <a:p>
            <a:r>
              <a:rPr lang="en-US"/>
              <a:t>A teacher.</a:t>
            </a:r>
          </a:p>
          <a:p>
            <a:endParaRPr lang="en-US"/>
          </a:p>
          <a:p>
            <a:r>
              <a:rPr lang="en-US"/>
              <a:t>A kaumātua.</a:t>
            </a:r>
          </a:p>
          <a:p>
            <a:endParaRPr lang="en-US"/>
          </a:p>
          <a:p>
            <a:r>
              <a:rPr lang="en-US"/>
              <a:t>A kuia.</a:t>
            </a:r>
          </a:p>
          <a:p>
            <a:endParaRPr lang="en-US"/>
          </a:p>
          <a:p>
            <a:r>
              <a:rPr lang="en-US"/>
              <a:t>A parent.</a:t>
            </a:r>
          </a:p>
          <a:p>
            <a:endParaRPr lang="en-US"/>
          </a:p>
          <a:p>
            <a:r>
              <a:rPr lang="en-US"/>
              <a:t>An aunty.</a:t>
            </a:r>
          </a:p>
          <a:p>
            <a:endParaRPr lang="en-US"/>
          </a:p>
          <a:p>
            <a:r>
              <a:rPr lang="en-US"/>
              <a:t>An uncle.</a:t>
            </a:r>
          </a:p>
          <a:p>
            <a:endParaRPr lang="en-US"/>
          </a:p>
          <a:p>
            <a:r>
              <a:rPr lang="en-US"/>
              <a:t>(Pause.)</a:t>
            </a:r>
          </a:p>
          <a:p>
            <a:endParaRPr lang="en-US"/>
          </a:p>
          <a:p>
            <a:r>
              <a:rPr lang="en-US"/>
              <a:t>What responsibility did their belief place upon your life?</a:t>
            </a:r>
          </a:p>
          <a:p>
            <a:endParaRPr lang="en-US"/>
          </a:p>
          <a:p>
            <a:r>
              <a:rPr lang="en-US"/>
              <a:t>(Pause.)</a:t>
            </a:r>
          </a:p>
          <a:p>
            <a:endParaRPr lang="en-US"/>
          </a:p>
          <a:p>
            <a:r>
              <a:rPr lang="en-US"/>
              <a:t>Now ask yourself...</a:t>
            </a:r>
          </a:p>
          <a:p>
            <a:endParaRPr lang="en-US"/>
          </a:p>
          <a:p>
            <a:r>
              <a:rPr lang="en-US"/>
              <a:t>Whose future are you shaping today?</a:t>
            </a:r>
          </a:p>
          <a:p>
            <a:endParaRPr lang="en-US"/>
          </a:p>
          <a:p>
            <a:r>
              <a:rPr lang="en-US"/>
              <a:t>A Powerful Quote</a:t>
            </a:r>
          </a:p>
          <a:p>
            <a:endParaRPr lang="en-US"/>
          </a:p>
          <a:p>
            <a:r>
              <a:rPr lang="en-US"/>
              <a:t>I think this is one of the strongest lines in the entire keynote.</a:t>
            </a:r>
          </a:p>
          <a:p>
            <a:endParaRPr lang="en-US"/>
          </a:p>
          <a:p>
            <a:r>
              <a:rPr lang="en-US"/>
              <a:t>Knowledge is not measured by what we know.</a:t>
            </a:r>
          </a:p>
          <a:p>
            <a:endParaRPr lang="en-US"/>
          </a:p>
          <a:p>
            <a:r>
              <a:rPr lang="en-US"/>
              <a:t>It is measured by how we serve.</a:t>
            </a:r>
          </a:p>
          <a:p>
            <a:endParaRPr lang="en-US"/>
          </a:p>
          <a:p>
            <a:r>
              <a:rPr lang="en-US"/>
              <a:t>Animation</a:t>
            </a:r>
          </a:p>
          <a:p>
            <a:endParaRPr lang="en-US"/>
          </a:p>
          <a:p>
            <a:r>
              <a:rPr lang="en-US"/>
              <a:t>Reveal the flow one stage at a time.</a:t>
            </a:r>
          </a:p>
          <a:p>
            <a:endParaRPr lang="en-US"/>
          </a:p>
          <a:p>
            <a:r>
              <a:rPr lang="en-US"/>
              <a:t>Seek Knowledge</a:t>
            </a:r>
          </a:p>
          <a:p>
            <a:r>
              <a:rPr lang="en-US"/>
              <a:t>        ↓</a:t>
            </a:r>
          </a:p>
          <a:p>
            <a:r>
              <a:rPr lang="en-US"/>
              <a:t>Receive Knowledge</a:t>
            </a:r>
          </a:p>
          <a:p>
            <a:r>
              <a:rPr lang="en-US"/>
              <a:t>        ↓</a:t>
            </a:r>
          </a:p>
          <a:p>
            <a:r>
              <a:rPr lang="en-US"/>
              <a:t>Understand Knowledge</a:t>
            </a:r>
          </a:p>
          <a:p>
            <a:r>
              <a:rPr lang="en-US"/>
              <a:t>        ↓</a:t>
            </a:r>
          </a:p>
          <a:p>
            <a:r>
              <a:rPr lang="en-US"/>
              <a:t>Live Knowledge</a:t>
            </a:r>
          </a:p>
          <a:p>
            <a:r>
              <a:rPr lang="en-US"/>
              <a:t>        ↓</a:t>
            </a:r>
          </a:p>
          <a:p>
            <a:r>
              <a:rPr lang="en-US"/>
              <a:t>Share Knowledge</a:t>
            </a:r>
          </a:p>
          <a:p>
            <a:r>
              <a:rPr lang="en-US"/>
              <a:t>        ↓</a:t>
            </a:r>
          </a:p>
          <a:p>
            <a:r>
              <a:rPr lang="en-US"/>
              <a:t>Leave the World Better</a:t>
            </a:r>
          </a:p>
          <a:p>
            <a:endParaRPr lang="en-US"/>
          </a:p>
          <a:p>
            <a:r>
              <a:rPr lang="en-US"/>
              <a:t>The final step should appear on its own after a pause.</a:t>
            </a:r>
          </a:p>
          <a:p>
            <a:endParaRPr lang="en-US"/>
          </a:p>
          <a:p>
            <a:r>
              <a:rPr lang="en-US"/>
              <a:t>Leave the World Better</a:t>
            </a:r>
          </a:p>
          <a:p>
            <a:endParaRPr lang="en-US"/>
          </a:p>
          <a:p>
            <a:r>
              <a:rPr lang="en-US"/>
              <a:t>That becomes the emotional takeaway from this section.</a:t>
            </a:r>
          </a:p>
          <a:p>
            <a:endParaRPr lang="en-US"/>
          </a:p>
          <a:p>
            <a:r>
              <a:rPr lang="en-US"/>
              <a:t>Link to Education</a:t>
            </a:r>
          </a:p>
          <a:p>
            <a:endParaRPr lang="en-US"/>
          </a:p>
          <a:p>
            <a:r>
              <a:rPr lang="en-US"/>
              <a:t>This is a beautiful point to introduce a whakataukī that many educators will recognise:</a:t>
            </a:r>
          </a:p>
          <a:p>
            <a:endParaRPr lang="en-US"/>
          </a:p>
          <a:p>
            <a:r>
              <a:rPr lang="en-US"/>
              <a:t>Nāu te rourou, nāku te rourou, ka ora ai te iwi.</a:t>
            </a:r>
          </a:p>
          <a:p>
            <a:endParaRPr lang="en-US"/>
          </a:p>
          <a:p>
            <a:r>
              <a:rPr lang="en-US"/>
              <a:t>You could reflect:</a:t>
            </a:r>
          </a:p>
          <a:p>
            <a:endParaRPr lang="en-US"/>
          </a:p>
          <a:p>
            <a:r>
              <a:rPr lang="en-US"/>
              <a:t>Education has never been the responsibility of one teacher.</a:t>
            </a:r>
          </a:p>
          <a:p>
            <a:endParaRPr lang="en-US"/>
          </a:p>
          <a:p>
            <a:r>
              <a:rPr lang="en-US"/>
              <a:t>It has always been the collective work of whānau, hapū, iwi, schools, and communities.</a:t>
            </a:r>
          </a:p>
          <a:p>
            <a:endParaRPr lang="en-US"/>
          </a:p>
          <a:p>
            <a:r>
              <a:rPr lang="en-US"/>
              <a:t>Every one of us carries part of the ket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Visual</a:t>
            </a:r>
          </a:p>
          <a:p>
            <a:endParaRPr lang="en-US"/>
          </a:p>
          <a:p>
            <a:r>
              <a:rPr lang="en-US"/>
              <a:t>A split-screen image.</a:t>
            </a:r>
          </a:p>
          <a:p>
            <a:endParaRPr lang="en-US"/>
          </a:p>
          <a:p>
            <a:r>
              <a:rPr lang="en-US"/>
              <a:t>Left side</a:t>
            </a:r>
          </a:p>
          <a:p>
            <a:r>
              <a:rPr lang="en-US"/>
              <a:t>A conventional classroom:</a:t>
            </a:r>
          </a:p>
          <a:p>
            <a:endParaRPr lang="en-US"/>
          </a:p>
          <a:p>
            <a:r>
              <a:rPr lang="en-US"/>
              <a:t>Rows of desks</a:t>
            </a:r>
          </a:p>
          <a:p>
            <a:r>
              <a:rPr lang="en-US"/>
              <a:t>Whiteboard</a:t>
            </a:r>
          </a:p>
          <a:p>
            <a:r>
              <a:rPr lang="en-US"/>
              <a:t>Students looking down at books</a:t>
            </a:r>
          </a:p>
          <a:p>
            <a:endParaRPr lang="en-US"/>
          </a:p>
          <a:p>
            <a:r>
              <a:rPr lang="en-US"/>
              <a:t>Right side</a:t>
            </a:r>
          </a:p>
          <a:p>
            <a:r>
              <a:rPr lang="en-US"/>
              <a:t>A class outside:</a:t>
            </a:r>
          </a:p>
          <a:p>
            <a:endParaRPr lang="en-US"/>
          </a:p>
          <a:p>
            <a:r>
              <a:rPr lang="en-US"/>
              <a:t>Students beside an awa</a:t>
            </a:r>
          </a:p>
          <a:p>
            <a:r>
              <a:rPr lang="en-US"/>
              <a:t>Looking at the stars</a:t>
            </a:r>
          </a:p>
          <a:p>
            <a:r>
              <a:rPr lang="en-US"/>
              <a:t>Working in a māra</a:t>
            </a:r>
          </a:p>
          <a:p>
            <a:r>
              <a:rPr lang="en-US"/>
              <a:t>Listening to a kaumātua</a:t>
            </a:r>
          </a:p>
          <a:p>
            <a:r>
              <a:rPr lang="en-US"/>
              <a:t>Observing manu</a:t>
            </a:r>
          </a:p>
          <a:p>
            <a:endParaRPr lang="en-US"/>
          </a:p>
          <a:p>
            <a:r>
              <a:rPr lang="en-US"/>
              <a:t>The contrast should invite curiosity rather than judgement.</a:t>
            </a:r>
          </a:p>
          <a:p>
            <a:endParaRPr lang="en-US"/>
          </a:p>
          <a:p>
            <a:r>
              <a:rPr lang="en-US"/>
              <a:t>Slide Text</a:t>
            </a:r>
          </a:p>
          <a:p>
            <a:endParaRPr lang="en-US"/>
          </a:p>
          <a:p>
            <a:r>
              <a:rPr lang="en-US"/>
              <a:t>Education isn't confined to classrooms.</a:t>
            </a:r>
          </a:p>
          <a:p>
            <a:endParaRPr lang="en-US"/>
          </a:p>
          <a:p>
            <a:r>
              <a:rPr lang="en-US"/>
              <a:t>Education happens wherever relationships with people, place, and knowledge are nurtured.</a:t>
            </a:r>
          </a:p>
          <a:p>
            <a:endParaRPr lang="en-US"/>
          </a:p>
          <a:p>
            <a:r>
              <a:rPr lang="en-US"/>
              <a:t>Speaker Notes</a:t>
            </a:r>
          </a:p>
          <a:p>
            <a:endParaRPr lang="en-US"/>
          </a:p>
          <a:p>
            <a:r>
              <a:rPr lang="en-US"/>
              <a:t>(Pause.)</a:t>
            </a:r>
          </a:p>
          <a:p>
            <a:endParaRPr lang="en-US"/>
          </a:p>
          <a:p>
            <a:r>
              <a:rPr lang="en-US"/>
              <a:t>I'd like us to imagine something.</a:t>
            </a:r>
          </a:p>
          <a:p>
            <a:endParaRPr lang="en-US"/>
          </a:p>
          <a:p>
            <a:r>
              <a:rPr lang="en-US"/>
              <a:t>(Pause.)</a:t>
            </a:r>
          </a:p>
          <a:p>
            <a:endParaRPr lang="en-US"/>
          </a:p>
          <a:p>
            <a:r>
              <a:rPr lang="en-US"/>
              <a:t>Imagine if we could begin again.</a:t>
            </a:r>
          </a:p>
          <a:p>
            <a:endParaRPr lang="en-US"/>
          </a:p>
          <a:p>
            <a:r>
              <a:rPr lang="en-US"/>
              <a:t>(Pause.)</a:t>
            </a:r>
          </a:p>
          <a:p>
            <a:endParaRPr lang="en-US"/>
          </a:p>
          <a:p>
            <a:r>
              <a:rPr lang="en-US"/>
              <a:t>If we were designing education for Aotearoa today...</a:t>
            </a:r>
          </a:p>
          <a:p>
            <a:endParaRPr lang="en-US"/>
          </a:p>
          <a:p>
            <a:r>
              <a:rPr lang="en-US"/>
              <a:t>using everything we've learnt from our tūpuna...</a:t>
            </a:r>
          </a:p>
          <a:p>
            <a:endParaRPr lang="en-US"/>
          </a:p>
          <a:p>
            <a:r>
              <a:rPr lang="en-US"/>
              <a:t>what might it look like?</a:t>
            </a:r>
          </a:p>
          <a:p>
            <a:endParaRPr lang="en-US"/>
          </a:p>
          <a:p>
            <a:r>
              <a:rPr lang="en-US"/>
              <a:t>Continue.</a:t>
            </a:r>
          </a:p>
          <a:p>
            <a:endParaRPr lang="en-US"/>
          </a:p>
          <a:p>
            <a:r>
              <a:rPr lang="en-US"/>
              <a:t>Would learning happen only inside four walls?</a:t>
            </a:r>
          </a:p>
          <a:p>
            <a:endParaRPr lang="en-US"/>
          </a:p>
          <a:p>
            <a:r>
              <a:rPr lang="en-US"/>
              <a:t>(Pause.)</a:t>
            </a:r>
          </a:p>
          <a:p>
            <a:endParaRPr lang="en-US"/>
          </a:p>
          <a:p>
            <a:r>
              <a:rPr lang="en-US"/>
              <a:t>Would every lesson begin with a worksheet?</a:t>
            </a:r>
          </a:p>
          <a:p>
            <a:endParaRPr lang="en-US"/>
          </a:p>
          <a:p>
            <a:r>
              <a:rPr lang="en-US"/>
              <a:t>(Pause.)</a:t>
            </a:r>
          </a:p>
          <a:p>
            <a:endParaRPr lang="en-US"/>
          </a:p>
          <a:p>
            <a:r>
              <a:rPr lang="en-US"/>
              <a:t>Would we separate knowledge into subjects?</a:t>
            </a:r>
          </a:p>
          <a:p>
            <a:endParaRPr lang="en-US"/>
          </a:p>
          <a:p>
            <a:r>
              <a:rPr lang="en-US"/>
              <a:t>(Pause.)</a:t>
            </a:r>
          </a:p>
          <a:p>
            <a:endParaRPr lang="en-US"/>
          </a:p>
          <a:p>
            <a:r>
              <a:rPr lang="en-US"/>
              <a:t>Or...</a:t>
            </a:r>
          </a:p>
          <a:p>
            <a:endParaRPr lang="en-US"/>
          </a:p>
          <a:p>
            <a:r>
              <a:rPr lang="en-US"/>
              <a:t>would we reconnect learning with place?</a:t>
            </a:r>
          </a:p>
          <a:p>
            <a:endParaRPr lang="en-US"/>
          </a:p>
          <a:p>
            <a:r>
              <a:rPr lang="en-US"/>
              <a:t>Paint a Vision</a:t>
            </a:r>
          </a:p>
          <a:p>
            <a:endParaRPr lang="en-US"/>
          </a:p>
          <a:p>
            <a:r>
              <a:rPr lang="en-US"/>
              <a:t>Imagine...</a:t>
            </a:r>
          </a:p>
          <a:p>
            <a:endParaRPr lang="en-US"/>
          </a:p>
          <a:p>
            <a:r>
              <a:rPr lang="en-US"/>
              <a:t>Science begins beside an awa.</a:t>
            </a:r>
          </a:p>
          <a:p>
            <a:endParaRPr lang="en-US"/>
          </a:p>
          <a:p>
            <a:r>
              <a:rPr lang="en-US"/>
              <a:t>Mathematics begins through celestial navigation.</a:t>
            </a:r>
          </a:p>
          <a:p>
            <a:endParaRPr lang="en-US"/>
          </a:p>
          <a:p>
            <a:r>
              <a:rPr lang="en-US"/>
              <a:t>Health begins by understanding our relationship with Te Taiao.</a:t>
            </a:r>
          </a:p>
          <a:p>
            <a:endParaRPr lang="en-US"/>
          </a:p>
          <a:p>
            <a:r>
              <a:rPr lang="en-US"/>
              <a:t>History begins with local whakapapa.</a:t>
            </a:r>
          </a:p>
          <a:p>
            <a:endParaRPr lang="en-US"/>
          </a:p>
          <a:p>
            <a:r>
              <a:rPr lang="en-US"/>
              <a:t>Geography begins by walking the whenua.</a:t>
            </a:r>
          </a:p>
          <a:p>
            <a:endParaRPr lang="en-US"/>
          </a:p>
          <a:p>
            <a:r>
              <a:rPr lang="en-US"/>
              <a:t>Language begins through kōrero with kaumātua.</a:t>
            </a:r>
          </a:p>
          <a:p>
            <a:endParaRPr lang="en-US"/>
          </a:p>
          <a:p>
            <a:r>
              <a:rPr lang="en-US"/>
              <a:t>Astronomy begins by standing beneath the night sky.</a:t>
            </a:r>
          </a:p>
          <a:p>
            <a:endParaRPr lang="en-US"/>
          </a:p>
          <a:p>
            <a:r>
              <a:rPr lang="en-US"/>
              <a:t>(Pause.)</a:t>
            </a:r>
          </a:p>
          <a:p>
            <a:endParaRPr lang="en-US"/>
          </a:p>
          <a:p>
            <a:r>
              <a:rPr lang="en-US"/>
              <a:t>Education becomes something we experience...</a:t>
            </a:r>
          </a:p>
          <a:p>
            <a:endParaRPr lang="en-US"/>
          </a:p>
          <a:p>
            <a:r>
              <a:rPr lang="en-US"/>
              <a:t>not simply something we consume.</a:t>
            </a:r>
          </a:p>
          <a:p>
            <a:endParaRPr lang="en-US"/>
          </a:p>
          <a:p>
            <a:r>
              <a:rPr lang="en-US"/>
              <a:t>Bring in Maramataka</a:t>
            </a:r>
          </a:p>
          <a:p>
            <a:endParaRPr lang="en-US"/>
          </a:p>
          <a:p>
            <a:r>
              <a:rPr lang="en-US"/>
              <a:t>This is where your expertise naturally comes in.</a:t>
            </a:r>
          </a:p>
          <a:p>
            <a:endParaRPr lang="en-US"/>
          </a:p>
          <a:p>
            <a:r>
              <a:rPr lang="en-US"/>
              <a:t>Imagine every kura understanding the rhythms of their own environment.</a:t>
            </a:r>
          </a:p>
          <a:p>
            <a:endParaRPr lang="en-US"/>
          </a:p>
          <a:p>
            <a:r>
              <a:rPr lang="en-US"/>
              <a:t>Not every school using the same maramataka.</a:t>
            </a:r>
          </a:p>
          <a:p>
            <a:endParaRPr lang="en-US"/>
          </a:p>
          <a:p>
            <a:r>
              <a:rPr lang="en-US"/>
              <a:t>But every school learning to observe:</a:t>
            </a:r>
          </a:p>
          <a:p>
            <a:endParaRPr lang="en-US"/>
          </a:p>
          <a:p>
            <a:r>
              <a:rPr lang="en-US"/>
              <a:t>their own whenua</a:t>
            </a:r>
          </a:p>
          <a:p>
            <a:r>
              <a:rPr lang="en-US"/>
              <a:t>their own skies</a:t>
            </a:r>
          </a:p>
          <a:p>
            <a:r>
              <a:rPr lang="en-US"/>
              <a:t>their own seasons</a:t>
            </a:r>
          </a:p>
          <a:p>
            <a:r>
              <a:rPr lang="en-US"/>
              <a:t>their own tohu</a:t>
            </a:r>
          </a:p>
          <a:p>
            <a:endParaRPr lang="en-US"/>
          </a:p>
          <a:p>
            <a:r>
              <a:rPr lang="en-US"/>
              <a:t>Because every place teaches differently.</a:t>
            </a:r>
          </a:p>
          <a:p>
            <a:endParaRPr lang="en-US"/>
          </a:p>
          <a:p>
            <a:r>
              <a:rPr lang="en-US"/>
              <a:t>Link to Systems Thinking</a:t>
            </a:r>
          </a:p>
          <a:p>
            <a:endParaRPr lang="en-US"/>
          </a:p>
          <a:p>
            <a:r>
              <a:rPr lang="en-US"/>
              <a:t>One of the things systems thinking teaches us...</a:t>
            </a:r>
          </a:p>
          <a:p>
            <a:endParaRPr lang="en-US"/>
          </a:p>
          <a:p>
            <a:r>
              <a:rPr lang="en-US"/>
              <a:t>is that changing one part of the system changes everything else.</a:t>
            </a:r>
          </a:p>
          <a:p>
            <a:endParaRPr lang="en-US"/>
          </a:p>
          <a:p>
            <a:r>
              <a:rPr lang="en-US"/>
              <a:t>Our tūpuna already understood this.</a:t>
            </a:r>
          </a:p>
          <a:p>
            <a:endParaRPr lang="en-US"/>
          </a:p>
          <a:p>
            <a:r>
              <a:rPr lang="en-US"/>
              <a:t>When we reconnect learners with Te Taiao...</a:t>
            </a:r>
          </a:p>
          <a:p>
            <a:endParaRPr lang="en-US"/>
          </a:p>
          <a:p>
            <a:r>
              <a:rPr lang="en-US"/>
              <a:t>we don't just improve environmental understanding.</a:t>
            </a:r>
          </a:p>
          <a:p>
            <a:endParaRPr lang="en-US"/>
          </a:p>
          <a:p>
            <a:r>
              <a:rPr lang="en-US"/>
              <a:t>We strengthen identity.</a:t>
            </a:r>
          </a:p>
          <a:p>
            <a:endParaRPr lang="en-US"/>
          </a:p>
          <a:p>
            <a:r>
              <a:rPr lang="en-US"/>
              <a:t>We strengthen belonging.</a:t>
            </a:r>
          </a:p>
          <a:p>
            <a:endParaRPr lang="en-US"/>
          </a:p>
          <a:p>
            <a:r>
              <a:rPr lang="en-US"/>
              <a:t>We strengthen wellbeing.</a:t>
            </a:r>
          </a:p>
          <a:p>
            <a:endParaRPr lang="en-US"/>
          </a:p>
          <a:p>
            <a:r>
              <a:rPr lang="en-US"/>
              <a:t>We strengthen relationships.</a:t>
            </a:r>
          </a:p>
          <a:p>
            <a:endParaRPr lang="en-US"/>
          </a:p>
          <a:p>
            <a:r>
              <a:rPr lang="en-US"/>
              <a:t>Everything begins to move together.</a:t>
            </a:r>
          </a:p>
          <a:p>
            <a:endParaRPr lang="en-US"/>
          </a:p>
          <a:p>
            <a:r>
              <a:rPr lang="en-US"/>
              <a:t>Bring it back to teachers</a:t>
            </a:r>
          </a:p>
          <a:p>
            <a:endParaRPr lang="en-US"/>
          </a:p>
          <a:p>
            <a:r>
              <a:rPr lang="en-US"/>
              <a:t>Look around the room.</a:t>
            </a:r>
          </a:p>
          <a:p>
            <a:endParaRPr lang="en-US"/>
          </a:p>
          <a:p>
            <a:r>
              <a:rPr lang="en-US"/>
              <a:t>The future of education doesn't depend on a new curriculum alone.</a:t>
            </a:r>
          </a:p>
          <a:p>
            <a:endParaRPr lang="en-US"/>
          </a:p>
          <a:p>
            <a:r>
              <a:rPr lang="en-US"/>
              <a:t>(Pause.)</a:t>
            </a:r>
          </a:p>
          <a:p>
            <a:endParaRPr lang="en-US"/>
          </a:p>
          <a:p>
            <a:r>
              <a:rPr lang="en-US"/>
              <a:t>It depends on teachers who are courageous enough...</a:t>
            </a:r>
          </a:p>
          <a:p>
            <a:endParaRPr lang="en-US"/>
          </a:p>
          <a:p>
            <a:r>
              <a:rPr lang="en-US"/>
              <a:t>to reconnect learning with life.</a:t>
            </a:r>
          </a:p>
          <a:p>
            <a:endParaRPr lang="en-US"/>
          </a:p>
          <a:p>
            <a:r>
              <a:rPr lang="en-US"/>
              <a:t>Audience Reflection</a:t>
            </a:r>
          </a:p>
          <a:p>
            <a:endParaRPr lang="en-US"/>
          </a:p>
          <a:p>
            <a:r>
              <a:rPr lang="en-US"/>
              <a:t>Ask:</a:t>
            </a:r>
          </a:p>
          <a:p>
            <a:endParaRPr lang="en-US"/>
          </a:p>
          <a:p>
            <a:r>
              <a:rPr lang="en-US"/>
              <a:t>If you could change one thing about the way your students learn...</a:t>
            </a:r>
          </a:p>
          <a:p>
            <a:endParaRPr lang="en-US"/>
          </a:p>
          <a:p>
            <a:r>
              <a:rPr lang="en-US"/>
              <a:t>(Pause.)</a:t>
            </a:r>
          </a:p>
          <a:p>
            <a:endParaRPr lang="en-US"/>
          </a:p>
          <a:p>
            <a:r>
              <a:rPr lang="en-US"/>
              <a:t>What would it be?</a:t>
            </a:r>
          </a:p>
          <a:p>
            <a:endParaRPr lang="en-US"/>
          </a:p>
          <a:p>
            <a:r>
              <a:rPr lang="en-US"/>
              <a:t>(Pause.)</a:t>
            </a:r>
          </a:p>
          <a:p>
            <a:endParaRPr lang="en-US"/>
          </a:p>
          <a:p>
            <a:r>
              <a:rPr lang="en-US"/>
              <a:t>And what is one small step you could take when you return to your kura?</a:t>
            </a:r>
          </a:p>
          <a:p>
            <a:endParaRPr lang="en-US"/>
          </a:p>
          <a:p>
            <a:r>
              <a:rPr lang="en-US"/>
              <a:t>Powerful Quote</a:t>
            </a:r>
          </a:p>
          <a:p>
            <a:endParaRPr lang="en-US"/>
          </a:p>
          <a:p>
            <a:r>
              <a:rPr lang="en-US"/>
              <a:t>This is one I'd have on the screen by itself.</a:t>
            </a:r>
          </a:p>
          <a:p>
            <a:endParaRPr lang="en-US"/>
          </a:p>
          <a:p>
            <a:r>
              <a:rPr lang="en-US"/>
              <a:t>The classroom is not a place.</a:t>
            </a:r>
          </a:p>
          <a:p>
            <a:endParaRPr lang="en-US"/>
          </a:p>
          <a:p>
            <a:r>
              <a:rPr lang="en-US"/>
              <a:t>It is a relationship.</a:t>
            </a:r>
          </a:p>
          <a:p>
            <a:endParaRPr lang="en-US"/>
          </a:p>
          <a:p>
            <a:r>
              <a:rPr lang="en-US"/>
              <a:t>(Pause.)</a:t>
            </a:r>
          </a:p>
          <a:p>
            <a:endParaRPr lang="en-US"/>
          </a:p>
          <a:p>
            <a:r>
              <a:rPr lang="en-US"/>
              <a:t>Because whenever curiosity, connection, and purpose come together...</a:t>
            </a:r>
          </a:p>
          <a:p>
            <a:endParaRPr lang="en-US"/>
          </a:p>
          <a:p>
            <a:r>
              <a:rPr lang="en-US"/>
              <a:t>learning begins.</a:t>
            </a:r>
          </a:p>
          <a:p>
            <a:endParaRPr lang="en-US"/>
          </a:p>
          <a:p>
            <a:r>
              <a:rPr lang="en-US"/>
              <a:t>Animation</a:t>
            </a:r>
          </a:p>
          <a:p>
            <a:endParaRPr lang="en-US"/>
          </a:p>
          <a:p>
            <a:r>
              <a:rPr lang="en-US"/>
              <a:t>The slide begins with the traditional classroom.</a:t>
            </a:r>
          </a:p>
          <a:p>
            <a:endParaRPr lang="en-US"/>
          </a:p>
          <a:p>
            <a:r>
              <a:rPr lang="en-US"/>
              <a:t>As you speak, it gently fades into:</a:t>
            </a:r>
          </a:p>
          <a:p>
            <a:endParaRPr lang="en-US"/>
          </a:p>
          <a:p>
            <a:r>
              <a:rPr lang="en-US"/>
              <a:t>a ngahere</a:t>
            </a:r>
          </a:p>
          <a:p>
            <a:r>
              <a:rPr lang="en-US"/>
              <a:t>an awa</a:t>
            </a:r>
          </a:p>
          <a:p>
            <a:r>
              <a:rPr lang="en-US"/>
              <a:t>a māra kai</a:t>
            </a:r>
          </a:p>
          <a:p>
            <a:r>
              <a:rPr lang="en-US"/>
              <a:t>the night sky</a:t>
            </a:r>
          </a:p>
          <a:p>
            <a:r>
              <a:rPr lang="en-US"/>
              <a:t>a marae</a:t>
            </a:r>
          </a:p>
          <a:p>
            <a:r>
              <a:rPr lang="en-US"/>
              <a:t>students walking with kaumātua</a:t>
            </a:r>
          </a:p>
          <a:p>
            <a:endParaRPr lang="en-US"/>
          </a:p>
          <a:p>
            <a:r>
              <a:rPr lang="en-US"/>
              <a:t>The audience literally watches the walls disappear.</a:t>
            </a:r>
          </a:p>
          <a:p>
            <a:endParaRPr lang="en-US"/>
          </a:p>
          <a:p>
            <a:r>
              <a:rPr lang="en-US"/>
              <a:t>Why this slide matters</a:t>
            </a:r>
          </a:p>
          <a:p>
            <a:endParaRPr lang="en-US"/>
          </a:p>
          <a:p>
            <a:r>
              <a:rPr lang="en-US"/>
              <a:t>This is the first slide where your audience begins to think:</a:t>
            </a:r>
          </a:p>
          <a:p>
            <a:endParaRPr lang="en-US"/>
          </a:p>
          <a:p>
            <a:r>
              <a:rPr lang="en-US"/>
              <a:t>"I could actually do this."</a:t>
            </a:r>
          </a:p>
          <a:p>
            <a:endParaRPr lang="en-US"/>
          </a:p>
          <a:p>
            <a:r>
              <a:rPr lang="en-US"/>
              <a:t>You've spent the first part inspiring them.</a:t>
            </a:r>
          </a:p>
          <a:p>
            <a:endParaRPr lang="en-US"/>
          </a:p>
          <a:p>
            <a:r>
              <a:rPr lang="en-US"/>
              <a:t>Now you're empowering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was the last time you truly looked at the stars?</a:t>
            </a:r>
          </a:p>
          <a:p>
            <a:endParaRPr lang="en-US"/>
          </a:p>
          <a:p>
            <a:r>
              <a:rPr lang="en-US"/>
              <a:t>When was the last time you stood outside...</a:t>
            </a:r>
          </a:p>
          <a:p>
            <a:r>
              <a:rPr lang="en-US"/>
              <a:t>...not to check the weather...</a:t>
            </a:r>
          </a:p>
          <a:p>
            <a:r>
              <a:rPr lang="en-US"/>
              <a:t>...not to find your car...</a:t>
            </a:r>
          </a:p>
          <a:p>
            <a:r>
              <a:rPr lang="en-US"/>
              <a:t>...not because you were in a hurry...</a:t>
            </a:r>
          </a:p>
          <a:p>
            <a:r>
              <a:rPr lang="en-US"/>
              <a:t>...but simply to look at the stars?</a:t>
            </a:r>
          </a:p>
          <a:p>
            <a:endParaRPr lang="en-US"/>
          </a:p>
          <a:p>
            <a:r>
              <a:rPr lang="en-US"/>
              <a:t>(Pause again.)</a:t>
            </a:r>
          </a:p>
          <a:p>
            <a:r>
              <a:rPr lang="en-US"/>
              <a:t>As teachers, we're constantly asking our students to look down.</a:t>
            </a:r>
          </a:p>
          <a:p>
            <a:endParaRPr lang="en-US"/>
          </a:p>
          <a:p>
            <a:r>
              <a:rPr lang="en-US"/>
              <a:t>Look at your books.</a:t>
            </a:r>
          </a:p>
          <a:p>
            <a:r>
              <a:rPr lang="en-US"/>
              <a:t>Look at your screens.</a:t>
            </a:r>
          </a:p>
          <a:p>
            <a:r>
              <a:rPr lang="en-US"/>
              <a:t>Look at the board.</a:t>
            </a:r>
          </a:p>
          <a:p>
            <a:r>
              <a:rPr lang="en-US"/>
              <a:t>But today, I'd like to invite us to do something different.</a:t>
            </a:r>
          </a:p>
          <a:p>
            <a:endParaRPr lang="en-US"/>
          </a:p>
          <a:p>
            <a:r>
              <a:rPr lang="en-US"/>
              <a:t>I'd like us to look up.</a:t>
            </a:r>
          </a:p>
          <a:p>
            <a:r>
              <a:rPr lang="en-US"/>
              <a:t>(Pause.)</a:t>
            </a:r>
          </a:p>
          <a:p>
            <a:r>
              <a:rPr lang="en-US"/>
              <a:t>Because for our tūpuna, looking up wasn't simply an act of curiosity.</a:t>
            </a:r>
          </a:p>
          <a:p>
            <a:endParaRPr lang="en-US"/>
          </a:p>
          <a:p>
            <a:r>
              <a:rPr lang="en-US"/>
              <a:t>It was an act of learning.</a:t>
            </a:r>
          </a:p>
          <a:p>
            <a:endParaRPr lang="en-US"/>
          </a:p>
          <a:p>
            <a:r>
              <a:rPr lang="en-US"/>
              <a:t>"Who taught you to look at the stars?"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r>
              <a:rPr lang="en-US"/>
              <a:t>(Pause.)</a:t>
            </a:r>
          </a:p>
          <a:p>
            <a:r>
              <a:rPr lang="en-US"/>
              <a:t>People sometimes ask me...</a:t>
            </a:r>
          </a:p>
          <a:p>
            <a:r>
              <a:rPr lang="en-US"/>
              <a:t>"How do we bring mātauranga Māori back?"</a:t>
            </a:r>
          </a:p>
          <a:p>
            <a:r>
              <a:rPr lang="en-US"/>
              <a:t>(Smile.)</a:t>
            </a:r>
          </a:p>
          <a:p>
            <a:r>
              <a:rPr lang="en-US"/>
              <a:t>And I always respond...</a:t>
            </a:r>
          </a:p>
          <a:p>
            <a:r>
              <a:rPr lang="en-US"/>
              <a:t>(Pause.)</a:t>
            </a:r>
          </a:p>
          <a:p>
            <a:r>
              <a:rPr lang="en-US"/>
              <a:t>It never left.</a:t>
            </a:r>
          </a:p>
          <a:p>
            <a:r>
              <a:rPr lang="en-US"/>
              <a:t>Continue.</a:t>
            </a:r>
          </a:p>
          <a:p>
            <a:r>
              <a:rPr lang="en-US"/>
              <a:t>It's still here.</a:t>
            </a:r>
          </a:p>
          <a:p>
            <a:r>
              <a:rPr lang="en-US"/>
              <a:t>In our marae.</a:t>
            </a:r>
          </a:p>
          <a:p>
            <a:r>
              <a:rPr lang="en-US"/>
              <a:t>In our kōrero.</a:t>
            </a:r>
          </a:p>
          <a:p>
            <a:r>
              <a:rPr lang="en-US"/>
              <a:t>In our waiata.</a:t>
            </a:r>
          </a:p>
          <a:p>
            <a:r>
              <a:rPr lang="en-US"/>
              <a:t>In our whakapapa.</a:t>
            </a:r>
          </a:p>
          <a:p>
            <a:r>
              <a:rPr lang="en-US"/>
              <a:t>In our reo.</a:t>
            </a:r>
          </a:p>
          <a:p>
            <a:r>
              <a:rPr lang="en-US"/>
              <a:t>In our whānau.</a:t>
            </a:r>
          </a:p>
          <a:p>
            <a:r>
              <a:rPr lang="en-US"/>
              <a:t>In our taiao.</a:t>
            </a:r>
          </a:p>
          <a:p>
            <a:r>
              <a:rPr lang="en-US"/>
              <a:t>In our communities.</a:t>
            </a:r>
          </a:p>
          <a:p>
            <a:r>
              <a:rPr lang="en-US"/>
              <a:t>(Pause.)</a:t>
            </a:r>
          </a:p>
          <a:p>
            <a:r>
              <a:rPr lang="en-US"/>
              <a:t>Sometimes...</a:t>
            </a:r>
          </a:p>
          <a:p>
            <a:r>
              <a:rPr lang="en-US"/>
              <a:t>we simply forget to notice it.</a:t>
            </a:r>
          </a:p>
          <a:p>
            <a:r>
              <a:rPr lang="en-US"/>
              <a:t>Bring in your own journey</a:t>
            </a:r>
          </a:p>
          <a:p>
            <a:r>
              <a:rPr lang="en-US"/>
              <a:t>One of the greatest privileges of my life has been walking alongside iwi, hapū, schools, communities, and organisations across Aotearoa.</a:t>
            </a:r>
          </a:p>
          <a:p>
            <a:r>
              <a:rPr lang="en-US"/>
              <a:t>Not to teach them mātauranga Māori.</a:t>
            </a:r>
          </a:p>
          <a:p>
            <a:r>
              <a:rPr lang="en-US"/>
              <a:t>But to create spaces where people reconnect with knowledge they already carry.</a:t>
            </a:r>
          </a:p>
          <a:p>
            <a:r>
              <a:rPr lang="en-US"/>
              <a:t>(Pause.)</a:t>
            </a:r>
          </a:p>
          <a:p>
            <a:r>
              <a:rPr lang="en-US"/>
              <a:t>I've learnt that my role isn't to provide answers.</a:t>
            </a:r>
          </a:p>
          <a:p>
            <a:r>
              <a:rPr lang="en-US"/>
              <a:t>It's to ask better questions.</a:t>
            </a:r>
          </a:p>
          <a:p>
            <a:r>
              <a:rPr lang="en-US"/>
              <a:t>To create opportunities for observation.</a:t>
            </a:r>
          </a:p>
          <a:p>
            <a:r>
              <a:rPr lang="en-US"/>
              <a:t>To encourage curiosity.</a:t>
            </a:r>
          </a:p>
          <a:p>
            <a:r>
              <a:rPr lang="en-US"/>
              <a:t>To help people reconnect.</a:t>
            </a:r>
          </a:p>
          <a:p>
            <a:r>
              <a:rPr lang="en-US"/>
              <a:t>Share a Story</a:t>
            </a:r>
          </a:p>
          <a:p>
            <a:r>
              <a:rPr lang="en-US"/>
              <a:t>Rather than listing projects, tell one story.</a:t>
            </a:r>
          </a:p>
          <a:p>
            <a:r>
              <a:rPr lang="en-US"/>
              <a:t>For example:</a:t>
            </a:r>
          </a:p>
          <a:p>
            <a:r>
              <a:rPr lang="en-US"/>
              <a:t>I remember standing with a group of tamariki during a maramataka session.</a:t>
            </a:r>
          </a:p>
          <a:p>
            <a:r>
              <a:rPr lang="en-US"/>
              <a:t>We weren't inside a classroom.</a:t>
            </a:r>
          </a:p>
          <a:p>
            <a:r>
              <a:rPr lang="en-US"/>
              <a:t>We weren't reading a textbook.</a:t>
            </a:r>
          </a:p>
          <a:p>
            <a:r>
              <a:rPr lang="en-US"/>
              <a:t>We were simply standing quietly.</a:t>
            </a:r>
          </a:p>
          <a:p>
            <a:r>
              <a:rPr lang="en-US"/>
              <a:t>Looking.</a:t>
            </a:r>
          </a:p>
          <a:p>
            <a:r>
              <a:rPr lang="en-US"/>
              <a:t>Listening.</a:t>
            </a:r>
          </a:p>
          <a:p>
            <a:r>
              <a:rPr lang="en-US"/>
              <a:t>Feeling the wind.</a:t>
            </a:r>
          </a:p>
          <a:p>
            <a:r>
              <a:rPr lang="en-US"/>
              <a:t>Watching the birds.</a:t>
            </a:r>
          </a:p>
          <a:p>
            <a:r>
              <a:rPr lang="en-US"/>
              <a:t>Noticing the moon.</a:t>
            </a:r>
          </a:p>
          <a:p>
            <a:r>
              <a:rPr lang="en-US"/>
              <a:t>One of the tamariki looked up and said,</a:t>
            </a:r>
          </a:p>
          <a:p>
            <a:r>
              <a:rPr lang="en-US"/>
              <a:t>"I've never noticed that before."</a:t>
            </a:r>
          </a:p>
          <a:p>
            <a:r>
              <a:rPr lang="en-US"/>
              <a:t>(Pause.)</a:t>
            </a:r>
          </a:p>
          <a:p>
            <a:r>
              <a:rPr lang="en-US"/>
              <a:t>That moment reminded me that education begins with noticing.</a:t>
            </a:r>
          </a:p>
          <a:p>
            <a:r>
              <a:rPr lang="en-US"/>
              <a:t>Not with knowing.</a:t>
            </a:r>
          </a:p>
          <a:p>
            <a:r>
              <a:rPr lang="en-US"/>
              <a:t>Connect to Teachers</a:t>
            </a:r>
          </a:p>
          <a:p>
            <a:r>
              <a:rPr lang="en-US"/>
              <a:t>Turn to the audience.</a:t>
            </a:r>
          </a:p>
          <a:p>
            <a:r>
              <a:rPr lang="en-US"/>
              <a:t>Every one of you has the opportunity to create moments like that.</a:t>
            </a:r>
          </a:p>
          <a:p>
            <a:r>
              <a:rPr lang="en-US"/>
              <a:t>Not because you know everything.</a:t>
            </a:r>
          </a:p>
          <a:p>
            <a:r>
              <a:rPr lang="en-US"/>
              <a:t>But because you're willing to slow down...</a:t>
            </a:r>
          </a:p>
          <a:p>
            <a:r>
              <a:rPr lang="en-US"/>
              <a:t>and help your learners notice what has always been there.</a:t>
            </a:r>
          </a:p>
          <a:p>
            <a:r>
              <a:rPr lang="en-US"/>
              <a:t>The Big Insight</a:t>
            </a:r>
          </a:p>
          <a:p>
            <a:r>
              <a:rPr lang="en-US"/>
              <a:t>Slow down.</a:t>
            </a:r>
          </a:p>
          <a:p>
            <a:r>
              <a:rPr lang="en-US"/>
              <a:t>Mātauranga Māori isn't fragile.</a:t>
            </a:r>
          </a:p>
          <a:p>
            <a:r>
              <a:rPr lang="en-US"/>
              <a:t>(Pause.)</a:t>
            </a:r>
          </a:p>
          <a:p>
            <a:r>
              <a:rPr lang="en-US"/>
              <a:t>It doesn't need rescuing.</a:t>
            </a:r>
          </a:p>
          <a:p>
            <a:r>
              <a:rPr lang="en-US"/>
              <a:t>(Pause.)</a:t>
            </a:r>
          </a:p>
          <a:p>
            <a:r>
              <a:rPr lang="en-US"/>
              <a:t>It needs to be lived.</a:t>
            </a:r>
          </a:p>
          <a:p>
            <a:r>
              <a:rPr lang="en-US"/>
              <a:t>It needs to be practised.</a:t>
            </a:r>
          </a:p>
          <a:p>
            <a:r>
              <a:rPr lang="en-US"/>
              <a:t>It needs to be shared.</a:t>
            </a:r>
          </a:p>
          <a:p>
            <a:r>
              <a:rPr lang="en-US"/>
              <a:t>It needs to keep growing.</a:t>
            </a:r>
          </a:p>
          <a:p>
            <a:r>
              <a:rPr lang="en-US"/>
              <a:t>Just as it always has.</a:t>
            </a:r>
          </a:p>
          <a:p>
            <a:r>
              <a:rPr lang="en-US"/>
              <a:t>Audience Reflection</a:t>
            </a:r>
          </a:p>
          <a:p>
            <a:r>
              <a:rPr lang="en-US"/>
              <a:t>Ask:</a:t>
            </a:r>
          </a:p>
          <a:p>
            <a:r>
              <a:rPr lang="en-US"/>
              <a:t>Where is mātauranga Māori already alive in your community?</a:t>
            </a:r>
          </a:p>
          <a:p>
            <a:r>
              <a:rPr lang="en-US"/>
              <a:t>(Pause.)</a:t>
            </a:r>
          </a:p>
          <a:p>
            <a:r>
              <a:rPr lang="en-US"/>
              <a:t>Who are the knowledge holders?</a:t>
            </a:r>
          </a:p>
          <a:p>
            <a:r>
              <a:rPr lang="en-US"/>
              <a:t>What stories are waiting to be heard?</a:t>
            </a:r>
          </a:p>
          <a:p>
            <a:r>
              <a:rPr lang="en-US"/>
              <a:t>What places are waiting to become classrooms?</a:t>
            </a:r>
          </a:p>
          <a:p>
            <a:r>
              <a:rPr lang="en-US"/>
              <a:t>A Powerful Quote</a:t>
            </a:r>
          </a:p>
          <a:p>
            <a:r>
              <a:rPr lang="en-US"/>
              <a:t>I think this should appear on the screen on its own.</a:t>
            </a:r>
          </a:p>
          <a:p>
            <a:r>
              <a:rPr lang="en-US"/>
              <a:t>The future of mātauranga Māori</a:t>
            </a:r>
          </a:p>
          <a:p>
            <a:r>
              <a:rPr lang="en-US"/>
              <a:t>does not depend on remembering the past.</a:t>
            </a:r>
          </a:p>
          <a:p>
            <a:r>
              <a:rPr lang="en-US"/>
              <a:t>It depends on living it today.</a:t>
            </a:r>
          </a:p>
          <a:p>
            <a:r>
              <a:rPr lang="en-US"/>
              <a:t>Animation</a:t>
            </a:r>
          </a:p>
          <a:p>
            <a:r>
              <a:rPr lang="en-US"/>
              <a:t>Begin with a single photograph.</a:t>
            </a:r>
          </a:p>
          <a:p>
            <a:r>
              <a:rPr lang="en-US"/>
              <a:t>As you speak, other images gently fade in:</a:t>
            </a:r>
          </a:p>
          <a:p>
            <a:r>
              <a:rPr lang="en-US"/>
              <a:t>Wānanga</a:t>
            </a:r>
          </a:p>
          <a:p>
            <a:r>
              <a:rPr lang="en-US"/>
              <a:t>Marae</a:t>
            </a:r>
          </a:p>
          <a:p>
            <a:r>
              <a:rPr lang="en-US"/>
              <a:t>Kura</a:t>
            </a:r>
          </a:p>
          <a:p>
            <a:r>
              <a:rPr lang="en-US"/>
              <a:t>Whānau</a:t>
            </a:r>
          </a:p>
          <a:p>
            <a:r>
              <a:rPr lang="en-US"/>
              <a:t>Kaumātua</a:t>
            </a:r>
          </a:p>
          <a:p>
            <a:r>
              <a:rPr lang="en-US"/>
              <a:t>Tamariki outdoors</a:t>
            </a:r>
          </a:p>
          <a:p>
            <a:r>
              <a:rPr lang="en-US"/>
              <a:t>Community planting</a:t>
            </a:r>
          </a:p>
          <a:p>
            <a:r>
              <a:rPr lang="en-US"/>
              <a:t>Looking at the stars</a:t>
            </a:r>
          </a:p>
          <a:p>
            <a:r>
              <a:rPr lang="en-US"/>
              <a:t>The audience sees that mātauranga Māori is alive in many places and many forms.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 framework</a:t>
            </a:r>
          </a:p>
          <a:p>
            <a:r>
              <a:rPr lang="en-US"/>
              <a:t>This is where you can say:</a:t>
            </a:r>
          </a:p>
          <a:p>
            <a:r>
              <a:rPr lang="en-US"/>
              <a:t>Over the years, whether I've been working with iwi, schools, communities, or through Healthy Families East Cape, I've found myself returning to this same cycle.</a:t>
            </a:r>
          </a:p>
          <a:p>
            <a:r>
              <a:rPr lang="en-US"/>
              <a:t>1. Observe</a:t>
            </a:r>
          </a:p>
          <a:p>
            <a:r>
              <a:rPr lang="en-US"/>
              <a:t>What is happening?</a:t>
            </a:r>
          </a:p>
          <a:p>
            <a:r>
              <a:rPr lang="en-US"/>
              <a:t>2. Reflect</a:t>
            </a:r>
          </a:p>
          <a:p>
            <a:r>
              <a:rPr lang="en-US"/>
              <a:t>Why is it happening?</a:t>
            </a:r>
          </a:p>
          <a:p>
            <a:r>
              <a:rPr lang="en-US"/>
              <a:t>3. Connect</a:t>
            </a:r>
          </a:p>
          <a:p>
            <a:r>
              <a:rPr lang="en-US"/>
              <a:t>How is it connected to everything else?</a:t>
            </a:r>
          </a:p>
          <a:p>
            <a:r>
              <a:rPr lang="en-US"/>
              <a:t>4. Respond</a:t>
            </a:r>
          </a:p>
          <a:p>
            <a:r>
              <a:rPr lang="en-US"/>
              <a:t>What action is needed?</a:t>
            </a:r>
          </a:p>
          <a:p>
            <a:r>
              <a:rPr lang="en-US"/>
              <a:t>5. Grow</a:t>
            </a:r>
          </a:p>
          <a:p>
            <a:r>
              <a:rPr lang="en-US"/>
              <a:t>What have we learnt?</a:t>
            </a:r>
          </a:p>
          <a:p>
            <a:r>
              <a:rPr lang="en-US"/>
              <a:t>Then...</a:t>
            </a:r>
          </a:p>
          <a:p>
            <a:r>
              <a:rPr lang="en-US"/>
              <a:t>begin observing again.</a:t>
            </a:r>
          </a:p>
          <a:p>
            <a:r>
              <a:rPr lang="en-US"/>
              <a:t>Connect to Teaching</a:t>
            </a:r>
          </a:p>
          <a:p>
            <a:r>
              <a:rPr lang="en-US"/>
              <a:t>Turn to the audience.</a:t>
            </a:r>
          </a:p>
          <a:p>
            <a:r>
              <a:rPr lang="en-US"/>
              <a:t>Imagine using this cycle with your learners.</a:t>
            </a:r>
          </a:p>
          <a:p>
            <a:r>
              <a:rPr lang="en-US"/>
              <a:t>Instead of asking,</a:t>
            </a:r>
          </a:p>
          <a:p>
            <a:r>
              <a:rPr lang="en-US"/>
              <a:t>"What's the right answer?"</a:t>
            </a:r>
          </a:p>
          <a:p>
            <a:r>
              <a:rPr lang="en-US"/>
              <a:t>Ask,</a:t>
            </a:r>
          </a:p>
          <a:p>
            <a:r>
              <a:rPr lang="en-US"/>
              <a:t>"What are you noticing?"</a:t>
            </a:r>
          </a:p>
          <a:p>
            <a:r>
              <a:rPr lang="en-US"/>
              <a:t>Instead of saying,</a:t>
            </a:r>
          </a:p>
          <a:p>
            <a:r>
              <a:rPr lang="en-US"/>
              <a:t>"Here's today's lesson."</a:t>
            </a:r>
          </a:p>
          <a:p>
            <a:r>
              <a:rPr lang="en-US"/>
              <a:t>Ask,</a:t>
            </a:r>
          </a:p>
          <a:p>
            <a:r>
              <a:rPr lang="en-US"/>
              <a:t>"What is Te Taiao teaching us today?"</a:t>
            </a:r>
          </a:p>
          <a:p>
            <a:r>
              <a:rPr lang="en-US"/>
              <a:t>Instead of memorising facts...</a:t>
            </a:r>
          </a:p>
          <a:p>
            <a:r>
              <a:rPr lang="en-US"/>
              <a:t>students begin investigating relationships.</a:t>
            </a:r>
          </a:p>
          <a:p>
            <a:r>
              <a:rPr lang="en-US"/>
              <a:t>Connect to your own mahi</a:t>
            </a:r>
          </a:p>
          <a:p>
            <a:r>
              <a:rPr lang="en-US"/>
              <a:t>Now bring in your real-world examples.</a:t>
            </a:r>
          </a:p>
          <a:p>
            <a:r>
              <a:rPr lang="en-US"/>
              <a:t>This cycle has shaped much of my own mahi.</a:t>
            </a:r>
          </a:p>
          <a:p>
            <a:r>
              <a:rPr lang="en-US"/>
              <a:t>Whether we're:</a:t>
            </a:r>
          </a:p>
          <a:p>
            <a:r>
              <a:rPr lang="en-US"/>
              <a:t>embedding maramataka in schools</a:t>
            </a:r>
          </a:p>
          <a:p>
            <a:r>
              <a:rPr lang="en-US"/>
              <a:t>supporting Kia Tū</a:t>
            </a:r>
          </a:p>
          <a:p>
            <a:r>
              <a:rPr lang="en-US"/>
              <a:t>strengthening Taurikura</a:t>
            </a:r>
          </a:p>
          <a:p>
            <a:r>
              <a:rPr lang="en-US"/>
              <a:t>working alongside iwi</a:t>
            </a:r>
          </a:p>
          <a:p>
            <a:r>
              <a:rPr lang="en-US"/>
              <a:t>improving public health</a:t>
            </a:r>
          </a:p>
          <a:p>
            <a:r>
              <a:rPr lang="en-US"/>
              <a:t>or undertaking doctoral research</a:t>
            </a:r>
          </a:p>
          <a:p>
            <a:r>
              <a:rPr lang="en-US"/>
              <a:t>We always begin the same way.</a:t>
            </a:r>
          </a:p>
          <a:p>
            <a:r>
              <a:rPr lang="en-US"/>
              <a:t>Not with solutions.</a:t>
            </a:r>
          </a:p>
          <a:p>
            <a:r>
              <a:rPr lang="en-US"/>
              <a:t>With observation.</a:t>
            </a:r>
          </a:p>
          <a:p>
            <a:r>
              <a:rPr lang="en-US"/>
              <a:t>A Strong Systems Thinking Message</a:t>
            </a:r>
          </a:p>
          <a:p>
            <a:r>
              <a:rPr lang="en-US"/>
              <a:t>Systems don't change because someone writes a new strategy.</a:t>
            </a:r>
          </a:p>
          <a:p>
            <a:r>
              <a:rPr lang="en-US"/>
              <a:t>Systems change...</a:t>
            </a:r>
          </a:p>
          <a:p>
            <a:r>
              <a:rPr lang="en-US"/>
              <a:t>when people begin seeing the system differently.</a:t>
            </a:r>
          </a:p>
          <a:p>
            <a:r>
              <a:rPr lang="en-US"/>
              <a:t>Our tūpuna understood this long before we gave it the name "systems thinking."</a:t>
            </a:r>
          </a:p>
          <a:p>
            <a:r>
              <a:rPr lang="en-US"/>
              <a:t>Audience Reflection</a:t>
            </a:r>
          </a:p>
          <a:p>
            <a:r>
              <a:rPr lang="en-US"/>
              <a:t>Ask:</a:t>
            </a:r>
          </a:p>
          <a:p>
            <a:r>
              <a:rPr lang="en-US"/>
              <a:t>Think about one challenge in your kura.</a:t>
            </a:r>
          </a:p>
          <a:p>
            <a:r>
              <a:rPr lang="en-US"/>
              <a:t>(Pause.)</a:t>
            </a:r>
          </a:p>
          <a:p>
            <a:r>
              <a:rPr lang="en-US"/>
              <a:t>What would happen if...</a:t>
            </a:r>
          </a:p>
          <a:p>
            <a:r>
              <a:rPr lang="en-US"/>
              <a:t>instead of solving it immediately...</a:t>
            </a:r>
          </a:p>
          <a:p>
            <a:r>
              <a:rPr lang="en-US"/>
              <a:t>you spent one month simply observing it?</a:t>
            </a:r>
          </a:p>
          <a:p>
            <a:r>
              <a:rPr lang="en-US"/>
              <a:t>What patterns might begin to emerge?</a:t>
            </a:r>
          </a:p>
          <a:p>
            <a:r>
              <a:rPr lang="en-US"/>
              <a:t>Memorable Quote</a:t>
            </a:r>
          </a:p>
          <a:p>
            <a:r>
              <a:rPr lang="en-US"/>
              <a:t>This could appear on screen by itself.</a:t>
            </a:r>
          </a:p>
          <a:p>
            <a:r>
              <a:rPr lang="en-US"/>
              <a:t>Observation creates awareness.</a:t>
            </a:r>
          </a:p>
          <a:p>
            <a:r>
              <a:rPr lang="en-US"/>
              <a:t>Awareness creates understanding.</a:t>
            </a:r>
          </a:p>
          <a:p>
            <a:r>
              <a:rPr lang="en-US"/>
              <a:t>Understanding creates transformation.</a:t>
            </a:r>
          </a:p>
          <a:p>
            <a:r>
              <a:rPr lang="en-US"/>
              <a:t>Animation</a:t>
            </a:r>
          </a:p>
          <a:p>
            <a:r>
              <a:rPr lang="en-US"/>
              <a:t>The circular framework appears one stage at a time.</a:t>
            </a:r>
          </a:p>
          <a:p>
            <a:r>
              <a:rPr lang="en-US"/>
              <a:t>Observe</a:t>
            </a:r>
          </a:p>
          <a:p>
            <a:r>
              <a:rPr lang="en-US"/>
              <a:t>↓</a:t>
            </a:r>
          </a:p>
          <a:p>
            <a:r>
              <a:rPr lang="en-US"/>
              <a:t>Reflect</a:t>
            </a:r>
          </a:p>
          <a:p>
            <a:r>
              <a:rPr lang="en-US"/>
              <a:t>↓</a:t>
            </a:r>
          </a:p>
          <a:p>
            <a:r>
              <a:rPr lang="en-US"/>
              <a:t>Connect</a:t>
            </a:r>
          </a:p>
          <a:p>
            <a:r>
              <a:rPr lang="en-US"/>
              <a:t>↓</a:t>
            </a:r>
          </a:p>
          <a:p>
            <a:r>
              <a:rPr lang="en-US"/>
              <a:t>Respond</a:t>
            </a:r>
          </a:p>
          <a:p>
            <a:r>
              <a:rPr lang="en-US"/>
              <a:t>↓</a:t>
            </a:r>
          </a:p>
          <a:p>
            <a:r>
              <a:rPr lang="en-US"/>
              <a:t>Grow</a:t>
            </a:r>
          </a:p>
          <a:p>
            <a:r>
              <a:rPr lang="en-US"/>
              <a:t>↓</a:t>
            </a:r>
          </a:p>
          <a:p>
            <a:r>
              <a:rPr lang="en-US"/>
              <a:t>Back to Observe</a:t>
            </a:r>
          </a:p>
          <a:p>
            <a:r>
              <a:rPr lang="en-US"/>
              <a:t>The final arrow returning to "Observe" is important because it reinforces that learning is ongoing.</a:t>
            </a:r>
          </a:p>
          <a:p>
            <a:r>
              <a:rPr lang="en-US"/>
              <a:t>Why this slide matters</a:t>
            </a:r>
          </a:p>
          <a:p>
            <a:r>
              <a:rPr lang="en-US"/>
              <a:t>This is the first slide where your audience can immediately apply what you've shared.</a:t>
            </a:r>
          </a:p>
          <a:p>
            <a:r>
              <a:rPr lang="en-US"/>
              <a:t>It gives them a practical, memorable framework that they can use with learners, staff, whānau, and communities.</a:t>
            </a:r>
          </a:p>
          <a:p>
            <a:r>
              <a:rPr lang="en-US"/>
              <a:t>It also subtly introduces systems thinking without using technical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greatest privileges in my life...</a:t>
            </a:r>
          </a:p>
          <a:p>
            <a:endParaRPr lang="en-US"/>
          </a:p>
          <a:p>
            <a:r>
              <a:rPr lang="en-US"/>
              <a:t>has been serving alongside Ngā Pātaka Kōrero o Te Arawa.</a:t>
            </a:r>
          </a:p>
          <a:p>
            <a:endParaRPr lang="en-US"/>
          </a:p>
          <a:p>
            <a:r>
              <a:rPr lang="en-US"/>
              <a:t>(Pause.)</a:t>
            </a:r>
          </a:p>
          <a:p>
            <a:endParaRPr lang="en-US"/>
          </a:p>
          <a:p>
            <a:r>
              <a:rPr lang="en-US"/>
              <a:t>People sometimes think archives are about preserving the past.</a:t>
            </a:r>
          </a:p>
          <a:p>
            <a:endParaRPr lang="en-US"/>
          </a:p>
          <a:p>
            <a:r>
              <a:rPr lang="en-US"/>
              <a:t>(Pause.)</a:t>
            </a:r>
          </a:p>
          <a:p>
            <a:endParaRPr lang="en-US"/>
          </a:p>
          <a:p>
            <a:r>
              <a:rPr lang="en-US"/>
              <a:t>I don't.</a:t>
            </a:r>
          </a:p>
          <a:p>
            <a:endParaRPr lang="en-US"/>
          </a:p>
          <a:p>
            <a:r>
              <a:rPr lang="en-US"/>
              <a:t>(Pause.)</a:t>
            </a:r>
          </a:p>
          <a:p>
            <a:endParaRPr lang="en-US"/>
          </a:p>
          <a:p>
            <a:r>
              <a:rPr lang="en-US"/>
              <a:t>I believe they're about preparing the future.</a:t>
            </a:r>
          </a:p>
          <a:p>
            <a:endParaRPr lang="en-US"/>
          </a:p>
          <a:p>
            <a:r>
              <a:rPr lang="en-US"/>
              <a:t>Continue.</a:t>
            </a:r>
          </a:p>
          <a:p>
            <a:endParaRPr lang="en-US"/>
          </a:p>
          <a:p>
            <a:r>
              <a:rPr lang="en-US"/>
              <a:t>Every kōrero...</a:t>
            </a:r>
          </a:p>
          <a:p>
            <a:endParaRPr lang="en-US"/>
          </a:p>
          <a:p>
            <a:r>
              <a:rPr lang="en-US"/>
              <a:t>every whakapapa...</a:t>
            </a:r>
          </a:p>
          <a:p>
            <a:endParaRPr lang="en-US"/>
          </a:p>
          <a:p>
            <a:r>
              <a:rPr lang="en-US"/>
              <a:t>every waiata...</a:t>
            </a:r>
          </a:p>
          <a:p>
            <a:endParaRPr lang="en-US"/>
          </a:p>
          <a:p>
            <a:r>
              <a:rPr lang="en-US"/>
              <a:t>every pūrākau...</a:t>
            </a:r>
          </a:p>
          <a:p>
            <a:endParaRPr lang="en-US"/>
          </a:p>
          <a:p>
            <a:r>
              <a:rPr lang="en-US"/>
              <a:t>every place name...</a:t>
            </a:r>
          </a:p>
          <a:p>
            <a:endParaRPr lang="en-US"/>
          </a:p>
          <a:p>
            <a:r>
              <a:rPr lang="en-US"/>
              <a:t>every memory...</a:t>
            </a:r>
          </a:p>
          <a:p>
            <a:endParaRPr lang="en-US"/>
          </a:p>
          <a:p>
            <a:r>
              <a:rPr lang="en-US"/>
              <a:t>is another strand in our collective kete.</a:t>
            </a:r>
          </a:p>
          <a:p>
            <a:endParaRPr lang="en-US"/>
          </a:p>
          <a:p>
            <a:r>
              <a:rPr lang="en-US"/>
              <a:t>Connect to your keynote</a:t>
            </a:r>
          </a:p>
          <a:p>
            <a:endParaRPr lang="en-US"/>
          </a:p>
          <a:p>
            <a:r>
              <a:rPr lang="en-US"/>
              <a:t>Earlier today we spoke about Tānenuiārangi bringing back the kete of knowledge.</a:t>
            </a:r>
          </a:p>
          <a:p>
            <a:endParaRPr lang="en-US"/>
          </a:p>
          <a:p>
            <a:r>
              <a:rPr lang="en-US"/>
              <a:t>(Pause.)</a:t>
            </a:r>
          </a:p>
          <a:p>
            <a:endParaRPr lang="en-US"/>
          </a:p>
          <a:p>
            <a:r>
              <a:rPr lang="en-US"/>
              <a:t>Our responsibility today is different.</a:t>
            </a:r>
          </a:p>
          <a:p>
            <a:endParaRPr lang="en-US"/>
          </a:p>
          <a:p>
            <a:r>
              <a:rPr lang="en-US"/>
              <a:t>We don't need to climb the heavens.</a:t>
            </a:r>
          </a:p>
          <a:p>
            <a:endParaRPr lang="en-US"/>
          </a:p>
          <a:p>
            <a:r>
              <a:rPr lang="en-US"/>
              <a:t>We need to ensure those kete remain alive.</a:t>
            </a:r>
          </a:p>
          <a:p>
            <a:endParaRPr lang="en-US"/>
          </a:p>
          <a:p>
            <a:r>
              <a:rPr lang="en-US"/>
              <a:t>Not locked away.</a:t>
            </a:r>
          </a:p>
          <a:p>
            <a:endParaRPr lang="en-US"/>
          </a:p>
          <a:p>
            <a:r>
              <a:rPr lang="en-US"/>
              <a:t>Not forgotten.</a:t>
            </a:r>
          </a:p>
          <a:p>
            <a:endParaRPr lang="en-US"/>
          </a:p>
          <a:p>
            <a:r>
              <a:rPr lang="en-US"/>
              <a:t>Lived.</a:t>
            </a:r>
          </a:p>
          <a:p>
            <a:endParaRPr lang="en-US"/>
          </a:p>
          <a:p>
            <a:r>
              <a:rPr lang="en-US"/>
              <a:t>Shared.</a:t>
            </a:r>
          </a:p>
          <a:p>
            <a:endParaRPr lang="en-US"/>
          </a:p>
          <a:p>
            <a:r>
              <a:rPr lang="en-US"/>
              <a:t>Added to.</a:t>
            </a:r>
          </a:p>
          <a:p>
            <a:endParaRPr lang="en-US"/>
          </a:p>
          <a:p>
            <a:r>
              <a:rPr lang="en-US"/>
              <a:t>Connect to teachers</a:t>
            </a:r>
          </a:p>
          <a:p>
            <a:endParaRPr lang="en-US"/>
          </a:p>
          <a:p>
            <a:r>
              <a:rPr lang="en-US"/>
              <a:t>Every kura has its own pātaka.</a:t>
            </a:r>
          </a:p>
          <a:p>
            <a:endParaRPr lang="en-US"/>
          </a:p>
          <a:p>
            <a:r>
              <a:rPr lang="en-US"/>
              <a:t>Not necessarily a building.</a:t>
            </a:r>
          </a:p>
          <a:p>
            <a:endParaRPr lang="en-US"/>
          </a:p>
          <a:p>
            <a:r>
              <a:rPr lang="en-US"/>
              <a:t>(Pause.)</a:t>
            </a:r>
          </a:p>
          <a:p>
            <a:endParaRPr lang="en-US"/>
          </a:p>
          <a:p>
            <a:r>
              <a:rPr lang="en-US"/>
              <a:t>Its people.</a:t>
            </a:r>
          </a:p>
          <a:p>
            <a:endParaRPr lang="en-US"/>
          </a:p>
          <a:p>
            <a:r>
              <a:rPr lang="en-US"/>
              <a:t>Its stories.</a:t>
            </a:r>
          </a:p>
          <a:p>
            <a:endParaRPr lang="en-US"/>
          </a:p>
          <a:p>
            <a:r>
              <a:rPr lang="en-US"/>
              <a:t>Its local knowledge.</a:t>
            </a:r>
          </a:p>
          <a:p>
            <a:endParaRPr lang="en-US"/>
          </a:p>
          <a:p>
            <a:r>
              <a:rPr lang="en-US"/>
              <a:t>Its relationships.</a:t>
            </a:r>
          </a:p>
          <a:p>
            <a:endParaRPr lang="en-US"/>
          </a:p>
          <a:p>
            <a:r>
              <a:rPr lang="en-US"/>
              <a:t>Its kaumātua.</a:t>
            </a:r>
          </a:p>
          <a:p>
            <a:endParaRPr lang="en-US"/>
          </a:p>
          <a:p>
            <a:r>
              <a:rPr lang="en-US"/>
              <a:t>Its reo.</a:t>
            </a:r>
          </a:p>
          <a:p>
            <a:endParaRPr lang="en-US"/>
          </a:p>
          <a:p>
            <a:r>
              <a:rPr lang="en-US"/>
              <a:t>(Pause.)</a:t>
            </a:r>
          </a:p>
          <a:p>
            <a:endParaRPr lang="en-US"/>
          </a:p>
          <a:p>
            <a:r>
              <a:rPr lang="en-US"/>
              <a:t>One of the greatest gifts we can give our learners is helping them discover those treasures.</a:t>
            </a:r>
          </a:p>
          <a:p>
            <a:endParaRPr lang="en-US"/>
          </a:p>
          <a:p>
            <a:r>
              <a:rPr lang="en-US"/>
              <a:t>Bring in Tātai Arorangi</a:t>
            </a:r>
          </a:p>
          <a:p>
            <a:endParaRPr lang="en-US"/>
          </a:p>
          <a:p>
            <a:r>
              <a:rPr lang="en-US"/>
              <a:t>This is where your keynote comes back together beautifully.</a:t>
            </a:r>
          </a:p>
          <a:p>
            <a:endParaRPr lang="en-US"/>
          </a:p>
          <a:p>
            <a:r>
              <a:rPr lang="en-US"/>
              <a:t>When I study Tātai Arorangi...</a:t>
            </a:r>
          </a:p>
          <a:p>
            <a:endParaRPr lang="en-US"/>
          </a:p>
          <a:p>
            <a:r>
              <a:rPr lang="en-US"/>
              <a:t>I'm not simply studying stars.</a:t>
            </a:r>
          </a:p>
          <a:p>
            <a:endParaRPr lang="en-US"/>
          </a:p>
          <a:p>
            <a:r>
              <a:rPr lang="en-US"/>
              <a:t>I'm listening to generations of observation.</a:t>
            </a:r>
          </a:p>
          <a:p>
            <a:endParaRPr lang="en-US"/>
          </a:p>
          <a:p>
            <a:r>
              <a:rPr lang="en-US"/>
              <a:t>Generations of careful noticing.</a:t>
            </a:r>
          </a:p>
          <a:p>
            <a:endParaRPr lang="en-US"/>
          </a:p>
          <a:p>
            <a:r>
              <a:rPr lang="en-US"/>
              <a:t>Generations of kōrero handed from one person to another.</a:t>
            </a:r>
          </a:p>
          <a:p>
            <a:endParaRPr lang="en-US"/>
          </a:p>
          <a:p>
            <a:r>
              <a:rPr lang="en-US"/>
              <a:t>That is exactly what Ngā Pātaka Kōrero seeks to honour.</a:t>
            </a:r>
          </a:p>
          <a:p>
            <a:endParaRPr lang="en-US"/>
          </a:p>
          <a:p>
            <a:r>
              <a:rPr lang="en-US"/>
              <a:t>Audience Reflection</a:t>
            </a:r>
          </a:p>
          <a:p>
            <a:endParaRPr lang="en-US"/>
          </a:p>
          <a:p>
            <a:r>
              <a:rPr lang="en-US"/>
              <a:t>Ask:</a:t>
            </a:r>
          </a:p>
          <a:p>
            <a:endParaRPr lang="en-US"/>
          </a:p>
          <a:p>
            <a:r>
              <a:rPr lang="en-US"/>
              <a:t>Who are the living libraries in your community?</a:t>
            </a:r>
          </a:p>
          <a:p>
            <a:endParaRPr lang="en-US"/>
          </a:p>
          <a:p>
            <a:r>
              <a:rPr lang="en-US"/>
              <a:t>(Pause.)</a:t>
            </a:r>
          </a:p>
          <a:p>
            <a:endParaRPr lang="en-US"/>
          </a:p>
          <a:p>
            <a:r>
              <a:rPr lang="en-US"/>
              <a:t>Have your learners met them?</a:t>
            </a:r>
          </a:p>
          <a:p>
            <a:endParaRPr lang="en-US"/>
          </a:p>
          <a:p>
            <a:r>
              <a:rPr lang="en-US"/>
              <a:t>(Pause.)</a:t>
            </a:r>
          </a:p>
          <a:p>
            <a:endParaRPr lang="en-US"/>
          </a:p>
          <a:p>
            <a:r>
              <a:rPr lang="en-US"/>
              <a:t>What stories might disappear if we don't create space for them to be shared?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r>
              <a:rPr lang="en-US"/>
              <a:t>(Pause.)</a:t>
            </a:r>
          </a:p>
          <a:p>
            <a:r>
              <a:rPr lang="en-US"/>
              <a:t>I'd like to tell you a story.</a:t>
            </a:r>
          </a:p>
          <a:p>
            <a:r>
              <a:rPr lang="en-US"/>
              <a:t>(Pause.)</a:t>
            </a:r>
          </a:p>
          <a:p>
            <a:r>
              <a:rPr lang="en-US"/>
              <a:t>It's a story about tuna.</a:t>
            </a:r>
          </a:p>
          <a:p>
            <a:r>
              <a:rPr lang="en-US"/>
              <a:t>But really...</a:t>
            </a:r>
          </a:p>
          <a:p>
            <a:r>
              <a:rPr lang="en-US"/>
              <a:t>it's a story about education.</a:t>
            </a:r>
          </a:p>
          <a:p>
            <a:r>
              <a:rPr lang="en-US"/>
              <a:t>Continue.</a:t>
            </a:r>
          </a:p>
          <a:p>
            <a:r>
              <a:rPr lang="en-US"/>
              <a:t>When many people hear about Kia Tū...</a:t>
            </a:r>
          </a:p>
          <a:p>
            <a:r>
              <a:rPr lang="en-US"/>
              <a:t>they think it's an environmental project.</a:t>
            </a:r>
          </a:p>
          <a:p>
            <a:r>
              <a:rPr lang="en-US"/>
              <a:t>Or perhaps they think it's about restoring tuna.</a:t>
            </a:r>
          </a:p>
          <a:p>
            <a:r>
              <a:rPr lang="en-US"/>
              <a:t>(Smile.)</a:t>
            </a:r>
          </a:p>
          <a:p>
            <a:r>
              <a:rPr lang="en-US"/>
              <a:t>But I don't think that's what Kia Tū is really about.</a:t>
            </a:r>
          </a:p>
          <a:p>
            <a:r>
              <a:rPr lang="en-US"/>
              <a:t>The Story</a:t>
            </a:r>
          </a:p>
          <a:p>
            <a:r>
              <a:rPr lang="en-US"/>
              <a:t>Kia Tū is about restoring relationships.</a:t>
            </a:r>
          </a:p>
          <a:p>
            <a:r>
              <a:rPr lang="en-US"/>
              <a:t>Relationships between:</a:t>
            </a:r>
          </a:p>
          <a:p>
            <a:r>
              <a:rPr lang="en-US"/>
              <a:t>tamariki and awa</a:t>
            </a:r>
          </a:p>
          <a:p>
            <a:r>
              <a:rPr lang="en-US"/>
              <a:t>schools and communities</a:t>
            </a:r>
          </a:p>
          <a:p>
            <a:r>
              <a:rPr lang="en-US"/>
              <a:t>teachers and kaumātua</a:t>
            </a:r>
          </a:p>
          <a:p>
            <a:r>
              <a:rPr lang="en-US"/>
              <a:t>mātauranga Māori and learning</a:t>
            </a:r>
          </a:p>
          <a:p>
            <a:r>
              <a:rPr lang="en-US"/>
              <a:t>people and Te Taiao</a:t>
            </a:r>
          </a:p>
          <a:p>
            <a:r>
              <a:rPr lang="en-US"/>
              <a:t>(Pause.)</a:t>
            </a:r>
          </a:p>
          <a:p>
            <a:r>
              <a:rPr lang="en-US"/>
              <a:t>The tuna simply became our teacher.</a:t>
            </a:r>
          </a:p>
          <a:p>
            <a:r>
              <a:rPr lang="en-US"/>
              <a:t>Connect to Observation</a:t>
            </a:r>
          </a:p>
          <a:p>
            <a:r>
              <a:rPr lang="en-US"/>
              <a:t>Remember when we spoke about observation?</a:t>
            </a:r>
          </a:p>
          <a:p>
            <a:r>
              <a:rPr lang="en-US"/>
              <a:t>That's exactly where Kia Tū begins.</a:t>
            </a:r>
          </a:p>
          <a:p>
            <a:r>
              <a:rPr lang="en-US"/>
              <a:t>Not with answers.</a:t>
            </a:r>
          </a:p>
          <a:p>
            <a:r>
              <a:rPr lang="en-US"/>
              <a:t>With curiosity.</a:t>
            </a:r>
          </a:p>
          <a:p>
            <a:r>
              <a:rPr lang="en-US"/>
              <a:t>Students ask:</a:t>
            </a:r>
          </a:p>
          <a:p>
            <a:r>
              <a:rPr lang="en-US"/>
              <a:t>Where are the tuna?</a:t>
            </a:r>
          </a:p>
          <a:p>
            <a:r>
              <a:rPr lang="en-US"/>
              <a:t>Why are they here?</a:t>
            </a:r>
          </a:p>
          <a:p>
            <a:r>
              <a:rPr lang="en-US"/>
              <a:t>Why aren't they here?</a:t>
            </a:r>
          </a:p>
          <a:p>
            <a:r>
              <a:rPr lang="en-US"/>
              <a:t>What has changed?</a:t>
            </a:r>
          </a:p>
          <a:p>
            <a:r>
              <a:rPr lang="en-US"/>
              <a:t>What is the awa telling us?</a:t>
            </a:r>
          </a:p>
          <a:p>
            <a:r>
              <a:rPr lang="en-US"/>
              <a:t>Show Integrated Learning</a:t>
            </a:r>
          </a:p>
          <a:p>
            <a:r>
              <a:rPr lang="en-US"/>
              <a:t>Then explain:</a:t>
            </a:r>
          </a:p>
          <a:p>
            <a:r>
              <a:rPr lang="en-US"/>
              <a:t>Without realising it...</a:t>
            </a:r>
          </a:p>
          <a:p>
            <a:r>
              <a:rPr lang="en-US"/>
              <a:t>students are learning:</a:t>
            </a:r>
          </a:p>
          <a:p>
            <a:r>
              <a:rPr lang="en-US"/>
              <a:t>science</a:t>
            </a:r>
          </a:p>
          <a:p>
            <a:r>
              <a:rPr lang="en-US"/>
              <a:t>ecology</a:t>
            </a:r>
          </a:p>
          <a:p>
            <a:r>
              <a:rPr lang="en-US"/>
              <a:t>history</a:t>
            </a:r>
          </a:p>
          <a:p>
            <a:r>
              <a:rPr lang="en-US"/>
              <a:t>geography</a:t>
            </a:r>
          </a:p>
          <a:p>
            <a:r>
              <a:rPr lang="en-US"/>
              <a:t>mathematics</a:t>
            </a:r>
          </a:p>
          <a:p>
            <a:r>
              <a:rPr lang="en-US"/>
              <a:t>te reo Māori</a:t>
            </a:r>
          </a:p>
          <a:p>
            <a:r>
              <a:rPr lang="en-US"/>
              <a:t>whakapapa</a:t>
            </a:r>
          </a:p>
          <a:p>
            <a:r>
              <a:rPr lang="en-US"/>
              <a:t>oral history</a:t>
            </a:r>
          </a:p>
          <a:p>
            <a:r>
              <a:rPr lang="en-US"/>
              <a:t>systems thinking</a:t>
            </a:r>
          </a:p>
          <a:p>
            <a:r>
              <a:rPr lang="en-US"/>
              <a:t>Not because we've divided learning into subjects.</a:t>
            </a:r>
          </a:p>
          <a:p>
            <a:r>
              <a:rPr lang="en-US"/>
              <a:t>Because the tuna connects them all.</a:t>
            </a:r>
          </a:p>
          <a:p>
            <a:r>
              <a:rPr lang="en-US"/>
              <a:t>Connect to Maramataka</a:t>
            </a:r>
          </a:p>
          <a:p>
            <a:r>
              <a:rPr lang="en-US"/>
              <a:t>They begin noticing:</a:t>
            </a:r>
          </a:p>
          <a:p>
            <a:r>
              <a:rPr lang="en-US"/>
              <a:t>the moon...</a:t>
            </a:r>
          </a:p>
          <a:p>
            <a:r>
              <a:rPr lang="en-US"/>
              <a:t>the rainfall...</a:t>
            </a:r>
          </a:p>
          <a:p>
            <a:r>
              <a:rPr lang="en-US"/>
              <a:t>the water temperature...</a:t>
            </a:r>
          </a:p>
          <a:p>
            <a:r>
              <a:rPr lang="en-US"/>
              <a:t>the seasons...</a:t>
            </a:r>
          </a:p>
          <a:p>
            <a:r>
              <a:rPr lang="en-US"/>
              <a:t>the migration...</a:t>
            </a:r>
          </a:p>
          <a:p>
            <a:r>
              <a:rPr lang="en-US"/>
              <a:t>the birds...</a:t>
            </a:r>
          </a:p>
          <a:p>
            <a:r>
              <a:rPr lang="en-US"/>
              <a:t>the insects...</a:t>
            </a:r>
          </a:p>
          <a:p>
            <a:r>
              <a:rPr lang="en-US"/>
              <a:t>the plants...</a:t>
            </a:r>
          </a:p>
          <a:p>
            <a:r>
              <a:rPr lang="en-US"/>
              <a:t>(Pause.)</a:t>
            </a:r>
          </a:p>
          <a:p>
            <a:r>
              <a:rPr lang="en-US"/>
              <a:t>Everything starts connecting.</a:t>
            </a:r>
          </a:p>
          <a:p>
            <a:endParaRPr lang="en-US"/>
          </a:p>
          <a:p>
            <a:r>
              <a:rPr lang="en-US"/>
              <a:t>The Big Realisation</a:t>
            </a:r>
          </a:p>
          <a:p>
            <a:r>
              <a:rPr lang="en-US"/>
              <a:t>Slow down.</a:t>
            </a:r>
          </a:p>
          <a:p>
            <a:r>
              <a:rPr lang="en-US"/>
              <a:t>We didn't take education to the awa.</a:t>
            </a:r>
          </a:p>
          <a:p>
            <a:r>
              <a:rPr lang="en-US"/>
              <a:t>(Pause.)</a:t>
            </a:r>
          </a:p>
          <a:p>
            <a:r>
              <a:rPr lang="en-US"/>
              <a:t>The awa reminded us what education had always been.</a:t>
            </a:r>
          </a:p>
          <a:p>
            <a:r>
              <a:rPr lang="en-US"/>
              <a:t>Connect to Teachers</a:t>
            </a:r>
          </a:p>
          <a:p>
            <a:r>
              <a:rPr lang="en-US"/>
              <a:t>Look around the room.</a:t>
            </a:r>
          </a:p>
          <a:p>
            <a:r>
              <a:rPr lang="en-US"/>
              <a:t>Imagine if every kura had its own tuna.</a:t>
            </a:r>
          </a:p>
          <a:p>
            <a:r>
              <a:rPr lang="en-US"/>
              <a:t>(Smile.)</a:t>
            </a:r>
          </a:p>
          <a:p>
            <a:r>
              <a:rPr lang="en-US"/>
              <a:t>Not necessarily an eel.</a:t>
            </a:r>
          </a:p>
          <a:p>
            <a:r>
              <a:rPr lang="en-US"/>
              <a:t>(Laughter.)</a:t>
            </a:r>
          </a:p>
          <a:p>
            <a:r>
              <a:rPr lang="en-US"/>
              <a:t>But something local...</a:t>
            </a:r>
          </a:p>
          <a:p>
            <a:r>
              <a:rPr lang="en-US"/>
              <a:t>something meaningful...</a:t>
            </a:r>
          </a:p>
          <a:p>
            <a:r>
              <a:rPr lang="en-US"/>
              <a:t>something that could connect every subject...</a:t>
            </a:r>
          </a:p>
          <a:p>
            <a:r>
              <a:rPr lang="en-US"/>
              <a:t>every learner...</a:t>
            </a:r>
          </a:p>
          <a:p>
            <a:r>
              <a:rPr lang="en-US"/>
              <a:t>every teacher...</a:t>
            </a:r>
          </a:p>
          <a:p>
            <a:r>
              <a:rPr lang="en-US"/>
              <a:t>and every whānau.</a:t>
            </a:r>
          </a:p>
          <a:p>
            <a:r>
              <a:rPr lang="en-US"/>
              <a:t>That's place-based education.</a:t>
            </a:r>
          </a:p>
          <a:p>
            <a:r>
              <a:rPr lang="en-US"/>
              <a:t>Audience Reflection</a:t>
            </a:r>
          </a:p>
          <a:p>
            <a:r>
              <a:rPr lang="en-US"/>
              <a:t>Ask:</a:t>
            </a:r>
          </a:p>
          <a:p>
            <a:r>
              <a:rPr lang="en-US"/>
              <a:t>What's the "tuna" in your community?</a:t>
            </a:r>
          </a:p>
          <a:p>
            <a:r>
              <a:rPr lang="en-US"/>
              <a:t>(Pause.)</a:t>
            </a:r>
          </a:p>
          <a:p>
            <a:r>
              <a:rPr lang="en-US"/>
              <a:t>What species...</a:t>
            </a:r>
          </a:p>
          <a:p>
            <a:r>
              <a:rPr lang="en-US"/>
              <a:t>what story...</a:t>
            </a:r>
          </a:p>
          <a:p>
            <a:r>
              <a:rPr lang="en-US"/>
              <a:t>what river...</a:t>
            </a:r>
          </a:p>
          <a:p>
            <a:r>
              <a:rPr lang="en-US"/>
              <a:t>what mountain...</a:t>
            </a:r>
          </a:p>
          <a:p>
            <a:r>
              <a:rPr lang="en-US"/>
              <a:t>what place...</a:t>
            </a:r>
          </a:p>
          <a:p>
            <a:r>
              <a:rPr lang="en-US"/>
              <a:t>could become the centre of learning?</a:t>
            </a:r>
          </a:p>
          <a:p>
            <a:r>
              <a:rPr lang="en-US"/>
              <a:t>Powerful Quote</a:t>
            </a:r>
          </a:p>
          <a:p>
            <a:r>
              <a:rPr lang="en-US"/>
              <a:t>I'd reveal this after a pause.</a:t>
            </a:r>
          </a:p>
          <a:p>
            <a:r>
              <a:rPr lang="en-US"/>
              <a:t>The best learning doesn't happen when we teach about life.</a:t>
            </a:r>
          </a:p>
          <a:p>
            <a:r>
              <a:rPr lang="en-US"/>
              <a:t>It happens when life becomes the teacher.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Pause.)</a:t>
            </a:r>
          </a:p>
          <a:p>
            <a:r>
              <a:rPr lang="en-US"/>
              <a:t>I'd like you to think back to your own childhood.</a:t>
            </a:r>
          </a:p>
          <a:p>
            <a:r>
              <a:rPr lang="en-US"/>
              <a:t>(Pause.)</a:t>
            </a:r>
          </a:p>
          <a:p>
            <a:r>
              <a:rPr lang="en-US"/>
              <a:t>How many of your happiest memories happened around water?</a:t>
            </a:r>
          </a:p>
          <a:p>
            <a:r>
              <a:rPr lang="en-US"/>
              <a:t>At the beach.</a:t>
            </a:r>
          </a:p>
          <a:p>
            <a:r>
              <a:rPr lang="en-US"/>
              <a:t>In the river.</a:t>
            </a:r>
          </a:p>
          <a:p>
            <a:r>
              <a:rPr lang="en-US"/>
              <a:t>At the lake.</a:t>
            </a:r>
          </a:p>
          <a:p>
            <a:r>
              <a:rPr lang="en-US"/>
              <a:t>Fishing with your whānau.</a:t>
            </a:r>
          </a:p>
          <a:p>
            <a:r>
              <a:rPr lang="en-US"/>
              <a:t>Gathering kai.</a:t>
            </a:r>
          </a:p>
          <a:p>
            <a:r>
              <a:rPr lang="en-US"/>
              <a:t>Swimming with cousins.</a:t>
            </a:r>
          </a:p>
          <a:p>
            <a:r>
              <a:rPr lang="en-US"/>
              <a:t>(Pause.)</a:t>
            </a:r>
          </a:p>
          <a:p>
            <a:r>
              <a:rPr lang="en-US"/>
              <a:t>For Māori...</a:t>
            </a:r>
          </a:p>
          <a:p>
            <a:r>
              <a:rPr lang="en-US"/>
              <a:t>wai has never simply been a resource.</a:t>
            </a:r>
          </a:p>
          <a:p>
            <a:r>
              <a:rPr lang="en-US"/>
              <a:t>Wai is whakapapa.</a:t>
            </a:r>
          </a:p>
          <a:p>
            <a:r>
              <a:rPr lang="en-US"/>
              <a:t>Wai is identity.</a:t>
            </a:r>
          </a:p>
          <a:p>
            <a:r>
              <a:rPr lang="en-US"/>
              <a:t>Wai is life.</a:t>
            </a:r>
          </a:p>
          <a:p>
            <a:r>
              <a:rPr lang="en-US"/>
              <a:t>Introduce Taurikura</a:t>
            </a:r>
          </a:p>
          <a:p>
            <a:r>
              <a:rPr lang="en-US"/>
              <a:t>When we began Taurikura...</a:t>
            </a:r>
          </a:p>
          <a:p>
            <a:r>
              <a:rPr lang="en-US"/>
              <a:t>our goal wasn't simply to teach tamariki to swim.</a:t>
            </a:r>
          </a:p>
          <a:p>
            <a:r>
              <a:rPr lang="en-US"/>
              <a:t>(Pause.)</a:t>
            </a:r>
          </a:p>
          <a:p>
            <a:r>
              <a:rPr lang="en-US"/>
              <a:t>Our goal was much deeper.</a:t>
            </a:r>
          </a:p>
          <a:p>
            <a:r>
              <a:rPr lang="en-US"/>
              <a:t>We wanted tamariki to feel that they belonged in the water.</a:t>
            </a:r>
          </a:p>
          <a:p>
            <a:r>
              <a:rPr lang="en-US"/>
              <a:t>To understand Tangaroa.</a:t>
            </a:r>
          </a:p>
          <a:p>
            <a:r>
              <a:rPr lang="en-US"/>
              <a:t>To respect wai.</a:t>
            </a:r>
          </a:p>
          <a:p>
            <a:r>
              <a:rPr lang="en-US"/>
              <a:t>To build confidence.</a:t>
            </a:r>
          </a:p>
          <a:p>
            <a:r>
              <a:rPr lang="en-US"/>
              <a:t>To strengthen whānau.</a:t>
            </a:r>
          </a:p>
          <a:p>
            <a:r>
              <a:rPr lang="en-US"/>
              <a:t>To reconnect culture and learning</a:t>
            </a:r>
          </a:p>
          <a:p>
            <a:endParaRPr lang="en-US"/>
          </a:p>
          <a:p>
            <a:r>
              <a:rPr lang="en-US"/>
              <a:t>Connect back to Tātai Arorangi</a:t>
            </a:r>
          </a:p>
          <a:p>
            <a:r>
              <a:rPr lang="en-US"/>
              <a:t>Just as our tūpuna looked to the stars...</a:t>
            </a:r>
          </a:p>
          <a:p>
            <a:r>
              <a:rPr lang="en-US"/>
              <a:t>they also looked to the tides.</a:t>
            </a:r>
          </a:p>
          <a:p>
            <a:r>
              <a:rPr lang="en-US"/>
              <a:t>The moon.</a:t>
            </a:r>
          </a:p>
          <a:p>
            <a:r>
              <a:rPr lang="en-US"/>
              <a:t>The currents.</a:t>
            </a:r>
          </a:p>
          <a:p>
            <a:r>
              <a:rPr lang="en-US"/>
              <a:t>The winds.</a:t>
            </a:r>
          </a:p>
          <a:p>
            <a:r>
              <a:rPr lang="en-US"/>
              <a:t>The changing seasons.</a:t>
            </a:r>
          </a:p>
          <a:p>
            <a:r>
              <a:rPr lang="en-US"/>
              <a:t>Water was never separate from the sky.</a:t>
            </a:r>
          </a:p>
          <a:p>
            <a:r>
              <a:rPr lang="en-US"/>
              <a:t>Everything was connected.</a:t>
            </a:r>
          </a:p>
          <a:p>
            <a:endParaRPr lang="en-US"/>
          </a:p>
          <a:p>
            <a:r>
              <a:rPr lang="en-US"/>
              <a:t>Link to Education</a:t>
            </a:r>
          </a:p>
          <a:p>
            <a:r>
              <a:rPr lang="en-US"/>
              <a:t>Through Taurikura...</a:t>
            </a:r>
          </a:p>
          <a:p>
            <a:r>
              <a:rPr lang="en-US"/>
              <a:t>children weren't only learning a life skill.</a:t>
            </a:r>
          </a:p>
          <a:p>
            <a:r>
              <a:rPr lang="en-US"/>
              <a:t>They were learning:</a:t>
            </a:r>
          </a:p>
          <a:p>
            <a:r>
              <a:rPr lang="en-US"/>
              <a:t>observation</a:t>
            </a:r>
          </a:p>
          <a:p>
            <a:r>
              <a:rPr lang="en-US"/>
              <a:t>courage</a:t>
            </a:r>
          </a:p>
          <a:p>
            <a:r>
              <a:rPr lang="en-US"/>
              <a:t>teamwork</a:t>
            </a:r>
          </a:p>
          <a:p>
            <a:r>
              <a:rPr lang="en-US"/>
              <a:t>whakapapa</a:t>
            </a:r>
          </a:p>
          <a:p>
            <a:r>
              <a:rPr lang="en-US"/>
              <a:t>environmental stewardship</a:t>
            </a:r>
          </a:p>
          <a:p>
            <a:r>
              <a:rPr lang="en-US"/>
              <a:t>cultural identity</a:t>
            </a:r>
          </a:p>
          <a:p>
            <a:r>
              <a:rPr lang="en-US"/>
              <a:t>confidence</a:t>
            </a:r>
          </a:p>
          <a:p>
            <a:r>
              <a:rPr lang="en-US"/>
              <a:t>(Pause.)</a:t>
            </a:r>
          </a:p>
          <a:p>
            <a:r>
              <a:rPr lang="en-US"/>
              <a:t>That's education.</a:t>
            </a:r>
          </a:p>
          <a:p>
            <a:r>
              <a:rPr lang="en-US"/>
              <a:t>Connect to Teachers</a:t>
            </a:r>
          </a:p>
          <a:p>
            <a:r>
              <a:rPr lang="en-US"/>
              <a:t>Turn to the audience.</a:t>
            </a:r>
          </a:p>
          <a:p>
            <a:r>
              <a:rPr lang="en-US"/>
              <a:t>Sometimes we think education happens because of the content we teach.</a:t>
            </a:r>
          </a:p>
          <a:p>
            <a:r>
              <a:rPr lang="en-US"/>
              <a:t>(Pause.)</a:t>
            </a:r>
          </a:p>
          <a:p>
            <a:endParaRPr lang="en-US"/>
          </a:p>
          <a:p>
            <a:r>
              <a:rPr lang="en-US"/>
              <a:t>I've come to believe...</a:t>
            </a:r>
          </a:p>
          <a:p>
            <a:r>
              <a:rPr lang="en-US"/>
              <a:t>education happens because of the relationships we create.</a:t>
            </a:r>
          </a:p>
          <a:p>
            <a:endParaRPr lang="en-US"/>
          </a:p>
          <a:p>
            <a:r>
              <a:rPr lang="en-US"/>
              <a:t>Education isn't measured only by what learners know.</a:t>
            </a:r>
          </a:p>
          <a:p>
            <a:endParaRPr lang="en-US"/>
          </a:p>
          <a:p>
            <a:r>
              <a:rPr lang="en-US"/>
              <a:t>It's measured by who they become.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Visual</a:t>
            </a:r>
          </a:p>
          <a:p>
            <a:r>
              <a:rPr lang="en-US"/>
              <a:t>A single silhouette standing beneath Matariki or the Milky Way.</a:t>
            </a:r>
          </a:p>
          <a:p>
            <a:r>
              <a:rPr lang="en-US"/>
              <a:t>No distractions.</a:t>
            </a:r>
          </a:p>
          <a:p>
            <a:r>
              <a:rPr lang="en-US"/>
              <a:t>No labels.</a:t>
            </a:r>
          </a:p>
          <a:p>
            <a:r>
              <a:rPr lang="en-US"/>
              <a:t>Just one person.</a:t>
            </a:r>
          </a:p>
          <a:p>
            <a:r>
              <a:rPr lang="en-US"/>
              <a:t>One sky.</a:t>
            </a:r>
          </a:p>
          <a:p>
            <a:r>
              <a:rPr lang="en-US"/>
              <a:t>One relationship.</a:t>
            </a:r>
          </a:p>
          <a:p>
            <a:r>
              <a:rPr lang="en-US"/>
              <a:t>The audience should almost feel like they're standing there themselves.</a:t>
            </a:r>
          </a:p>
          <a:p>
            <a:r>
              <a:rPr lang="en-US"/>
              <a:t>Slide Text</a:t>
            </a:r>
          </a:p>
          <a:p>
            <a:r>
              <a:rPr lang="en-US"/>
              <a:t>The stars do not simply tell us where we are.</a:t>
            </a:r>
          </a:p>
          <a:p>
            <a:r>
              <a:rPr lang="en-US"/>
              <a:t>They remind us who we are.</a:t>
            </a:r>
          </a:p>
          <a:p>
            <a:r>
              <a:rPr lang="en-US"/>
              <a:t>Speaker Notes</a:t>
            </a:r>
          </a:p>
          <a:p>
            <a:r>
              <a:rPr lang="en-US"/>
              <a:t>(Pause.)</a:t>
            </a:r>
          </a:p>
          <a:p>
            <a:r>
              <a:rPr lang="en-US"/>
              <a:t>We've spent a lot of time this morning talking about stars.</a:t>
            </a:r>
          </a:p>
          <a:p>
            <a:r>
              <a:rPr lang="en-US"/>
              <a:t>(Smile.)</a:t>
            </a:r>
          </a:p>
          <a:p>
            <a:r>
              <a:rPr lang="en-US"/>
              <a:t>But this keynote has never really been about stars.</a:t>
            </a:r>
          </a:p>
          <a:p>
            <a:r>
              <a:rPr lang="en-US"/>
              <a:t>(Pause.)</a:t>
            </a:r>
          </a:p>
          <a:p>
            <a:r>
              <a:rPr lang="en-US"/>
              <a:t>It's been about people.</a:t>
            </a:r>
          </a:p>
          <a:p>
            <a:r>
              <a:rPr lang="en-US"/>
              <a:t>Continue.</a:t>
            </a:r>
          </a:p>
          <a:p>
            <a:r>
              <a:rPr lang="en-US"/>
              <a:t>Our tūpuna didn't study the night sky because they wanted to become astronomers.</a:t>
            </a:r>
          </a:p>
          <a:p>
            <a:r>
              <a:rPr lang="en-US"/>
              <a:t>They studied the sky because it helped them understand:</a:t>
            </a:r>
          </a:p>
          <a:p>
            <a:r>
              <a:rPr lang="en-US"/>
              <a:t>where they belonged</a:t>
            </a:r>
          </a:p>
          <a:p>
            <a:r>
              <a:rPr lang="en-US"/>
              <a:t>when to act</a:t>
            </a:r>
          </a:p>
          <a:p>
            <a:r>
              <a:rPr lang="en-US"/>
              <a:t>how to care for one another</a:t>
            </a:r>
          </a:p>
          <a:p>
            <a:r>
              <a:rPr lang="en-US"/>
              <a:t>how to care for the whenua</a:t>
            </a:r>
          </a:p>
          <a:p>
            <a:r>
              <a:rPr lang="en-US"/>
              <a:t>how to live well</a:t>
            </a:r>
          </a:p>
          <a:p>
            <a:r>
              <a:rPr lang="en-US"/>
              <a:t>The stars became a mirror.</a:t>
            </a:r>
          </a:p>
          <a:p>
            <a:r>
              <a:rPr lang="en-US"/>
              <a:t>They reflected our responsibilities back to us.</a:t>
            </a:r>
          </a:p>
          <a:p>
            <a:r>
              <a:rPr lang="en-US"/>
              <a:t>Bring it back to identity</a:t>
            </a:r>
          </a:p>
          <a:p>
            <a:r>
              <a:rPr lang="en-US"/>
              <a:t>One of the greatest gifts Tātai Arorangi offers...</a:t>
            </a:r>
          </a:p>
          <a:p>
            <a:r>
              <a:rPr lang="en-US"/>
              <a:t>is identity.</a:t>
            </a:r>
          </a:p>
          <a:p>
            <a:r>
              <a:rPr lang="en-US"/>
              <a:t>When we know our stories...</a:t>
            </a:r>
          </a:p>
          <a:p>
            <a:r>
              <a:rPr lang="en-US"/>
              <a:t>our whenua...</a:t>
            </a:r>
          </a:p>
          <a:p>
            <a:r>
              <a:rPr lang="en-US"/>
              <a:t>our whakapapa...</a:t>
            </a:r>
          </a:p>
          <a:p>
            <a:r>
              <a:rPr lang="en-US"/>
              <a:t>our local skies...</a:t>
            </a:r>
          </a:p>
          <a:p>
            <a:r>
              <a:rPr lang="en-US"/>
              <a:t>we begin to understand our place in the world.</a:t>
            </a:r>
          </a:p>
          <a:p>
            <a:r>
              <a:rPr lang="en-US"/>
              <a:t>And when people know where they belong...</a:t>
            </a:r>
          </a:p>
          <a:p>
            <a:r>
              <a:rPr lang="en-US"/>
              <a:t>they often begin to thrive.</a:t>
            </a:r>
          </a:p>
          <a:p>
            <a:r>
              <a:rPr lang="en-US"/>
              <a:t>Connect to education</a:t>
            </a:r>
          </a:p>
          <a:p>
            <a:r>
              <a:rPr lang="en-US"/>
              <a:t>Imagine if every learner could answer these questions:</a:t>
            </a:r>
          </a:p>
          <a:p>
            <a:r>
              <a:rPr lang="en-US"/>
              <a:t>Ko wai au?</a:t>
            </a:r>
          </a:p>
          <a:p>
            <a:r>
              <a:rPr lang="en-US"/>
              <a:t>Nō hea au?</a:t>
            </a:r>
          </a:p>
          <a:p>
            <a:r>
              <a:rPr lang="en-US"/>
              <a:t>He aha taku hononga ki tēnei whenua?</a:t>
            </a:r>
          </a:p>
          <a:p>
            <a:r>
              <a:rPr lang="en-US"/>
              <a:t>He aha aku kawenga ki ngā whakatipuranga kei te haere mai?</a:t>
            </a:r>
          </a:p>
          <a:p>
            <a:r>
              <a:rPr lang="en-US"/>
              <a:t>Those are not just cultural questions.</a:t>
            </a:r>
          </a:p>
          <a:p>
            <a:r>
              <a:rPr lang="en-US"/>
              <a:t>They are educational questions.</a:t>
            </a:r>
          </a:p>
          <a:p>
            <a:r>
              <a:rPr lang="en-US"/>
              <a:t>They are wellbeing questions.</a:t>
            </a:r>
          </a:p>
          <a:p>
            <a:r>
              <a:rPr lang="en-US"/>
              <a:t>They are leadership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endParaRPr lang="en-US"/>
          </a:p>
          <a:p>
            <a:r>
              <a:rPr lang="en-US"/>
              <a:t>(Long pause.)</a:t>
            </a:r>
          </a:p>
          <a:p>
            <a:endParaRPr lang="en-US"/>
          </a:p>
          <a:p>
            <a:r>
              <a:rPr lang="en-US"/>
              <a:t>Do you remember...</a:t>
            </a:r>
          </a:p>
          <a:p>
            <a:endParaRPr lang="en-US"/>
          </a:p>
          <a:p>
            <a:r>
              <a:rPr lang="en-US"/>
              <a:t>the very first slide this morning?</a:t>
            </a:r>
          </a:p>
          <a:p>
            <a:endParaRPr lang="en-US"/>
          </a:p>
          <a:p>
            <a:r>
              <a:rPr lang="en-US"/>
              <a:t>(Pause.)</a:t>
            </a:r>
          </a:p>
          <a:p>
            <a:endParaRPr lang="en-US"/>
          </a:p>
          <a:p>
            <a:r>
              <a:rPr lang="en-US"/>
              <a:t>The stars.</a:t>
            </a:r>
          </a:p>
          <a:p>
            <a:endParaRPr lang="en-US"/>
          </a:p>
          <a:p>
            <a:r>
              <a:rPr lang="en-US"/>
              <a:t>(Pause.)</a:t>
            </a:r>
          </a:p>
          <a:p>
            <a:endParaRPr lang="en-US"/>
          </a:p>
          <a:p>
            <a:r>
              <a:rPr lang="en-US"/>
              <a:t>They're still here.</a:t>
            </a:r>
          </a:p>
          <a:p>
            <a:endParaRPr lang="en-US"/>
          </a:p>
          <a:p>
            <a:r>
              <a:rPr lang="en-US"/>
              <a:t>(Pause.)</a:t>
            </a:r>
          </a:p>
          <a:p>
            <a:endParaRPr lang="en-US"/>
          </a:p>
          <a:p>
            <a:r>
              <a:rPr lang="en-US"/>
              <a:t>Exactly where they have always been.</a:t>
            </a:r>
          </a:p>
          <a:p>
            <a:endParaRPr lang="en-US"/>
          </a:p>
          <a:p>
            <a:r>
              <a:rPr lang="en-US"/>
              <a:t>Continue.</a:t>
            </a:r>
          </a:p>
          <a:p>
            <a:endParaRPr lang="en-US"/>
          </a:p>
          <a:p>
            <a:r>
              <a:rPr lang="en-US"/>
              <a:t>Ranginui never stopped speaking.</a:t>
            </a:r>
          </a:p>
          <a:p>
            <a:endParaRPr lang="en-US"/>
          </a:p>
          <a:p>
            <a:r>
              <a:rPr lang="en-US"/>
              <a:t>Te Marama never stopped moving.</a:t>
            </a:r>
          </a:p>
          <a:p>
            <a:endParaRPr lang="en-US"/>
          </a:p>
          <a:p>
            <a:r>
              <a:rPr lang="en-US"/>
              <a:t>Matariki never stopped rising.</a:t>
            </a:r>
          </a:p>
          <a:p>
            <a:endParaRPr lang="en-US"/>
          </a:p>
          <a:p>
            <a:r>
              <a:rPr lang="en-US"/>
              <a:t>The tides never stopped flowing.</a:t>
            </a:r>
          </a:p>
          <a:p>
            <a:endParaRPr lang="en-US"/>
          </a:p>
          <a:p>
            <a:r>
              <a:rPr lang="en-US"/>
              <a:t>The birds never stopped singing.</a:t>
            </a:r>
          </a:p>
          <a:p>
            <a:endParaRPr lang="en-US"/>
          </a:p>
          <a:p>
            <a:r>
              <a:rPr lang="en-US"/>
              <a:t>The seasons never stopped turning.</a:t>
            </a:r>
          </a:p>
          <a:p>
            <a:endParaRPr lang="en-US"/>
          </a:p>
          <a:p>
            <a:r>
              <a:rPr lang="en-US"/>
              <a:t>(Pause.)</a:t>
            </a:r>
          </a:p>
          <a:p>
            <a:endParaRPr lang="en-US"/>
          </a:p>
          <a:p>
            <a:r>
              <a:rPr lang="en-US"/>
              <a:t>Te Taiao never stopped teaching.</a:t>
            </a:r>
          </a:p>
          <a:p>
            <a:endParaRPr lang="en-US"/>
          </a:p>
          <a:p>
            <a:r>
              <a:rPr lang="en-US"/>
              <a:t>Slow down.</a:t>
            </a:r>
          </a:p>
          <a:p>
            <a:endParaRPr lang="en-US"/>
          </a:p>
          <a:p>
            <a:r>
              <a:rPr lang="en-US"/>
              <a:t>The question has never been...</a:t>
            </a:r>
          </a:p>
          <a:p>
            <a:endParaRPr lang="en-US"/>
          </a:p>
          <a:p>
            <a:r>
              <a:rPr lang="en-US"/>
              <a:t>"Are the lessons still there?"</a:t>
            </a:r>
          </a:p>
          <a:p>
            <a:endParaRPr lang="en-US"/>
          </a:p>
          <a:p>
            <a:r>
              <a:rPr lang="en-US"/>
              <a:t>(Pause.)</a:t>
            </a:r>
          </a:p>
          <a:p>
            <a:endParaRPr lang="en-US"/>
          </a:p>
          <a:p>
            <a:r>
              <a:rPr lang="en-US"/>
              <a:t>The question has always been...</a:t>
            </a:r>
          </a:p>
          <a:p>
            <a:endParaRPr lang="en-US"/>
          </a:p>
          <a:p>
            <a:r>
              <a:rPr lang="en-US"/>
              <a:t>"Are we paying attention?"</a:t>
            </a:r>
          </a:p>
          <a:p>
            <a:endParaRPr lang="en-US"/>
          </a:p>
          <a:p>
            <a:r>
              <a:rPr lang="en-US"/>
              <a:t>Bring the audience into the story</a:t>
            </a:r>
          </a:p>
          <a:p>
            <a:endParaRPr lang="en-US"/>
          </a:p>
          <a:p>
            <a:r>
              <a:rPr lang="en-US"/>
              <a:t>Every morning...</a:t>
            </a:r>
          </a:p>
          <a:p>
            <a:endParaRPr lang="en-US"/>
          </a:p>
          <a:p>
            <a:r>
              <a:rPr lang="en-US"/>
              <a:t>our learners arrive carrying questions.</a:t>
            </a:r>
          </a:p>
          <a:p>
            <a:endParaRPr lang="en-US"/>
          </a:p>
          <a:p>
            <a:r>
              <a:rPr lang="en-US"/>
              <a:t>(Pause.)</a:t>
            </a:r>
          </a:p>
          <a:p>
            <a:endParaRPr lang="en-US"/>
          </a:p>
          <a:p>
            <a:r>
              <a:rPr lang="en-US"/>
              <a:t>Every day...</a:t>
            </a:r>
          </a:p>
          <a:p>
            <a:endParaRPr lang="en-US"/>
          </a:p>
          <a:p>
            <a:r>
              <a:rPr lang="en-US"/>
              <a:t>Te Taiao is offering lessons.</a:t>
            </a:r>
          </a:p>
          <a:p>
            <a:endParaRPr lang="en-US"/>
          </a:p>
          <a:p>
            <a:r>
              <a:rPr lang="en-US"/>
              <a:t>(Pause.)</a:t>
            </a:r>
          </a:p>
          <a:p>
            <a:endParaRPr lang="en-US"/>
          </a:p>
          <a:p>
            <a:r>
              <a:rPr lang="en-US"/>
              <a:t>Every season...</a:t>
            </a:r>
          </a:p>
          <a:p>
            <a:endParaRPr lang="en-US"/>
          </a:p>
          <a:p>
            <a:r>
              <a:rPr lang="en-US"/>
              <a:t>our communities are changing.</a:t>
            </a:r>
          </a:p>
          <a:p>
            <a:endParaRPr lang="en-US"/>
          </a:p>
          <a:p>
            <a:r>
              <a:rPr lang="en-US"/>
              <a:t>(Pause.)</a:t>
            </a:r>
          </a:p>
          <a:p>
            <a:endParaRPr lang="en-US"/>
          </a:p>
          <a:p>
            <a:r>
              <a:rPr lang="en-US"/>
              <a:t>Perhaps education isn't about creating something entirely new.</a:t>
            </a:r>
          </a:p>
          <a:p>
            <a:endParaRPr lang="en-US"/>
          </a:p>
          <a:p>
            <a:r>
              <a:rPr lang="en-US"/>
              <a:t>(Pause.)</a:t>
            </a:r>
          </a:p>
          <a:p>
            <a:endParaRPr lang="en-US"/>
          </a:p>
          <a:p>
            <a:r>
              <a:rPr lang="en-US"/>
              <a:t>Perhaps...</a:t>
            </a:r>
          </a:p>
          <a:p>
            <a:endParaRPr lang="en-US"/>
          </a:p>
          <a:p>
            <a:r>
              <a:rPr lang="en-US"/>
              <a:t>it's about remembering how to notice again.</a:t>
            </a:r>
          </a:p>
          <a:p>
            <a:endParaRPr lang="en-US"/>
          </a:p>
          <a:p>
            <a:r>
              <a:rPr lang="en-US"/>
              <a:t>Bring it back to the teachers</a:t>
            </a:r>
          </a:p>
          <a:p>
            <a:endParaRPr lang="en-US"/>
          </a:p>
          <a:p>
            <a:r>
              <a:rPr lang="en-US"/>
              <a:t>Look around the room.</a:t>
            </a:r>
          </a:p>
          <a:p>
            <a:endParaRPr lang="en-US"/>
          </a:p>
          <a:p>
            <a:r>
              <a:rPr lang="en-US"/>
              <a:t>You don't need permission to begin.</a:t>
            </a:r>
          </a:p>
          <a:p>
            <a:endParaRPr lang="en-US"/>
          </a:p>
          <a:p>
            <a:r>
              <a:rPr lang="en-US"/>
              <a:t>(Pause.)</a:t>
            </a:r>
          </a:p>
          <a:p>
            <a:endParaRPr lang="en-US"/>
          </a:p>
          <a:p>
            <a:r>
              <a:rPr lang="en-US"/>
              <a:t>You don't need to know every moon phase.</a:t>
            </a:r>
          </a:p>
          <a:p>
            <a:endParaRPr lang="en-US"/>
          </a:p>
          <a:p>
            <a:r>
              <a:rPr lang="en-US"/>
              <a:t>(Pause.)</a:t>
            </a:r>
          </a:p>
          <a:p>
            <a:endParaRPr lang="en-US"/>
          </a:p>
          <a:p>
            <a:r>
              <a:rPr lang="en-US"/>
              <a:t>You don't need to become an expert in Tātai Arorangi overnight.</a:t>
            </a:r>
          </a:p>
          <a:p>
            <a:endParaRPr lang="en-US"/>
          </a:p>
          <a:p>
            <a:r>
              <a:rPr lang="en-US"/>
              <a:t>(Pause.)</a:t>
            </a:r>
          </a:p>
          <a:p>
            <a:endParaRPr lang="en-US"/>
          </a:p>
          <a:p>
            <a:r>
              <a:rPr lang="en-US"/>
              <a:t>Tomorrow morning...</a:t>
            </a:r>
          </a:p>
          <a:p>
            <a:endParaRPr lang="en-US"/>
          </a:p>
          <a:p>
            <a:r>
              <a:rPr lang="en-US"/>
              <a:t>you could simply take your learners outside.</a:t>
            </a:r>
          </a:p>
          <a:p>
            <a:endParaRPr lang="en-US"/>
          </a:p>
          <a:p>
            <a:r>
              <a:rPr lang="en-US"/>
              <a:t>(Pause.)</a:t>
            </a:r>
          </a:p>
          <a:p>
            <a:endParaRPr lang="en-US"/>
          </a:p>
          <a:p>
            <a:r>
              <a:rPr lang="en-US"/>
              <a:t>Look up.</a:t>
            </a:r>
          </a:p>
          <a:p>
            <a:endParaRPr lang="en-US"/>
          </a:p>
          <a:p>
            <a:r>
              <a:rPr lang="en-US"/>
              <a:t>Listen.</a:t>
            </a:r>
          </a:p>
          <a:p>
            <a:endParaRPr lang="en-US"/>
          </a:p>
          <a:p>
            <a:r>
              <a:rPr lang="en-US"/>
              <a:t>Observe.</a:t>
            </a:r>
          </a:p>
          <a:p>
            <a:endParaRPr lang="en-US"/>
          </a:p>
          <a:p>
            <a:r>
              <a:rPr lang="en-US"/>
              <a:t>Wonder together.</a:t>
            </a:r>
          </a:p>
          <a:p>
            <a:endParaRPr lang="en-US"/>
          </a:p>
          <a:p>
            <a:r>
              <a:rPr lang="en-US"/>
              <a:t>The Big Challenge</a:t>
            </a:r>
          </a:p>
          <a:p>
            <a:endParaRPr lang="en-US"/>
          </a:p>
          <a:p>
            <a:r>
              <a:rPr lang="en-US"/>
              <a:t>This is where I'd challenge them gently.</a:t>
            </a:r>
          </a:p>
          <a:p>
            <a:endParaRPr lang="en-US"/>
          </a:p>
          <a:p>
            <a:r>
              <a:rPr lang="en-US"/>
              <a:t>If every kaiako in this room...</a:t>
            </a:r>
          </a:p>
          <a:p>
            <a:endParaRPr lang="en-US"/>
          </a:p>
          <a:p>
            <a:r>
              <a:rPr lang="en-US"/>
              <a:t>helped just one learner...</a:t>
            </a:r>
          </a:p>
          <a:p>
            <a:endParaRPr lang="en-US"/>
          </a:p>
          <a:p>
            <a:r>
              <a:rPr lang="en-US"/>
              <a:t>fall in love with their whenua...</a:t>
            </a:r>
          </a:p>
          <a:p>
            <a:endParaRPr lang="en-US"/>
          </a:p>
          <a:p>
            <a:r>
              <a:rPr lang="en-US"/>
              <a:t>their sky...</a:t>
            </a:r>
          </a:p>
          <a:p>
            <a:endParaRPr lang="en-US"/>
          </a:p>
          <a:p>
            <a:r>
              <a:rPr lang="en-US"/>
              <a:t>their whakapapa...</a:t>
            </a:r>
          </a:p>
          <a:p>
            <a:endParaRPr lang="en-US"/>
          </a:p>
          <a:p>
            <a:r>
              <a:rPr lang="en-US"/>
              <a:t>their language...</a:t>
            </a:r>
          </a:p>
          <a:p>
            <a:endParaRPr lang="en-US"/>
          </a:p>
          <a:p>
            <a:r>
              <a:rPr lang="en-US"/>
              <a:t>their people...</a:t>
            </a:r>
          </a:p>
          <a:p>
            <a:endParaRPr lang="en-US"/>
          </a:p>
          <a:p>
            <a:r>
              <a:rPr lang="en-US"/>
              <a:t>(Pause.)</a:t>
            </a:r>
          </a:p>
          <a:p>
            <a:endParaRPr lang="en-US"/>
          </a:p>
          <a:p>
            <a:r>
              <a:rPr lang="en-US"/>
              <a:t>Imagine Aotearoa in fifty years.</a:t>
            </a:r>
          </a:p>
          <a:p>
            <a:endParaRPr lang="en-US"/>
          </a:p>
          <a:p>
            <a:r>
              <a:rPr lang="en-US"/>
              <a:t>Audience Reflection</a:t>
            </a:r>
          </a:p>
          <a:p>
            <a:endParaRPr lang="en-US"/>
          </a:p>
          <a:p>
            <a:r>
              <a:rPr lang="en-US"/>
              <a:t>Invite silence.</a:t>
            </a:r>
          </a:p>
          <a:p>
            <a:endParaRPr lang="en-US"/>
          </a:p>
          <a:p>
            <a:r>
              <a:rPr lang="en-US"/>
              <a:t>I'd like everyone...</a:t>
            </a:r>
          </a:p>
          <a:p>
            <a:endParaRPr lang="en-US"/>
          </a:p>
          <a:p>
            <a:r>
              <a:rPr lang="en-US"/>
              <a:t>to think of one thing.</a:t>
            </a:r>
          </a:p>
          <a:p>
            <a:endParaRPr lang="en-US"/>
          </a:p>
          <a:p>
            <a:r>
              <a:rPr lang="en-US"/>
              <a:t>(Pause.)</a:t>
            </a:r>
          </a:p>
          <a:p>
            <a:endParaRPr lang="en-US"/>
          </a:p>
          <a:p>
            <a:r>
              <a:rPr lang="en-US"/>
              <a:t>When you return to your kura...</a:t>
            </a:r>
          </a:p>
          <a:p>
            <a:endParaRPr lang="en-US"/>
          </a:p>
          <a:p>
            <a:r>
              <a:rPr lang="en-US"/>
              <a:t>on Monday morning...</a:t>
            </a:r>
          </a:p>
          <a:p>
            <a:endParaRPr lang="en-US"/>
          </a:p>
          <a:p>
            <a:r>
              <a:rPr lang="en-US"/>
              <a:t>(Pause.)</a:t>
            </a:r>
          </a:p>
          <a:p>
            <a:endParaRPr lang="en-US"/>
          </a:p>
          <a:p>
            <a:r>
              <a:rPr lang="en-US"/>
              <a:t>What's one thing you'll help your learners notice...</a:t>
            </a:r>
          </a:p>
          <a:p>
            <a:endParaRPr lang="en-US"/>
          </a:p>
          <a:p>
            <a:r>
              <a:rPr lang="en-US"/>
              <a:t>that they may never have noticed before?</a:t>
            </a:r>
          </a:p>
          <a:p>
            <a:endParaRPr lang="en-US"/>
          </a:p>
          <a:p>
            <a:r>
              <a:rPr lang="en-US"/>
              <a:t>(Long pause.)</a:t>
            </a:r>
          </a:p>
          <a:p>
            <a:endParaRPr lang="en-US"/>
          </a:p>
          <a:p>
            <a:r>
              <a:rPr lang="en-US"/>
              <a:t>The greatest gift we can give our tamariki...</a:t>
            </a:r>
          </a:p>
          <a:p>
            <a:endParaRPr lang="en-US"/>
          </a:p>
          <a:p>
            <a:r>
              <a:rPr lang="en-US"/>
              <a:t>(Pause.)</a:t>
            </a:r>
          </a:p>
          <a:p>
            <a:endParaRPr lang="en-US"/>
          </a:p>
          <a:p>
            <a:r>
              <a:rPr lang="en-US"/>
              <a:t>Click.</a:t>
            </a:r>
          </a:p>
          <a:p>
            <a:endParaRPr lang="en-US"/>
          </a:p>
          <a:p>
            <a:r>
              <a:rPr lang="en-US"/>
              <a:t>...is not more answers.</a:t>
            </a:r>
          </a:p>
          <a:p>
            <a:endParaRPr lang="en-US"/>
          </a:p>
          <a:p>
            <a:r>
              <a:rPr lang="en-US"/>
              <a:t>(Pause.)</a:t>
            </a:r>
          </a:p>
          <a:p>
            <a:endParaRPr lang="en-US"/>
          </a:p>
          <a:p>
            <a:r>
              <a:rPr lang="en-US"/>
              <a:t>Click.</a:t>
            </a:r>
          </a:p>
          <a:p>
            <a:endParaRPr lang="en-US"/>
          </a:p>
          <a:p>
            <a:r>
              <a:rPr lang="en-US"/>
              <a:t>It is a deeper sense of belonging.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endParaRPr lang="en-US"/>
          </a:p>
          <a:p>
            <a:r>
              <a:rPr lang="en-US"/>
              <a:t>(Long pause.)</a:t>
            </a:r>
          </a:p>
          <a:p>
            <a:endParaRPr lang="en-US"/>
          </a:p>
          <a:p>
            <a:r>
              <a:rPr lang="en-US"/>
              <a:t>Every one of us stands in a very special place.</a:t>
            </a:r>
          </a:p>
          <a:p>
            <a:endParaRPr lang="en-US"/>
          </a:p>
          <a:p>
            <a:r>
              <a:rPr lang="en-US"/>
              <a:t>(Pause.)</a:t>
            </a:r>
          </a:p>
          <a:p>
            <a:endParaRPr lang="en-US"/>
          </a:p>
          <a:p>
            <a:r>
              <a:rPr lang="en-US"/>
              <a:t>Behind us...</a:t>
            </a:r>
          </a:p>
          <a:p>
            <a:endParaRPr lang="en-US"/>
          </a:p>
          <a:p>
            <a:r>
              <a:rPr lang="en-US"/>
              <a:t>stand our tīpuna.</a:t>
            </a:r>
          </a:p>
          <a:p>
            <a:endParaRPr lang="en-US"/>
          </a:p>
          <a:p>
            <a:r>
              <a:rPr lang="en-US"/>
              <a:t>(Pause.)</a:t>
            </a:r>
          </a:p>
          <a:p>
            <a:endParaRPr lang="en-US"/>
          </a:p>
          <a:p>
            <a:r>
              <a:rPr lang="en-US"/>
              <a:t>In front of us...</a:t>
            </a:r>
          </a:p>
          <a:p>
            <a:endParaRPr lang="en-US"/>
          </a:p>
          <a:p>
            <a:r>
              <a:rPr lang="en-US"/>
              <a:t>stand our mokopuna.</a:t>
            </a:r>
          </a:p>
          <a:p>
            <a:endParaRPr lang="en-US"/>
          </a:p>
          <a:p>
            <a:r>
              <a:rPr lang="en-US"/>
              <a:t>(Pause.)</a:t>
            </a:r>
          </a:p>
          <a:p>
            <a:endParaRPr lang="en-US"/>
          </a:p>
          <a:p>
            <a:r>
              <a:rPr lang="en-US"/>
              <a:t>And right here...</a:t>
            </a:r>
          </a:p>
          <a:p>
            <a:endParaRPr lang="en-US"/>
          </a:p>
          <a:p>
            <a:r>
              <a:rPr lang="en-US"/>
              <a:t>stands us.</a:t>
            </a:r>
          </a:p>
          <a:p>
            <a:endParaRPr lang="en-US"/>
          </a:p>
          <a:p>
            <a:r>
              <a:rPr lang="en-US"/>
              <a:t>Continue.</a:t>
            </a:r>
          </a:p>
          <a:p>
            <a:endParaRPr lang="en-US"/>
          </a:p>
          <a:p>
            <a:r>
              <a:rPr lang="en-US"/>
              <a:t>We didn't create the kete.</a:t>
            </a:r>
          </a:p>
          <a:p>
            <a:endParaRPr lang="en-US"/>
          </a:p>
          <a:p>
            <a:r>
              <a:rPr lang="en-US"/>
              <a:t>(Pause.)</a:t>
            </a:r>
          </a:p>
          <a:p>
            <a:endParaRPr lang="en-US"/>
          </a:p>
          <a:p>
            <a:r>
              <a:rPr lang="en-US"/>
              <a:t>We inherited it.</a:t>
            </a:r>
          </a:p>
          <a:p>
            <a:endParaRPr lang="en-US"/>
          </a:p>
          <a:p>
            <a:r>
              <a:rPr lang="en-US"/>
              <a:t>(Pause.)</a:t>
            </a:r>
          </a:p>
          <a:p>
            <a:endParaRPr lang="en-US"/>
          </a:p>
          <a:p>
            <a:r>
              <a:rPr lang="en-US"/>
              <a:t>We won't carry it forever.</a:t>
            </a:r>
          </a:p>
          <a:p>
            <a:endParaRPr lang="en-US"/>
          </a:p>
          <a:p>
            <a:r>
              <a:rPr lang="en-US"/>
              <a:t>(Pause.)</a:t>
            </a:r>
          </a:p>
          <a:p>
            <a:endParaRPr lang="en-US"/>
          </a:p>
          <a:p>
            <a:r>
              <a:rPr lang="en-US"/>
              <a:t>One day...</a:t>
            </a:r>
          </a:p>
          <a:p>
            <a:endParaRPr lang="en-US"/>
          </a:p>
          <a:p>
            <a:r>
              <a:rPr lang="en-US"/>
              <a:t>we'll hand it on.</a:t>
            </a:r>
          </a:p>
          <a:p>
            <a:endParaRPr lang="en-US"/>
          </a:p>
          <a:p>
            <a:r>
              <a:rPr lang="en-US"/>
              <a:t>Bring it back to education</a:t>
            </a:r>
          </a:p>
          <a:p>
            <a:endParaRPr lang="en-US"/>
          </a:p>
          <a:p>
            <a:r>
              <a:rPr lang="en-US"/>
              <a:t>Every lesson...</a:t>
            </a:r>
          </a:p>
          <a:p>
            <a:endParaRPr lang="en-US"/>
          </a:p>
          <a:p>
            <a:r>
              <a:rPr lang="en-US"/>
              <a:t>Every conversation...</a:t>
            </a:r>
          </a:p>
          <a:p>
            <a:endParaRPr lang="en-US"/>
          </a:p>
          <a:p>
            <a:r>
              <a:rPr lang="en-US"/>
              <a:t>Every relationship...</a:t>
            </a:r>
          </a:p>
          <a:p>
            <a:endParaRPr lang="en-US"/>
          </a:p>
          <a:p>
            <a:r>
              <a:rPr lang="en-US"/>
              <a:t>Every act of kindness...</a:t>
            </a:r>
          </a:p>
          <a:p>
            <a:endParaRPr lang="en-US"/>
          </a:p>
          <a:p>
            <a:r>
              <a:rPr lang="en-US"/>
              <a:t>Every challenge...</a:t>
            </a:r>
          </a:p>
          <a:p>
            <a:endParaRPr lang="en-US"/>
          </a:p>
          <a:p>
            <a:r>
              <a:rPr lang="en-US"/>
              <a:t>Every expectation...</a:t>
            </a:r>
          </a:p>
          <a:p>
            <a:endParaRPr lang="en-US"/>
          </a:p>
          <a:p>
            <a:r>
              <a:rPr lang="en-US"/>
              <a:t>(Pause.)</a:t>
            </a:r>
          </a:p>
          <a:p>
            <a:endParaRPr lang="en-US"/>
          </a:p>
          <a:p>
            <a:r>
              <a:rPr lang="en-US"/>
              <a:t>Becomes part of someone else's inheritance.</a:t>
            </a:r>
          </a:p>
          <a:p>
            <a:endParaRPr lang="en-US"/>
          </a:p>
          <a:p>
            <a:r>
              <a:rPr lang="en-US"/>
              <a:t>A personal story</a:t>
            </a:r>
          </a:p>
          <a:p>
            <a:endParaRPr lang="en-US"/>
          </a:p>
          <a:p>
            <a:r>
              <a:rPr lang="en-US"/>
              <a:t>I'd become very personal here.</a:t>
            </a:r>
          </a:p>
          <a:p>
            <a:endParaRPr lang="en-US"/>
          </a:p>
          <a:p>
            <a:r>
              <a:rPr lang="en-US"/>
              <a:t>As I've continued my own journey...</a:t>
            </a:r>
          </a:p>
          <a:p>
            <a:endParaRPr lang="en-US"/>
          </a:p>
          <a:p>
            <a:r>
              <a:rPr lang="en-US"/>
              <a:t>working with iwi...</a:t>
            </a:r>
          </a:p>
          <a:p>
            <a:endParaRPr lang="en-US"/>
          </a:p>
          <a:p>
            <a:r>
              <a:rPr lang="en-US"/>
              <a:t>communities...</a:t>
            </a:r>
          </a:p>
          <a:p>
            <a:endParaRPr lang="en-US"/>
          </a:p>
          <a:p>
            <a:r>
              <a:rPr lang="en-US"/>
              <a:t>schools...</a:t>
            </a:r>
          </a:p>
          <a:p>
            <a:endParaRPr lang="en-US"/>
          </a:p>
          <a:p>
            <a:r>
              <a:rPr lang="en-US"/>
              <a:t>and now through my doctoral research...</a:t>
            </a:r>
          </a:p>
          <a:p>
            <a:endParaRPr lang="en-US"/>
          </a:p>
          <a:p>
            <a:r>
              <a:rPr lang="en-US"/>
              <a:t>I've come to realise something.</a:t>
            </a:r>
          </a:p>
          <a:p>
            <a:endParaRPr lang="en-US"/>
          </a:p>
          <a:p>
            <a:r>
              <a:rPr lang="en-US"/>
              <a:t>(Pause.)</a:t>
            </a:r>
          </a:p>
          <a:p>
            <a:endParaRPr lang="en-US"/>
          </a:p>
          <a:p>
            <a:r>
              <a:rPr lang="en-US"/>
              <a:t>My greatest contribution won't be a thesis.</a:t>
            </a:r>
          </a:p>
          <a:p>
            <a:endParaRPr lang="en-US"/>
          </a:p>
          <a:p>
            <a:r>
              <a:rPr lang="en-US"/>
              <a:t>(Pause.)</a:t>
            </a:r>
          </a:p>
          <a:p>
            <a:endParaRPr lang="en-US"/>
          </a:p>
          <a:p>
            <a:r>
              <a:rPr lang="en-US"/>
              <a:t>It won't be a publication.</a:t>
            </a:r>
          </a:p>
          <a:p>
            <a:endParaRPr lang="en-US"/>
          </a:p>
          <a:p>
            <a:r>
              <a:rPr lang="en-US"/>
              <a:t>(Pause.)</a:t>
            </a:r>
          </a:p>
          <a:p>
            <a:endParaRPr lang="en-US"/>
          </a:p>
          <a:p>
            <a:r>
              <a:rPr lang="en-US"/>
              <a:t>It won't even be this presentation.</a:t>
            </a:r>
          </a:p>
          <a:p>
            <a:endParaRPr lang="en-US"/>
          </a:p>
          <a:p>
            <a:r>
              <a:rPr lang="en-US"/>
              <a:t>(Pause.)</a:t>
            </a:r>
          </a:p>
          <a:p>
            <a:endParaRPr lang="en-US"/>
          </a:p>
          <a:p>
            <a:r>
              <a:rPr lang="en-US"/>
              <a:t>It will be the people whose lives I've had the privilege to walk alongside.</a:t>
            </a:r>
          </a:p>
          <a:p>
            <a:endParaRPr lang="en-US"/>
          </a:p>
          <a:p>
            <a:r>
              <a:rPr lang="en-US"/>
              <a:t>Honour the audience</a:t>
            </a:r>
          </a:p>
          <a:p>
            <a:endParaRPr lang="en-US"/>
          </a:p>
          <a:p>
            <a:r>
              <a:rPr lang="en-US"/>
              <a:t>Turn to them.</a:t>
            </a:r>
          </a:p>
          <a:p>
            <a:endParaRPr lang="en-US"/>
          </a:p>
          <a:p>
            <a:r>
              <a:rPr lang="en-US"/>
              <a:t>The same is true for every one of you.</a:t>
            </a:r>
          </a:p>
          <a:p>
            <a:endParaRPr lang="en-US"/>
          </a:p>
          <a:p>
            <a:r>
              <a:rPr lang="en-US"/>
              <a:t>(Pause.)</a:t>
            </a:r>
          </a:p>
          <a:p>
            <a:endParaRPr lang="en-US"/>
          </a:p>
          <a:p>
            <a:r>
              <a:rPr lang="en-US"/>
              <a:t>Your legacy won't be measured by how many years you taught.</a:t>
            </a:r>
          </a:p>
          <a:p>
            <a:endParaRPr lang="en-US"/>
          </a:p>
          <a:p>
            <a:r>
              <a:rPr lang="en-US"/>
              <a:t>(Pause.)</a:t>
            </a:r>
          </a:p>
          <a:p>
            <a:endParaRPr lang="en-US"/>
          </a:p>
          <a:p>
            <a:r>
              <a:rPr lang="en-US"/>
              <a:t>It will be measured by the people who leave your classroom believing...</a:t>
            </a:r>
          </a:p>
          <a:p>
            <a:endParaRPr lang="en-US"/>
          </a:p>
          <a:p>
            <a:r>
              <a:rPr lang="en-US"/>
              <a:t>"I matter."</a:t>
            </a:r>
          </a:p>
          <a:p>
            <a:endParaRPr lang="en-US"/>
          </a:p>
          <a:p>
            <a:r>
              <a:rPr lang="en-US"/>
              <a:t>"I belong."</a:t>
            </a:r>
          </a:p>
          <a:p>
            <a:endParaRPr lang="en-US"/>
          </a:p>
          <a:p>
            <a:r>
              <a:rPr lang="en-US"/>
              <a:t>"I can make a difference."</a:t>
            </a:r>
          </a:p>
          <a:p>
            <a:endParaRPr lang="en-US"/>
          </a:p>
          <a:p>
            <a:r>
              <a:rPr lang="en-US"/>
              <a:t>The Big Reflection</a:t>
            </a:r>
          </a:p>
          <a:p>
            <a:endParaRPr lang="en-US"/>
          </a:p>
          <a:p>
            <a:r>
              <a:rPr lang="en-US"/>
              <a:t>Ask:</a:t>
            </a:r>
          </a:p>
          <a:p>
            <a:endParaRPr lang="en-US"/>
          </a:p>
          <a:p>
            <a:r>
              <a:rPr lang="en-US"/>
              <a:t>Imagine your mokopuna...</a:t>
            </a:r>
          </a:p>
          <a:p>
            <a:endParaRPr lang="en-US"/>
          </a:p>
          <a:p>
            <a:r>
              <a:rPr lang="en-US"/>
              <a:t>or perhaps someone else's mokopuna...</a:t>
            </a:r>
          </a:p>
          <a:p>
            <a:endParaRPr lang="en-US"/>
          </a:p>
          <a:p>
            <a:r>
              <a:rPr lang="en-US"/>
              <a:t>standing here...</a:t>
            </a:r>
          </a:p>
          <a:p>
            <a:endParaRPr lang="en-US"/>
          </a:p>
          <a:p>
            <a:r>
              <a:rPr lang="en-US"/>
              <a:t>one hundred years from now.</a:t>
            </a:r>
          </a:p>
          <a:p>
            <a:endParaRPr lang="en-US"/>
          </a:p>
          <a:p>
            <a:r>
              <a:rPr lang="en-US"/>
              <a:t>(Pause.)</a:t>
            </a:r>
          </a:p>
          <a:p>
            <a:endParaRPr lang="en-US"/>
          </a:p>
          <a:p>
            <a:r>
              <a:rPr lang="en-US"/>
              <a:t>What story will they tell...</a:t>
            </a:r>
          </a:p>
          <a:p>
            <a:endParaRPr lang="en-US"/>
          </a:p>
          <a:p>
            <a:r>
              <a:rPr lang="en-US"/>
              <a:t>about the generation that came before them?</a:t>
            </a:r>
          </a:p>
          <a:p>
            <a:endParaRPr lang="en-US"/>
          </a:p>
          <a:p>
            <a:r>
              <a:rPr lang="en-US"/>
              <a:t>(Long pause.)</a:t>
            </a:r>
          </a:p>
          <a:p>
            <a:endParaRPr lang="en-US"/>
          </a:p>
          <a:p>
            <a:r>
              <a:rPr lang="en-US"/>
              <a:t>Will they say...</a:t>
            </a:r>
          </a:p>
          <a:p>
            <a:endParaRPr lang="en-US"/>
          </a:p>
          <a:p>
            <a:r>
              <a:rPr lang="en-US"/>
              <a:t>"They protected our language."</a:t>
            </a:r>
          </a:p>
          <a:p>
            <a:endParaRPr lang="en-US"/>
          </a:p>
          <a:p>
            <a:r>
              <a:rPr lang="en-US"/>
              <a:t>"They cared for our rivers."</a:t>
            </a:r>
          </a:p>
          <a:p>
            <a:endParaRPr lang="en-US"/>
          </a:p>
          <a:p>
            <a:r>
              <a:rPr lang="en-US"/>
              <a:t>"They honoured our stories."</a:t>
            </a:r>
          </a:p>
          <a:p>
            <a:endParaRPr lang="en-US"/>
          </a:p>
          <a:p>
            <a:r>
              <a:rPr lang="en-US"/>
              <a:t>"They looked after one another."</a:t>
            </a:r>
          </a:p>
          <a:p>
            <a:endParaRPr lang="en-US"/>
          </a:p>
          <a:p>
            <a:r>
              <a:rPr lang="en-US"/>
              <a:t>"They helped us remember who we 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(Long pause.)</a:t>
            </a:r>
          </a:p>
          <a:p>
            <a:endParaRPr lang="en-US"/>
          </a:p>
          <a:p>
            <a:r>
              <a:rPr lang="en-US"/>
              <a:t>I'd like to finish by asking you to imagine.</a:t>
            </a:r>
          </a:p>
          <a:p>
            <a:endParaRPr lang="en-US"/>
          </a:p>
          <a:p>
            <a:r>
              <a:rPr lang="en-US"/>
              <a:t>(Pause.)</a:t>
            </a:r>
          </a:p>
          <a:p>
            <a:endParaRPr lang="en-US"/>
          </a:p>
          <a:p>
            <a:r>
              <a:rPr lang="en-US"/>
              <a:t>Not a new curriculum.</a:t>
            </a:r>
          </a:p>
          <a:p>
            <a:endParaRPr lang="en-US"/>
          </a:p>
          <a:p>
            <a:r>
              <a:rPr lang="en-US"/>
              <a:t>Not another education strategy.</a:t>
            </a:r>
          </a:p>
          <a:p>
            <a:endParaRPr lang="en-US"/>
          </a:p>
          <a:p>
            <a:r>
              <a:rPr lang="en-US"/>
              <a:t>(Pause.)</a:t>
            </a:r>
          </a:p>
          <a:p>
            <a:endParaRPr lang="en-US"/>
          </a:p>
          <a:p>
            <a:r>
              <a:rPr lang="en-US"/>
              <a:t>A different future.</a:t>
            </a:r>
          </a:p>
          <a:p>
            <a:endParaRPr lang="en-US"/>
          </a:p>
          <a:p>
            <a:r>
              <a:rPr lang="en-US"/>
              <a:t>Continue.</a:t>
            </a:r>
          </a:p>
          <a:p>
            <a:endParaRPr lang="en-US"/>
          </a:p>
          <a:p>
            <a:r>
              <a:rPr lang="en-US"/>
              <a:t>Imagine an Aotearoa where every child can stand on their own whenua...</a:t>
            </a:r>
          </a:p>
          <a:p>
            <a:endParaRPr lang="en-US"/>
          </a:p>
          <a:p>
            <a:r>
              <a:rPr lang="en-US"/>
              <a:t>and tell you the stories of that place.</a:t>
            </a:r>
          </a:p>
          <a:p>
            <a:endParaRPr lang="en-US"/>
          </a:p>
          <a:p>
            <a:r>
              <a:rPr lang="en-US"/>
              <a:t>(Pause.)</a:t>
            </a:r>
          </a:p>
          <a:p>
            <a:endParaRPr lang="en-US"/>
          </a:p>
          <a:p>
            <a:r>
              <a:rPr lang="en-US"/>
              <a:t>Imagine every learner recognising Matariki...</a:t>
            </a:r>
          </a:p>
          <a:p>
            <a:endParaRPr lang="en-US"/>
          </a:p>
          <a:p>
            <a:r>
              <a:rPr lang="en-US"/>
              <a:t>not because they memorised it for an assessment...</a:t>
            </a:r>
          </a:p>
          <a:p>
            <a:endParaRPr lang="en-US"/>
          </a:p>
          <a:p>
            <a:r>
              <a:rPr lang="en-US"/>
              <a:t>but because they have watched it rise with their whānau.</a:t>
            </a:r>
          </a:p>
          <a:p>
            <a:endParaRPr lang="en-US"/>
          </a:p>
          <a:p>
            <a:r>
              <a:rPr lang="en-US"/>
              <a:t>(Pause.)</a:t>
            </a:r>
          </a:p>
          <a:p>
            <a:endParaRPr lang="en-US"/>
          </a:p>
          <a:p>
            <a:r>
              <a:rPr lang="en-US"/>
              <a:t>Imagine every kura working alongside mana whenua...</a:t>
            </a:r>
          </a:p>
          <a:p>
            <a:endParaRPr lang="en-US"/>
          </a:p>
          <a:p>
            <a:r>
              <a:rPr lang="en-US"/>
              <a:t>where local knowledge is not an "extra" but the foundation of learning.</a:t>
            </a:r>
          </a:p>
          <a:p>
            <a:endParaRPr lang="en-US"/>
          </a:p>
          <a:p>
            <a:r>
              <a:rPr lang="en-US"/>
              <a:t>(Pause.)</a:t>
            </a:r>
          </a:p>
          <a:p>
            <a:endParaRPr lang="en-US"/>
          </a:p>
          <a:p>
            <a:r>
              <a:rPr lang="en-US"/>
              <a:t>Imagine tamariki leaving school not only with qualifications...</a:t>
            </a:r>
          </a:p>
          <a:p>
            <a:endParaRPr lang="en-US"/>
          </a:p>
          <a:p>
            <a:r>
              <a:rPr lang="en-US"/>
              <a:t>but with identity...</a:t>
            </a:r>
          </a:p>
          <a:p>
            <a:endParaRPr lang="en-US"/>
          </a:p>
          <a:p>
            <a:r>
              <a:rPr lang="en-US"/>
              <a:t>purpose...</a:t>
            </a:r>
          </a:p>
          <a:p>
            <a:endParaRPr lang="en-US"/>
          </a:p>
          <a:p>
            <a:r>
              <a:rPr lang="en-US"/>
              <a:t>confidence...</a:t>
            </a:r>
          </a:p>
          <a:p>
            <a:endParaRPr lang="en-US"/>
          </a:p>
          <a:p>
            <a:r>
              <a:rPr lang="en-US"/>
              <a:t>and a deep sense of belonging.</a:t>
            </a:r>
          </a:p>
          <a:p>
            <a:endParaRPr lang="en-US"/>
          </a:p>
          <a:p>
            <a:r>
              <a:rPr lang="en-US"/>
              <a:t>Connect back to your keynote</a:t>
            </a:r>
          </a:p>
          <a:p>
            <a:endParaRPr lang="en-US"/>
          </a:p>
          <a:p>
            <a:r>
              <a:rPr lang="en-US"/>
              <a:t>If that sounds ambitious...</a:t>
            </a:r>
          </a:p>
          <a:p>
            <a:endParaRPr lang="en-US"/>
          </a:p>
          <a:p>
            <a:r>
              <a:rPr lang="en-US"/>
              <a:t>remember where we began.</a:t>
            </a:r>
          </a:p>
          <a:p>
            <a:endParaRPr lang="en-US"/>
          </a:p>
          <a:p>
            <a:r>
              <a:rPr lang="en-US"/>
              <a:t>Our tūpuna already showed us that education can be relational.</a:t>
            </a:r>
          </a:p>
          <a:p>
            <a:endParaRPr lang="en-US"/>
          </a:p>
          <a:p>
            <a:r>
              <a:rPr lang="en-US"/>
              <a:t>That it can be place-based.</a:t>
            </a:r>
          </a:p>
          <a:p>
            <a:endParaRPr lang="en-US"/>
          </a:p>
          <a:p>
            <a:r>
              <a:rPr lang="en-US"/>
              <a:t>That it can prepare people not just for work...</a:t>
            </a:r>
          </a:p>
          <a:p>
            <a:endParaRPr lang="en-US"/>
          </a:p>
          <a:p>
            <a:r>
              <a:rPr lang="en-US"/>
              <a:t>but for life.</a:t>
            </a:r>
          </a:p>
          <a:p>
            <a:endParaRPr lang="en-US"/>
          </a:p>
          <a:p>
            <a:r>
              <a:rPr lang="en-US"/>
              <a:t>Honour the audience</a:t>
            </a:r>
          </a:p>
          <a:p>
            <a:endParaRPr lang="en-US"/>
          </a:p>
          <a:p>
            <a:r>
              <a:rPr lang="en-US"/>
              <a:t>Look around the room.</a:t>
            </a:r>
          </a:p>
          <a:p>
            <a:endParaRPr lang="en-US"/>
          </a:p>
          <a:p>
            <a:r>
              <a:rPr lang="en-US"/>
              <a:t>I don't believe that vision begins in Parliament.</a:t>
            </a:r>
          </a:p>
          <a:p>
            <a:endParaRPr lang="en-US"/>
          </a:p>
          <a:p>
            <a:r>
              <a:rPr lang="en-US"/>
              <a:t>(Pause.)</a:t>
            </a:r>
          </a:p>
          <a:p>
            <a:endParaRPr lang="en-US"/>
          </a:p>
          <a:p>
            <a:r>
              <a:rPr lang="en-US"/>
              <a:t>I believe it begins in rooms like this.</a:t>
            </a:r>
          </a:p>
          <a:p>
            <a:endParaRPr lang="en-US"/>
          </a:p>
          <a:p>
            <a:r>
              <a:rPr lang="en-US"/>
              <a:t>With kaiako who are courageous enough to teach differently.</a:t>
            </a:r>
          </a:p>
          <a:p>
            <a:endParaRPr lang="en-US"/>
          </a:p>
          <a:p>
            <a:r>
              <a:rPr lang="en-US"/>
              <a:t>With leaders who are willing to listen.</a:t>
            </a:r>
          </a:p>
          <a:p>
            <a:endParaRPr lang="en-US"/>
          </a:p>
          <a:p>
            <a:r>
              <a:rPr lang="en-US"/>
              <a:t>With communities who are ready to walk together.</a:t>
            </a:r>
          </a:p>
          <a:p>
            <a:endParaRPr lang="en-US"/>
          </a:p>
          <a:p>
            <a:r>
              <a:rPr lang="en-US"/>
              <a:t>(Pause.)</a:t>
            </a:r>
          </a:p>
          <a:p>
            <a:endParaRPr lang="en-US"/>
          </a:p>
          <a:p>
            <a:r>
              <a:rPr lang="en-US"/>
              <a:t>And with every one of us choosing to look up again.</a:t>
            </a:r>
          </a:p>
          <a:p>
            <a:endParaRPr lang="en-US"/>
          </a:p>
          <a:p>
            <a:r>
              <a:rPr lang="en-US"/>
              <a:t>Audience Reflection</a:t>
            </a:r>
          </a:p>
          <a:p>
            <a:endParaRPr lang="en-US"/>
          </a:p>
          <a:p>
            <a:r>
              <a:rPr lang="en-US"/>
              <a:t>Ask one final reflective question.</a:t>
            </a:r>
          </a:p>
          <a:p>
            <a:endParaRPr lang="en-US"/>
          </a:p>
          <a:p>
            <a:r>
              <a:rPr lang="en-US"/>
              <a:t>If this is the future we want...</a:t>
            </a:r>
          </a:p>
          <a:p>
            <a:endParaRPr lang="en-US"/>
          </a:p>
          <a:p>
            <a:r>
              <a:rPr lang="en-US"/>
              <a:t>(Pause.)</a:t>
            </a:r>
          </a:p>
          <a:p>
            <a:endParaRPr lang="en-US"/>
          </a:p>
          <a:p>
            <a:r>
              <a:rPr lang="en-US"/>
              <a:t>What part of that future will begin in your classroom next week?</a:t>
            </a:r>
          </a:p>
          <a:p>
            <a:endParaRPr lang="en-US"/>
          </a:p>
          <a:p>
            <a:r>
              <a:rPr lang="en-US"/>
              <a:t>(Pause.)</a:t>
            </a:r>
          </a:p>
          <a:p>
            <a:endParaRPr lang="en-US"/>
          </a:p>
          <a:p>
            <a:r>
              <a:rPr lang="en-US"/>
              <a:t>Because every great transformation begins somewhere.</a:t>
            </a:r>
          </a:p>
          <a:p>
            <a:endParaRPr lang="en-US"/>
          </a:p>
          <a:p>
            <a:r>
              <a:rPr lang="en-US"/>
              <a:t>Why not here?</a:t>
            </a:r>
          </a:p>
          <a:p>
            <a:endParaRPr lang="en-US"/>
          </a:p>
          <a:p>
            <a:r>
              <a:rPr lang="en-US"/>
              <a:t>Why not now?</a:t>
            </a:r>
          </a:p>
          <a:p>
            <a:endParaRPr lang="en-US"/>
          </a:p>
          <a:p>
            <a:r>
              <a:rPr lang="en-US"/>
              <a:t>The future of education will not be built by policy alone.</a:t>
            </a:r>
          </a:p>
          <a:p>
            <a:endParaRPr lang="en-US"/>
          </a:p>
          <a:p>
            <a:r>
              <a:rPr lang="en-US"/>
              <a:t>(Click.)</a:t>
            </a:r>
          </a:p>
          <a:p>
            <a:endParaRPr lang="en-US"/>
          </a:p>
          <a:p>
            <a:r>
              <a:rPr lang="en-US"/>
              <a:t>It will be built through relationships.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 framework</a:t>
            </a:r>
          </a:p>
          <a:p>
            <a:r>
              <a:rPr lang="en-US"/>
              <a:t>This is where you can say:</a:t>
            </a:r>
          </a:p>
          <a:p>
            <a:r>
              <a:rPr lang="en-US"/>
              <a:t>Over the years, whether I've been working with iwi, schools, communities, or through Healthy Families East Cape, I've found myself returning to this same cycle.</a:t>
            </a:r>
          </a:p>
          <a:p>
            <a:r>
              <a:rPr lang="en-US"/>
              <a:t>1. Observe</a:t>
            </a:r>
          </a:p>
          <a:p>
            <a:r>
              <a:rPr lang="en-US"/>
              <a:t>What is happening?</a:t>
            </a:r>
          </a:p>
          <a:p>
            <a:r>
              <a:rPr lang="en-US"/>
              <a:t>2. Reflect</a:t>
            </a:r>
          </a:p>
          <a:p>
            <a:r>
              <a:rPr lang="en-US"/>
              <a:t>Why is it happening?</a:t>
            </a:r>
          </a:p>
          <a:p>
            <a:r>
              <a:rPr lang="en-US"/>
              <a:t>3. Connect</a:t>
            </a:r>
          </a:p>
          <a:p>
            <a:r>
              <a:rPr lang="en-US"/>
              <a:t>How is it connected to everything else?</a:t>
            </a:r>
          </a:p>
          <a:p>
            <a:r>
              <a:rPr lang="en-US"/>
              <a:t>4. Respond</a:t>
            </a:r>
          </a:p>
          <a:p>
            <a:r>
              <a:rPr lang="en-US"/>
              <a:t>What action is needed?</a:t>
            </a:r>
          </a:p>
          <a:p>
            <a:r>
              <a:rPr lang="en-US"/>
              <a:t>5. Grow</a:t>
            </a:r>
          </a:p>
          <a:p>
            <a:r>
              <a:rPr lang="en-US"/>
              <a:t>What have we learnt?</a:t>
            </a:r>
          </a:p>
          <a:p>
            <a:r>
              <a:rPr lang="en-US"/>
              <a:t>Then...</a:t>
            </a:r>
          </a:p>
          <a:p>
            <a:r>
              <a:rPr lang="en-US"/>
              <a:t>begin observing again.</a:t>
            </a:r>
          </a:p>
          <a:p>
            <a:r>
              <a:rPr lang="en-US"/>
              <a:t>Connect to Teaching</a:t>
            </a:r>
          </a:p>
          <a:p>
            <a:r>
              <a:rPr lang="en-US"/>
              <a:t>Turn to the audience.</a:t>
            </a:r>
          </a:p>
          <a:p>
            <a:r>
              <a:rPr lang="en-US"/>
              <a:t>Imagine using this cycle with your learners.</a:t>
            </a:r>
          </a:p>
          <a:p>
            <a:r>
              <a:rPr lang="en-US"/>
              <a:t>Instead of asking,</a:t>
            </a:r>
          </a:p>
          <a:p>
            <a:r>
              <a:rPr lang="en-US"/>
              <a:t>"What's the right answer?"</a:t>
            </a:r>
          </a:p>
          <a:p>
            <a:r>
              <a:rPr lang="en-US"/>
              <a:t>Ask,</a:t>
            </a:r>
          </a:p>
          <a:p>
            <a:r>
              <a:rPr lang="en-US"/>
              <a:t>"What are you noticing?"</a:t>
            </a:r>
          </a:p>
          <a:p>
            <a:r>
              <a:rPr lang="en-US"/>
              <a:t>Instead of saying,</a:t>
            </a:r>
          </a:p>
          <a:p>
            <a:r>
              <a:rPr lang="en-US"/>
              <a:t>"Here's today's lesson."</a:t>
            </a:r>
          </a:p>
          <a:p>
            <a:r>
              <a:rPr lang="en-US"/>
              <a:t>Ask,</a:t>
            </a:r>
          </a:p>
          <a:p>
            <a:r>
              <a:rPr lang="en-US"/>
              <a:t>"What is Te Taiao teaching us today?"</a:t>
            </a:r>
          </a:p>
          <a:p>
            <a:r>
              <a:rPr lang="en-US"/>
              <a:t>Instead of memorising facts...</a:t>
            </a:r>
          </a:p>
          <a:p>
            <a:r>
              <a:rPr lang="en-US"/>
              <a:t>students begin investigating relationships.</a:t>
            </a:r>
          </a:p>
          <a:p>
            <a:r>
              <a:rPr lang="en-US"/>
              <a:t>Connect to your own mahi</a:t>
            </a:r>
          </a:p>
          <a:p>
            <a:r>
              <a:rPr lang="en-US"/>
              <a:t>Now bring in your real-world examples.</a:t>
            </a:r>
          </a:p>
          <a:p>
            <a:r>
              <a:rPr lang="en-US"/>
              <a:t>This cycle has shaped much of my own mahi.</a:t>
            </a:r>
          </a:p>
          <a:p>
            <a:r>
              <a:rPr lang="en-US"/>
              <a:t>Whether we're:</a:t>
            </a:r>
          </a:p>
          <a:p>
            <a:r>
              <a:rPr lang="en-US"/>
              <a:t>embedding maramataka in schools</a:t>
            </a:r>
          </a:p>
          <a:p>
            <a:r>
              <a:rPr lang="en-US"/>
              <a:t>supporting Kia Tū</a:t>
            </a:r>
          </a:p>
          <a:p>
            <a:r>
              <a:rPr lang="en-US"/>
              <a:t>strengthening Taurikura</a:t>
            </a:r>
          </a:p>
          <a:p>
            <a:r>
              <a:rPr lang="en-US"/>
              <a:t>working alongside iwi</a:t>
            </a:r>
          </a:p>
          <a:p>
            <a:r>
              <a:rPr lang="en-US"/>
              <a:t>improving public health</a:t>
            </a:r>
          </a:p>
          <a:p>
            <a:r>
              <a:rPr lang="en-US"/>
              <a:t>or undertaking doctoral research</a:t>
            </a:r>
          </a:p>
          <a:p>
            <a:r>
              <a:rPr lang="en-US"/>
              <a:t>We always begin the same way.</a:t>
            </a:r>
          </a:p>
          <a:p>
            <a:r>
              <a:rPr lang="en-US"/>
              <a:t>Not with solutions.</a:t>
            </a:r>
          </a:p>
          <a:p>
            <a:r>
              <a:rPr lang="en-US"/>
              <a:t>With observation.</a:t>
            </a:r>
          </a:p>
          <a:p>
            <a:r>
              <a:rPr lang="en-US"/>
              <a:t>A Strong Systems Thinking Message</a:t>
            </a:r>
          </a:p>
          <a:p>
            <a:r>
              <a:rPr lang="en-US"/>
              <a:t>Systems don't change because someone writes a new strategy.</a:t>
            </a:r>
          </a:p>
          <a:p>
            <a:r>
              <a:rPr lang="en-US"/>
              <a:t>Systems change...</a:t>
            </a:r>
          </a:p>
          <a:p>
            <a:r>
              <a:rPr lang="en-US"/>
              <a:t>when people begin seeing the system differently.</a:t>
            </a:r>
          </a:p>
          <a:p>
            <a:r>
              <a:rPr lang="en-US"/>
              <a:t>Our tūpuna understood this long before we gave it the name "systems thinking."</a:t>
            </a:r>
          </a:p>
          <a:p>
            <a:r>
              <a:rPr lang="en-US"/>
              <a:t>Audience Reflection</a:t>
            </a:r>
          </a:p>
          <a:p>
            <a:r>
              <a:rPr lang="en-US"/>
              <a:t>Ask:</a:t>
            </a:r>
          </a:p>
          <a:p>
            <a:r>
              <a:rPr lang="en-US"/>
              <a:t>Think about one challenge in your kura.</a:t>
            </a:r>
          </a:p>
          <a:p>
            <a:r>
              <a:rPr lang="en-US"/>
              <a:t>(Pause.)</a:t>
            </a:r>
          </a:p>
          <a:p>
            <a:r>
              <a:rPr lang="en-US"/>
              <a:t>What would happen if...</a:t>
            </a:r>
          </a:p>
          <a:p>
            <a:r>
              <a:rPr lang="en-US"/>
              <a:t>instead of solving it immediately...</a:t>
            </a:r>
          </a:p>
          <a:p>
            <a:r>
              <a:rPr lang="en-US"/>
              <a:t>you spent one month simply observing it?</a:t>
            </a:r>
          </a:p>
          <a:p>
            <a:r>
              <a:rPr lang="en-US"/>
              <a:t>What patterns might begin to emerge?</a:t>
            </a:r>
          </a:p>
          <a:p>
            <a:r>
              <a:rPr lang="en-US"/>
              <a:t>Memorable Quote</a:t>
            </a:r>
          </a:p>
          <a:p>
            <a:r>
              <a:rPr lang="en-US"/>
              <a:t>This could appear on screen by itself.</a:t>
            </a:r>
          </a:p>
          <a:p>
            <a:r>
              <a:rPr lang="en-US"/>
              <a:t>Observation creates awareness.</a:t>
            </a:r>
          </a:p>
          <a:p>
            <a:r>
              <a:rPr lang="en-US"/>
              <a:t>Awareness creates understanding.</a:t>
            </a:r>
          </a:p>
          <a:p>
            <a:r>
              <a:rPr lang="en-US"/>
              <a:t>Understanding creates transformation.</a:t>
            </a:r>
          </a:p>
          <a:p>
            <a:r>
              <a:rPr lang="en-US"/>
              <a:t>Animation</a:t>
            </a:r>
          </a:p>
          <a:p>
            <a:r>
              <a:rPr lang="en-US"/>
              <a:t>The circular framework appears one stage at a time.</a:t>
            </a:r>
          </a:p>
          <a:p>
            <a:r>
              <a:rPr lang="en-US"/>
              <a:t>Observe</a:t>
            </a:r>
          </a:p>
          <a:p>
            <a:r>
              <a:rPr lang="en-US"/>
              <a:t>↓</a:t>
            </a:r>
          </a:p>
          <a:p>
            <a:r>
              <a:rPr lang="en-US"/>
              <a:t>Reflect</a:t>
            </a:r>
          </a:p>
          <a:p>
            <a:r>
              <a:rPr lang="en-US"/>
              <a:t>↓</a:t>
            </a:r>
          </a:p>
          <a:p>
            <a:r>
              <a:rPr lang="en-US"/>
              <a:t>Connect</a:t>
            </a:r>
          </a:p>
          <a:p>
            <a:r>
              <a:rPr lang="en-US"/>
              <a:t>↓</a:t>
            </a:r>
          </a:p>
          <a:p>
            <a:r>
              <a:rPr lang="en-US"/>
              <a:t>Respond</a:t>
            </a:r>
          </a:p>
          <a:p>
            <a:r>
              <a:rPr lang="en-US"/>
              <a:t>↓</a:t>
            </a:r>
          </a:p>
          <a:p>
            <a:r>
              <a:rPr lang="en-US"/>
              <a:t>Grow</a:t>
            </a:r>
          </a:p>
          <a:p>
            <a:r>
              <a:rPr lang="en-US"/>
              <a:t>↓</a:t>
            </a:r>
          </a:p>
          <a:p>
            <a:r>
              <a:rPr lang="en-US"/>
              <a:t>Back to Observe</a:t>
            </a:r>
          </a:p>
          <a:p>
            <a:r>
              <a:rPr lang="en-US"/>
              <a:t>The final arrow returning to "Observe" is important because it reinforces that learning is ongoing.</a:t>
            </a:r>
          </a:p>
          <a:p>
            <a:r>
              <a:rPr lang="en-US"/>
              <a:t>Why this slide matters</a:t>
            </a:r>
          </a:p>
          <a:p>
            <a:r>
              <a:rPr lang="en-US"/>
              <a:t>This is the first slide where your audience can immediately apply what you've shared.</a:t>
            </a:r>
          </a:p>
          <a:p>
            <a:r>
              <a:rPr lang="en-US"/>
              <a:t>It gives them a practical, memorable framework that they can use with learners, staff, whānau, and communities.</a:t>
            </a:r>
          </a:p>
          <a:p>
            <a:r>
              <a:rPr lang="en-US"/>
              <a:t>It also subtly introduces systems thinking without using technical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Speaker Notes</a:t>
            </a:r>
          </a:p>
          <a:p>
            <a:endParaRPr lang="en-US"/>
          </a:p>
          <a:p>
            <a:r>
              <a:rPr lang="en-US"/>
              <a:t>(Allow the audience to read the slide.)</a:t>
            </a:r>
          </a:p>
          <a:p>
            <a:endParaRPr lang="en-US"/>
          </a:p>
          <a:p>
            <a:r>
              <a:rPr lang="en-US"/>
              <a:t>We often think education began when someone built the first classroom.</a:t>
            </a:r>
          </a:p>
          <a:p>
            <a:endParaRPr lang="en-US"/>
          </a:p>
          <a:p>
            <a:r>
              <a:rPr lang="en-US"/>
              <a:t>We imagine knowledge began when somebody wrote the first book.</a:t>
            </a:r>
          </a:p>
          <a:p>
            <a:endParaRPr lang="en-US"/>
          </a:p>
          <a:p>
            <a:r>
              <a:rPr lang="en-US"/>
              <a:t>We celebrate the invention of universities.</a:t>
            </a:r>
          </a:p>
          <a:p>
            <a:endParaRPr lang="en-US"/>
          </a:p>
          <a:p>
            <a:r>
              <a:rPr lang="en-US"/>
              <a:t>(Pause.)</a:t>
            </a:r>
          </a:p>
          <a:p>
            <a:endParaRPr lang="en-US"/>
          </a:p>
          <a:p>
            <a:r>
              <a:rPr lang="en-US"/>
              <a:t>But our ancestors had no classrooms.</a:t>
            </a:r>
          </a:p>
          <a:p>
            <a:endParaRPr lang="en-US"/>
          </a:p>
          <a:p>
            <a:r>
              <a:rPr lang="en-US"/>
              <a:t>(Pause.)</a:t>
            </a:r>
          </a:p>
          <a:p>
            <a:endParaRPr lang="en-US"/>
          </a:p>
          <a:p>
            <a:r>
              <a:rPr lang="en-US"/>
              <a:t>They had no projectors.</a:t>
            </a:r>
          </a:p>
          <a:p>
            <a:endParaRPr lang="en-US"/>
          </a:p>
          <a:p>
            <a:r>
              <a:rPr lang="en-US"/>
              <a:t>No textbooks.</a:t>
            </a:r>
          </a:p>
          <a:p>
            <a:endParaRPr lang="en-US"/>
          </a:p>
          <a:p>
            <a:r>
              <a:rPr lang="en-US"/>
              <a:t>No internet.</a:t>
            </a:r>
          </a:p>
          <a:p>
            <a:endParaRPr lang="en-US"/>
          </a:p>
          <a:p>
            <a:r>
              <a:rPr lang="en-US"/>
              <a:t>No assessment schedules.</a:t>
            </a:r>
          </a:p>
          <a:p>
            <a:endParaRPr lang="en-US"/>
          </a:p>
          <a:p>
            <a:r>
              <a:rPr lang="en-US"/>
              <a:t>(Smile.)</a:t>
            </a:r>
          </a:p>
          <a:p>
            <a:endParaRPr lang="en-US"/>
          </a:p>
          <a:p>
            <a:r>
              <a:rPr lang="en-US"/>
              <a:t>Yet somehow...</a:t>
            </a:r>
          </a:p>
          <a:p>
            <a:endParaRPr lang="en-US"/>
          </a:p>
          <a:p>
            <a:r>
              <a:rPr lang="en-US"/>
              <a:t>(Pause.)</a:t>
            </a:r>
          </a:p>
          <a:p>
            <a:endParaRPr lang="en-US"/>
          </a:p>
          <a:p>
            <a:r>
              <a:rPr lang="en-US"/>
              <a:t>They crossed Te Moana-nui-a-Kiwa.</a:t>
            </a:r>
          </a:p>
          <a:p>
            <a:endParaRPr lang="en-US"/>
          </a:p>
          <a:p>
            <a:r>
              <a:rPr lang="en-US"/>
              <a:t>(Click to next image if using animation.)</a:t>
            </a:r>
          </a:p>
          <a:p>
            <a:endParaRPr lang="en-US"/>
          </a:p>
          <a:p>
            <a:r>
              <a:rPr lang="en-US"/>
              <a:t>They memorised thousands of years of whakapapa.</a:t>
            </a:r>
          </a:p>
          <a:p>
            <a:endParaRPr lang="en-US"/>
          </a:p>
          <a:p>
            <a:r>
              <a:rPr lang="en-US"/>
              <a:t>(Pause.)</a:t>
            </a:r>
          </a:p>
          <a:p>
            <a:endParaRPr lang="en-US"/>
          </a:p>
          <a:p>
            <a:r>
              <a:rPr lang="en-US"/>
              <a:t>They understood tides.</a:t>
            </a:r>
          </a:p>
          <a:p>
            <a:endParaRPr lang="en-US"/>
          </a:p>
          <a:p>
            <a:r>
              <a:rPr lang="en-US"/>
              <a:t>Winds.</a:t>
            </a:r>
          </a:p>
          <a:p>
            <a:endParaRPr lang="en-US"/>
          </a:p>
          <a:p>
            <a:r>
              <a:rPr lang="en-US"/>
              <a:t>Seasons.</a:t>
            </a:r>
          </a:p>
          <a:p>
            <a:endParaRPr lang="en-US"/>
          </a:p>
          <a:p>
            <a:r>
              <a:rPr lang="en-US"/>
              <a:t>Astronomy.</a:t>
            </a:r>
          </a:p>
          <a:p>
            <a:endParaRPr lang="en-US"/>
          </a:p>
          <a:p>
            <a:r>
              <a:rPr lang="en-US"/>
              <a:t>Ecology.</a:t>
            </a:r>
          </a:p>
          <a:p>
            <a:endParaRPr lang="en-US"/>
          </a:p>
          <a:p>
            <a:r>
              <a:rPr lang="en-US"/>
              <a:t>Food systems.</a:t>
            </a:r>
          </a:p>
          <a:p>
            <a:endParaRPr lang="en-US"/>
          </a:p>
          <a:p>
            <a:r>
              <a:rPr lang="en-US"/>
              <a:t>Healing.</a:t>
            </a:r>
          </a:p>
          <a:p>
            <a:endParaRPr lang="en-US"/>
          </a:p>
          <a:p>
            <a:r>
              <a:rPr lang="en-US"/>
              <a:t>Leadership.</a:t>
            </a:r>
          </a:p>
          <a:p>
            <a:endParaRPr lang="en-US"/>
          </a:p>
          <a:p>
            <a:r>
              <a:rPr lang="en-US"/>
              <a:t>Governance.</a:t>
            </a:r>
          </a:p>
          <a:p>
            <a:endParaRPr lang="en-US"/>
          </a:p>
          <a:p>
            <a:r>
              <a:rPr lang="en-US"/>
              <a:t>(Pause.)</a:t>
            </a:r>
          </a:p>
          <a:p>
            <a:endParaRPr lang="en-US"/>
          </a:p>
          <a:p>
            <a:r>
              <a:rPr lang="en-US"/>
              <a:t>So the question isn't...</a:t>
            </a:r>
          </a:p>
          <a:p>
            <a:endParaRPr lang="en-US"/>
          </a:p>
          <a:p>
            <a:r>
              <a:rPr lang="en-US"/>
              <a:t>How did they learn?</a:t>
            </a:r>
          </a:p>
          <a:p>
            <a:endParaRPr lang="en-US"/>
          </a:p>
          <a:p>
            <a:r>
              <a:rPr lang="en-US"/>
              <a:t>(Pause.)</a:t>
            </a:r>
          </a:p>
          <a:p>
            <a:endParaRPr lang="en-US"/>
          </a:p>
          <a:p>
            <a:r>
              <a:rPr lang="en-US"/>
              <a:t>The better question is...</a:t>
            </a:r>
          </a:p>
          <a:p>
            <a:endParaRPr lang="en-US"/>
          </a:p>
          <a:p>
            <a:r>
              <a:rPr lang="en-US"/>
              <a:t>Who were their teachers?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was the last time you truly looked at the stars?</a:t>
            </a:r>
          </a:p>
          <a:p>
            <a:endParaRPr lang="en-US"/>
          </a:p>
          <a:p>
            <a:r>
              <a:rPr lang="en-US"/>
              <a:t>When was the last time you stood outside...</a:t>
            </a:r>
          </a:p>
          <a:p>
            <a:r>
              <a:rPr lang="en-US"/>
              <a:t>...not to check the weather...</a:t>
            </a:r>
          </a:p>
          <a:p>
            <a:r>
              <a:rPr lang="en-US"/>
              <a:t>...not to find your car...</a:t>
            </a:r>
          </a:p>
          <a:p>
            <a:r>
              <a:rPr lang="en-US"/>
              <a:t>...not because you were in a hurry...</a:t>
            </a:r>
          </a:p>
          <a:p>
            <a:r>
              <a:rPr lang="en-US"/>
              <a:t>...but simply to look at the stars?</a:t>
            </a:r>
          </a:p>
          <a:p>
            <a:endParaRPr lang="en-US"/>
          </a:p>
          <a:p>
            <a:r>
              <a:rPr lang="en-US"/>
              <a:t>(Pause again.)</a:t>
            </a:r>
          </a:p>
          <a:p>
            <a:r>
              <a:rPr lang="en-US"/>
              <a:t>As teachers, we're constantly asking our students to look down.</a:t>
            </a:r>
          </a:p>
          <a:p>
            <a:endParaRPr lang="en-US"/>
          </a:p>
          <a:p>
            <a:r>
              <a:rPr lang="en-US"/>
              <a:t>Look at your books.</a:t>
            </a:r>
          </a:p>
          <a:p>
            <a:r>
              <a:rPr lang="en-US"/>
              <a:t>Look at your screens.</a:t>
            </a:r>
          </a:p>
          <a:p>
            <a:r>
              <a:rPr lang="en-US"/>
              <a:t>Look at the board.</a:t>
            </a:r>
          </a:p>
          <a:p>
            <a:r>
              <a:rPr lang="en-US"/>
              <a:t>But today, I'd like to invite us to do something different.</a:t>
            </a:r>
          </a:p>
          <a:p>
            <a:endParaRPr lang="en-US"/>
          </a:p>
          <a:p>
            <a:r>
              <a:rPr lang="en-US"/>
              <a:t>I'd like us to look up.</a:t>
            </a:r>
          </a:p>
          <a:p>
            <a:r>
              <a:rPr lang="en-US"/>
              <a:t>(Pause.)</a:t>
            </a:r>
          </a:p>
          <a:p>
            <a:r>
              <a:rPr lang="en-US"/>
              <a:t>Because for our tūpuna, looking up wasn't simply an act of curiosity.</a:t>
            </a:r>
          </a:p>
          <a:p>
            <a:endParaRPr lang="en-US"/>
          </a:p>
          <a:p>
            <a:r>
              <a:rPr lang="en-US"/>
              <a:t>It was an act of learning.</a:t>
            </a:r>
          </a:p>
          <a:p>
            <a:endParaRPr lang="en-US"/>
          </a:p>
          <a:p>
            <a:r>
              <a:rPr lang="en-US"/>
              <a:t>"Who taught you to look at the stars?"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there were classrooms...</a:t>
            </a:r>
          </a:p>
          <a:p>
            <a:endParaRPr lang="en-US"/>
          </a:p>
          <a:p>
            <a:r>
              <a:rPr lang="en-US"/>
              <a:t>before there were schools...</a:t>
            </a:r>
          </a:p>
          <a:p>
            <a:endParaRPr lang="en-US"/>
          </a:p>
          <a:p>
            <a:r>
              <a:rPr lang="en-US"/>
              <a:t>before there were books...</a:t>
            </a:r>
          </a:p>
          <a:p>
            <a:endParaRPr lang="en-US"/>
          </a:p>
          <a:p>
            <a:r>
              <a:rPr lang="en-US"/>
              <a:t>before there were exams...</a:t>
            </a:r>
          </a:p>
          <a:p>
            <a:endParaRPr lang="en-US"/>
          </a:p>
          <a:p>
            <a:r>
              <a:rPr lang="en-US"/>
              <a:t>our tūpuna were already learning.</a:t>
            </a:r>
          </a:p>
          <a:p>
            <a:endParaRPr lang="en-US"/>
          </a:p>
          <a:p>
            <a:r>
              <a:rPr lang="en-US"/>
              <a:t>(Pause.)</a:t>
            </a:r>
          </a:p>
          <a:p>
            <a:endParaRPr lang="en-US"/>
          </a:p>
          <a:p>
            <a:r>
              <a:rPr lang="en-US"/>
              <a:t>Their classroom wasn't built from timber or concrete.</a:t>
            </a:r>
          </a:p>
          <a:p>
            <a:endParaRPr lang="en-US"/>
          </a:p>
          <a:p>
            <a:r>
              <a:rPr lang="en-US"/>
              <a:t>It wasn't surrounded by four walls.</a:t>
            </a:r>
          </a:p>
          <a:p>
            <a:endParaRPr lang="en-US"/>
          </a:p>
          <a:p>
            <a:r>
              <a:rPr lang="en-US"/>
              <a:t>It had no ceiling.</a:t>
            </a:r>
          </a:p>
          <a:p>
            <a:endParaRPr lang="en-US"/>
          </a:p>
          <a:p>
            <a:r>
              <a:rPr lang="en-US"/>
              <a:t>No bell.</a:t>
            </a:r>
          </a:p>
          <a:p>
            <a:endParaRPr lang="en-US"/>
          </a:p>
          <a:p>
            <a:r>
              <a:rPr lang="en-US"/>
              <a:t>No timetable.</a:t>
            </a:r>
          </a:p>
          <a:p>
            <a:endParaRPr lang="en-US"/>
          </a:p>
          <a:p>
            <a:r>
              <a:rPr lang="en-US"/>
              <a:t>(Pause.)</a:t>
            </a:r>
          </a:p>
          <a:p>
            <a:endParaRPr lang="en-US"/>
          </a:p>
          <a:p>
            <a:r>
              <a:rPr lang="en-US"/>
              <a:t>Their classroom was Te Taiao.</a:t>
            </a:r>
          </a:p>
          <a:p>
            <a:endParaRPr lang="en-US"/>
          </a:p>
          <a:p>
            <a:r>
              <a:rPr lang="en-US"/>
              <a:t>Continue.</a:t>
            </a:r>
          </a:p>
          <a:p>
            <a:endParaRPr lang="en-US"/>
          </a:p>
          <a:p>
            <a:r>
              <a:rPr lang="en-US"/>
              <a:t>Every day...</a:t>
            </a:r>
          </a:p>
          <a:p>
            <a:endParaRPr lang="en-US"/>
          </a:p>
          <a:p>
            <a:r>
              <a:rPr lang="en-US"/>
              <a:t>the world around them became their teacher.</a:t>
            </a:r>
          </a:p>
          <a:p>
            <a:endParaRPr lang="en-US"/>
          </a:p>
          <a:p>
            <a:r>
              <a:rPr lang="en-US"/>
              <a:t>The stars taught navigation.</a:t>
            </a:r>
          </a:p>
          <a:p>
            <a:endParaRPr lang="en-US"/>
          </a:p>
          <a:p>
            <a:r>
              <a:rPr lang="en-US"/>
              <a:t>The moon revealed rhythm.</a:t>
            </a:r>
          </a:p>
          <a:p>
            <a:endParaRPr lang="en-US"/>
          </a:p>
          <a:p>
            <a:r>
              <a:rPr lang="en-US"/>
              <a:t>The tides guided movement.</a:t>
            </a:r>
          </a:p>
          <a:p>
            <a:endParaRPr lang="en-US"/>
          </a:p>
          <a:p>
            <a:r>
              <a:rPr lang="en-US"/>
              <a:t>The birds signalled seasonal change.</a:t>
            </a:r>
          </a:p>
          <a:p>
            <a:endParaRPr lang="en-US"/>
          </a:p>
          <a:p>
            <a:r>
              <a:rPr lang="en-US"/>
              <a:t>The winds carried messages.</a:t>
            </a:r>
          </a:p>
          <a:p>
            <a:endParaRPr lang="en-US"/>
          </a:p>
          <a:p>
            <a:r>
              <a:rPr lang="en-US"/>
              <a:t>The rivers revealed health.</a:t>
            </a:r>
          </a:p>
          <a:p>
            <a:endParaRPr lang="en-US"/>
          </a:p>
          <a:p>
            <a:r>
              <a:rPr lang="en-US"/>
              <a:t>The forests offered food, medicine, and shelter.</a:t>
            </a:r>
          </a:p>
          <a:p>
            <a:endParaRPr lang="en-US"/>
          </a:p>
          <a:p>
            <a:r>
              <a:rPr lang="en-US"/>
              <a:t>Every part of creation carried knowledge.</a:t>
            </a:r>
          </a:p>
          <a:p>
            <a:endParaRPr lang="en-US"/>
          </a:p>
          <a:p>
            <a:r>
              <a:rPr lang="en-US"/>
              <a:t>Introduce the central idea</a:t>
            </a:r>
          </a:p>
          <a:p>
            <a:endParaRPr lang="en-US"/>
          </a:p>
          <a:p>
            <a:r>
              <a:rPr lang="en-US"/>
              <a:t>Slow down.</a:t>
            </a:r>
          </a:p>
          <a:p>
            <a:endParaRPr lang="en-US"/>
          </a:p>
          <a:p>
            <a:r>
              <a:rPr lang="en-US"/>
              <a:t>Our tūpuna didn't separate learning from life.</a:t>
            </a:r>
          </a:p>
          <a:p>
            <a:endParaRPr lang="en-US"/>
          </a:p>
          <a:p>
            <a:r>
              <a:rPr lang="en-US"/>
              <a:t>(Pause.)</a:t>
            </a:r>
          </a:p>
          <a:p>
            <a:endParaRPr lang="en-US"/>
          </a:p>
          <a:p>
            <a:r>
              <a:rPr lang="en-US"/>
              <a:t>Learning happened while gathering kai.</a:t>
            </a:r>
          </a:p>
          <a:p>
            <a:endParaRPr lang="en-US"/>
          </a:p>
          <a:p>
            <a:r>
              <a:rPr lang="en-US"/>
              <a:t>While fishing.</a:t>
            </a:r>
          </a:p>
          <a:p>
            <a:endParaRPr lang="en-US"/>
          </a:p>
          <a:p>
            <a:r>
              <a:rPr lang="en-US"/>
              <a:t>While travelling.</a:t>
            </a:r>
          </a:p>
          <a:p>
            <a:endParaRPr lang="en-US"/>
          </a:p>
          <a:p>
            <a:r>
              <a:rPr lang="en-US"/>
              <a:t>While observing the stars.</a:t>
            </a:r>
          </a:p>
          <a:p>
            <a:endParaRPr lang="en-US"/>
          </a:p>
          <a:p>
            <a:r>
              <a:rPr lang="en-US"/>
              <a:t>While listening to the stories of kaumātua.</a:t>
            </a:r>
          </a:p>
          <a:p>
            <a:endParaRPr lang="en-US"/>
          </a:p>
          <a:p>
            <a:r>
              <a:rPr lang="en-US"/>
              <a:t>Education wasn't somewhere you went.</a:t>
            </a:r>
          </a:p>
          <a:p>
            <a:endParaRPr lang="en-US"/>
          </a:p>
          <a:p>
            <a:r>
              <a:rPr lang="en-US"/>
              <a:t>It was a way of living.</a:t>
            </a:r>
          </a:p>
          <a:p>
            <a:endParaRPr lang="en-US"/>
          </a:p>
          <a:p>
            <a:r>
              <a:rPr lang="en-US"/>
              <a:t>Connect to today</a:t>
            </a:r>
          </a:p>
          <a:p>
            <a:endParaRPr lang="en-US"/>
          </a:p>
          <a:p>
            <a:r>
              <a:rPr lang="en-US"/>
              <a:t>Now bring the audience in.</a:t>
            </a:r>
          </a:p>
          <a:p>
            <a:endParaRPr lang="en-US"/>
          </a:p>
          <a:p>
            <a:r>
              <a:rPr lang="en-US"/>
              <a:t>Imagine if our learners understood that learning doesn't stop when they leave the classroom.</a:t>
            </a:r>
          </a:p>
          <a:p>
            <a:endParaRPr lang="en-US"/>
          </a:p>
          <a:p>
            <a:r>
              <a:rPr lang="en-US"/>
              <a:t>Imagine if they recognised that every walk, every season, every sunrise, every night sky still has something to teach them.</a:t>
            </a:r>
          </a:p>
          <a:p>
            <a:endParaRPr lang="en-US"/>
          </a:p>
          <a:p>
            <a:r>
              <a:rPr lang="en-US"/>
              <a:t>That's the philosophy I want to explore with you today.</a:t>
            </a:r>
          </a:p>
          <a:p>
            <a:endParaRPr lang="en-US"/>
          </a:p>
          <a:p>
            <a:r>
              <a:rPr lang="en-US"/>
              <a:t>Audience Reflection</a:t>
            </a:r>
          </a:p>
          <a:p>
            <a:endParaRPr lang="en-US"/>
          </a:p>
          <a:p>
            <a:r>
              <a:rPr lang="en-US"/>
              <a:t>Ask:</a:t>
            </a:r>
          </a:p>
          <a:p>
            <a:endParaRPr lang="en-US"/>
          </a:p>
          <a:p>
            <a:r>
              <a:rPr lang="en-US"/>
              <a:t>If Te Taiao was our first classroom...</a:t>
            </a:r>
          </a:p>
          <a:p>
            <a:endParaRPr lang="en-US"/>
          </a:p>
          <a:p>
            <a:r>
              <a:rPr lang="en-US"/>
              <a:t>(Pause.)</a:t>
            </a:r>
          </a:p>
          <a:p>
            <a:endParaRPr lang="en-US"/>
          </a:p>
          <a:p>
            <a:r>
              <a:rPr lang="en-US"/>
              <a:t>What might it still be teaching us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there were classrooms...</a:t>
            </a:r>
          </a:p>
          <a:p>
            <a:endParaRPr lang="en-US"/>
          </a:p>
          <a:p>
            <a:r>
              <a:rPr lang="en-US"/>
              <a:t>before there were schools...</a:t>
            </a:r>
          </a:p>
          <a:p>
            <a:endParaRPr lang="en-US"/>
          </a:p>
          <a:p>
            <a:r>
              <a:rPr lang="en-US"/>
              <a:t>before there were books...</a:t>
            </a:r>
          </a:p>
          <a:p>
            <a:endParaRPr lang="en-US"/>
          </a:p>
          <a:p>
            <a:r>
              <a:rPr lang="en-US"/>
              <a:t>before there were exams...</a:t>
            </a:r>
          </a:p>
          <a:p>
            <a:endParaRPr lang="en-US"/>
          </a:p>
          <a:p>
            <a:r>
              <a:rPr lang="en-US"/>
              <a:t>our tūpuna were already learning.</a:t>
            </a:r>
          </a:p>
          <a:p>
            <a:endParaRPr lang="en-US"/>
          </a:p>
          <a:p>
            <a:r>
              <a:rPr lang="en-US"/>
              <a:t>(Pause.)</a:t>
            </a:r>
          </a:p>
          <a:p>
            <a:endParaRPr lang="en-US"/>
          </a:p>
          <a:p>
            <a:r>
              <a:rPr lang="en-US"/>
              <a:t>Their classroom wasn't built from timber or concrete.</a:t>
            </a:r>
          </a:p>
          <a:p>
            <a:endParaRPr lang="en-US"/>
          </a:p>
          <a:p>
            <a:r>
              <a:rPr lang="en-US"/>
              <a:t>It wasn't surrounded by four walls.</a:t>
            </a:r>
          </a:p>
          <a:p>
            <a:endParaRPr lang="en-US"/>
          </a:p>
          <a:p>
            <a:r>
              <a:rPr lang="en-US"/>
              <a:t>It had no ceiling.</a:t>
            </a:r>
          </a:p>
          <a:p>
            <a:endParaRPr lang="en-US"/>
          </a:p>
          <a:p>
            <a:r>
              <a:rPr lang="en-US"/>
              <a:t>No bell.</a:t>
            </a:r>
          </a:p>
          <a:p>
            <a:endParaRPr lang="en-US"/>
          </a:p>
          <a:p>
            <a:r>
              <a:rPr lang="en-US"/>
              <a:t>No timetable.</a:t>
            </a:r>
          </a:p>
          <a:p>
            <a:endParaRPr lang="en-US"/>
          </a:p>
          <a:p>
            <a:r>
              <a:rPr lang="en-US"/>
              <a:t>(Pause.)</a:t>
            </a:r>
          </a:p>
          <a:p>
            <a:endParaRPr lang="en-US"/>
          </a:p>
          <a:p>
            <a:r>
              <a:rPr lang="en-US"/>
              <a:t>Their classroom was Te Taiao.</a:t>
            </a:r>
          </a:p>
          <a:p>
            <a:endParaRPr lang="en-US"/>
          </a:p>
          <a:p>
            <a:r>
              <a:rPr lang="en-US"/>
              <a:t>Continue.</a:t>
            </a:r>
          </a:p>
          <a:p>
            <a:endParaRPr lang="en-US"/>
          </a:p>
          <a:p>
            <a:r>
              <a:rPr lang="en-US"/>
              <a:t>Every day...</a:t>
            </a:r>
          </a:p>
          <a:p>
            <a:endParaRPr lang="en-US"/>
          </a:p>
          <a:p>
            <a:r>
              <a:rPr lang="en-US"/>
              <a:t>the world around them became their teacher.</a:t>
            </a:r>
          </a:p>
          <a:p>
            <a:endParaRPr lang="en-US"/>
          </a:p>
          <a:p>
            <a:r>
              <a:rPr lang="en-US"/>
              <a:t>The stars taught navigation.</a:t>
            </a:r>
          </a:p>
          <a:p>
            <a:endParaRPr lang="en-US"/>
          </a:p>
          <a:p>
            <a:r>
              <a:rPr lang="en-US"/>
              <a:t>The moon revealed rhythm.</a:t>
            </a:r>
          </a:p>
          <a:p>
            <a:endParaRPr lang="en-US"/>
          </a:p>
          <a:p>
            <a:r>
              <a:rPr lang="en-US"/>
              <a:t>The tides guided movement.</a:t>
            </a:r>
          </a:p>
          <a:p>
            <a:endParaRPr lang="en-US"/>
          </a:p>
          <a:p>
            <a:r>
              <a:rPr lang="en-US"/>
              <a:t>The birds signalled seasonal change.</a:t>
            </a:r>
          </a:p>
          <a:p>
            <a:endParaRPr lang="en-US"/>
          </a:p>
          <a:p>
            <a:r>
              <a:rPr lang="en-US"/>
              <a:t>The winds carried messages.</a:t>
            </a:r>
          </a:p>
          <a:p>
            <a:endParaRPr lang="en-US"/>
          </a:p>
          <a:p>
            <a:r>
              <a:rPr lang="en-US"/>
              <a:t>The rivers revealed health.</a:t>
            </a:r>
          </a:p>
          <a:p>
            <a:endParaRPr lang="en-US"/>
          </a:p>
          <a:p>
            <a:r>
              <a:rPr lang="en-US"/>
              <a:t>The forests offered food, medicine, and shelter.</a:t>
            </a:r>
          </a:p>
          <a:p>
            <a:endParaRPr lang="en-US"/>
          </a:p>
          <a:p>
            <a:r>
              <a:rPr lang="en-US"/>
              <a:t>Every part of creation carried knowledge.</a:t>
            </a:r>
          </a:p>
          <a:p>
            <a:endParaRPr lang="en-US"/>
          </a:p>
          <a:p>
            <a:r>
              <a:rPr lang="en-US"/>
              <a:t>Introduce the central idea</a:t>
            </a:r>
          </a:p>
          <a:p>
            <a:endParaRPr lang="en-US"/>
          </a:p>
          <a:p>
            <a:r>
              <a:rPr lang="en-US"/>
              <a:t>Slow down.</a:t>
            </a:r>
          </a:p>
          <a:p>
            <a:endParaRPr lang="en-US"/>
          </a:p>
          <a:p>
            <a:r>
              <a:rPr lang="en-US"/>
              <a:t>Our tūpuna didn't separate learning from life.</a:t>
            </a:r>
          </a:p>
          <a:p>
            <a:endParaRPr lang="en-US"/>
          </a:p>
          <a:p>
            <a:r>
              <a:rPr lang="en-US"/>
              <a:t>(Pause.)</a:t>
            </a:r>
          </a:p>
          <a:p>
            <a:endParaRPr lang="en-US"/>
          </a:p>
          <a:p>
            <a:r>
              <a:rPr lang="en-US"/>
              <a:t>Learning happened while gathering kai.</a:t>
            </a:r>
          </a:p>
          <a:p>
            <a:endParaRPr lang="en-US"/>
          </a:p>
          <a:p>
            <a:r>
              <a:rPr lang="en-US"/>
              <a:t>While fishing.</a:t>
            </a:r>
          </a:p>
          <a:p>
            <a:endParaRPr lang="en-US"/>
          </a:p>
          <a:p>
            <a:r>
              <a:rPr lang="en-US"/>
              <a:t>While travelling.</a:t>
            </a:r>
          </a:p>
          <a:p>
            <a:endParaRPr lang="en-US"/>
          </a:p>
          <a:p>
            <a:r>
              <a:rPr lang="en-US"/>
              <a:t>While observing the stars.</a:t>
            </a:r>
          </a:p>
          <a:p>
            <a:endParaRPr lang="en-US"/>
          </a:p>
          <a:p>
            <a:r>
              <a:rPr lang="en-US"/>
              <a:t>While listening to the stories of kaumātua.</a:t>
            </a:r>
          </a:p>
          <a:p>
            <a:endParaRPr lang="en-US"/>
          </a:p>
          <a:p>
            <a:r>
              <a:rPr lang="en-US"/>
              <a:t>Education wasn't somewhere you went.</a:t>
            </a:r>
          </a:p>
          <a:p>
            <a:endParaRPr lang="en-US"/>
          </a:p>
          <a:p>
            <a:r>
              <a:rPr lang="en-US"/>
              <a:t>It was a way of living.</a:t>
            </a:r>
          </a:p>
          <a:p>
            <a:endParaRPr lang="en-US"/>
          </a:p>
          <a:p>
            <a:r>
              <a:rPr lang="en-US"/>
              <a:t>Connect to today</a:t>
            </a:r>
          </a:p>
          <a:p>
            <a:endParaRPr lang="en-US"/>
          </a:p>
          <a:p>
            <a:r>
              <a:rPr lang="en-US"/>
              <a:t>Now bring the audience in.</a:t>
            </a:r>
          </a:p>
          <a:p>
            <a:endParaRPr lang="en-US"/>
          </a:p>
          <a:p>
            <a:r>
              <a:rPr lang="en-US"/>
              <a:t>Imagine if our learners understood that learning doesn't stop when they leave the classroom.</a:t>
            </a:r>
          </a:p>
          <a:p>
            <a:endParaRPr lang="en-US"/>
          </a:p>
          <a:p>
            <a:r>
              <a:rPr lang="en-US"/>
              <a:t>Imagine if they recognised that every walk, every season, every sunrise, every night sky still has something to teach them.</a:t>
            </a:r>
          </a:p>
          <a:p>
            <a:endParaRPr lang="en-US"/>
          </a:p>
          <a:p>
            <a:r>
              <a:rPr lang="en-US"/>
              <a:t>That's the philosophy I want to explore with you today.</a:t>
            </a:r>
          </a:p>
          <a:p>
            <a:endParaRPr lang="en-US"/>
          </a:p>
          <a:p>
            <a:r>
              <a:rPr lang="en-US"/>
              <a:t>Audience Reflection</a:t>
            </a:r>
          </a:p>
          <a:p>
            <a:endParaRPr lang="en-US"/>
          </a:p>
          <a:p>
            <a:r>
              <a:rPr lang="en-US"/>
              <a:t>Ask:</a:t>
            </a:r>
          </a:p>
          <a:p>
            <a:endParaRPr lang="en-US"/>
          </a:p>
          <a:p>
            <a:r>
              <a:rPr lang="en-US"/>
              <a:t>If Te Taiao was our first classroom...</a:t>
            </a:r>
          </a:p>
          <a:p>
            <a:endParaRPr lang="en-US"/>
          </a:p>
          <a:p>
            <a:r>
              <a:rPr lang="en-US"/>
              <a:t>(Pause.)</a:t>
            </a:r>
          </a:p>
          <a:p>
            <a:endParaRPr lang="en-US"/>
          </a:p>
          <a:p>
            <a:r>
              <a:rPr lang="en-US"/>
              <a:t>What might it still be teaching us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there were classrooms...</a:t>
            </a:r>
          </a:p>
          <a:p>
            <a:endParaRPr lang="en-US"/>
          </a:p>
          <a:p>
            <a:r>
              <a:rPr lang="en-US"/>
              <a:t>before there were schools...</a:t>
            </a:r>
          </a:p>
          <a:p>
            <a:endParaRPr lang="en-US"/>
          </a:p>
          <a:p>
            <a:r>
              <a:rPr lang="en-US"/>
              <a:t>before there were books...</a:t>
            </a:r>
          </a:p>
          <a:p>
            <a:endParaRPr lang="en-US"/>
          </a:p>
          <a:p>
            <a:r>
              <a:rPr lang="en-US"/>
              <a:t>before there were exams...</a:t>
            </a:r>
          </a:p>
          <a:p>
            <a:endParaRPr lang="en-US"/>
          </a:p>
          <a:p>
            <a:r>
              <a:rPr lang="en-US"/>
              <a:t>our tūpuna were already learning.</a:t>
            </a:r>
          </a:p>
          <a:p>
            <a:endParaRPr lang="en-US"/>
          </a:p>
          <a:p>
            <a:r>
              <a:rPr lang="en-US"/>
              <a:t>(Pause.)</a:t>
            </a:r>
          </a:p>
          <a:p>
            <a:endParaRPr lang="en-US"/>
          </a:p>
          <a:p>
            <a:r>
              <a:rPr lang="en-US"/>
              <a:t>Their classroom wasn't built from timber or concrete.</a:t>
            </a:r>
          </a:p>
          <a:p>
            <a:endParaRPr lang="en-US"/>
          </a:p>
          <a:p>
            <a:r>
              <a:rPr lang="en-US"/>
              <a:t>It wasn't surrounded by four walls.</a:t>
            </a:r>
          </a:p>
          <a:p>
            <a:endParaRPr lang="en-US"/>
          </a:p>
          <a:p>
            <a:r>
              <a:rPr lang="en-US"/>
              <a:t>It had no ceiling.</a:t>
            </a:r>
          </a:p>
          <a:p>
            <a:endParaRPr lang="en-US"/>
          </a:p>
          <a:p>
            <a:r>
              <a:rPr lang="en-US"/>
              <a:t>No bell.</a:t>
            </a:r>
          </a:p>
          <a:p>
            <a:endParaRPr lang="en-US"/>
          </a:p>
          <a:p>
            <a:r>
              <a:rPr lang="en-US"/>
              <a:t>No timetable.</a:t>
            </a:r>
          </a:p>
          <a:p>
            <a:endParaRPr lang="en-US"/>
          </a:p>
          <a:p>
            <a:r>
              <a:rPr lang="en-US"/>
              <a:t>(Pause.)</a:t>
            </a:r>
          </a:p>
          <a:p>
            <a:endParaRPr lang="en-US"/>
          </a:p>
          <a:p>
            <a:r>
              <a:rPr lang="en-US"/>
              <a:t>Their classroom was Te Taiao.</a:t>
            </a:r>
          </a:p>
          <a:p>
            <a:endParaRPr lang="en-US"/>
          </a:p>
          <a:p>
            <a:r>
              <a:rPr lang="en-US"/>
              <a:t>Continue.</a:t>
            </a:r>
          </a:p>
          <a:p>
            <a:endParaRPr lang="en-US"/>
          </a:p>
          <a:p>
            <a:r>
              <a:rPr lang="en-US"/>
              <a:t>Every day...</a:t>
            </a:r>
          </a:p>
          <a:p>
            <a:endParaRPr lang="en-US"/>
          </a:p>
          <a:p>
            <a:r>
              <a:rPr lang="en-US"/>
              <a:t>the world around them became their teacher.</a:t>
            </a:r>
          </a:p>
          <a:p>
            <a:endParaRPr lang="en-US"/>
          </a:p>
          <a:p>
            <a:r>
              <a:rPr lang="en-US"/>
              <a:t>The stars taught navigation.</a:t>
            </a:r>
          </a:p>
          <a:p>
            <a:endParaRPr lang="en-US"/>
          </a:p>
          <a:p>
            <a:r>
              <a:rPr lang="en-US"/>
              <a:t>The moon revealed rhythm.</a:t>
            </a:r>
          </a:p>
          <a:p>
            <a:endParaRPr lang="en-US"/>
          </a:p>
          <a:p>
            <a:r>
              <a:rPr lang="en-US"/>
              <a:t>The tides guided movement.</a:t>
            </a:r>
          </a:p>
          <a:p>
            <a:endParaRPr lang="en-US"/>
          </a:p>
          <a:p>
            <a:r>
              <a:rPr lang="en-US"/>
              <a:t>The birds signalled seasonal change.</a:t>
            </a:r>
          </a:p>
          <a:p>
            <a:endParaRPr lang="en-US"/>
          </a:p>
          <a:p>
            <a:r>
              <a:rPr lang="en-US"/>
              <a:t>The winds carried messages.</a:t>
            </a:r>
          </a:p>
          <a:p>
            <a:endParaRPr lang="en-US"/>
          </a:p>
          <a:p>
            <a:r>
              <a:rPr lang="en-US"/>
              <a:t>The rivers revealed health.</a:t>
            </a:r>
          </a:p>
          <a:p>
            <a:endParaRPr lang="en-US"/>
          </a:p>
          <a:p>
            <a:r>
              <a:rPr lang="en-US"/>
              <a:t>The forests offered food, medicine, and shelter.</a:t>
            </a:r>
          </a:p>
          <a:p>
            <a:endParaRPr lang="en-US"/>
          </a:p>
          <a:p>
            <a:r>
              <a:rPr lang="en-US"/>
              <a:t>Every part of creation carried knowledge.</a:t>
            </a:r>
          </a:p>
          <a:p>
            <a:endParaRPr lang="en-US"/>
          </a:p>
          <a:p>
            <a:r>
              <a:rPr lang="en-US"/>
              <a:t>Introduce the central idea</a:t>
            </a:r>
          </a:p>
          <a:p>
            <a:endParaRPr lang="en-US"/>
          </a:p>
          <a:p>
            <a:r>
              <a:rPr lang="en-US"/>
              <a:t>Slow down.</a:t>
            </a:r>
          </a:p>
          <a:p>
            <a:endParaRPr lang="en-US"/>
          </a:p>
          <a:p>
            <a:r>
              <a:rPr lang="en-US"/>
              <a:t>Our tūpuna didn't separate learning from life.</a:t>
            </a:r>
          </a:p>
          <a:p>
            <a:endParaRPr lang="en-US"/>
          </a:p>
          <a:p>
            <a:r>
              <a:rPr lang="en-US"/>
              <a:t>(Pause.)</a:t>
            </a:r>
          </a:p>
          <a:p>
            <a:endParaRPr lang="en-US"/>
          </a:p>
          <a:p>
            <a:r>
              <a:rPr lang="en-US"/>
              <a:t>Learning happened while gathering kai.</a:t>
            </a:r>
          </a:p>
          <a:p>
            <a:endParaRPr lang="en-US"/>
          </a:p>
          <a:p>
            <a:r>
              <a:rPr lang="en-US"/>
              <a:t>While fishing.</a:t>
            </a:r>
          </a:p>
          <a:p>
            <a:endParaRPr lang="en-US"/>
          </a:p>
          <a:p>
            <a:r>
              <a:rPr lang="en-US"/>
              <a:t>While travelling.</a:t>
            </a:r>
          </a:p>
          <a:p>
            <a:endParaRPr lang="en-US"/>
          </a:p>
          <a:p>
            <a:r>
              <a:rPr lang="en-US"/>
              <a:t>While observing the stars.</a:t>
            </a:r>
          </a:p>
          <a:p>
            <a:endParaRPr lang="en-US"/>
          </a:p>
          <a:p>
            <a:r>
              <a:rPr lang="en-US"/>
              <a:t>While listening to the stories of kaumātua.</a:t>
            </a:r>
          </a:p>
          <a:p>
            <a:endParaRPr lang="en-US"/>
          </a:p>
          <a:p>
            <a:r>
              <a:rPr lang="en-US"/>
              <a:t>Education wasn't somewhere you went.</a:t>
            </a:r>
          </a:p>
          <a:p>
            <a:endParaRPr lang="en-US"/>
          </a:p>
          <a:p>
            <a:r>
              <a:rPr lang="en-US"/>
              <a:t>It was a way of living.</a:t>
            </a:r>
          </a:p>
          <a:p>
            <a:endParaRPr lang="en-US"/>
          </a:p>
          <a:p>
            <a:r>
              <a:rPr lang="en-US"/>
              <a:t>Connect to today</a:t>
            </a:r>
          </a:p>
          <a:p>
            <a:endParaRPr lang="en-US"/>
          </a:p>
          <a:p>
            <a:r>
              <a:rPr lang="en-US"/>
              <a:t>Now bring the audience in.</a:t>
            </a:r>
          </a:p>
          <a:p>
            <a:endParaRPr lang="en-US"/>
          </a:p>
          <a:p>
            <a:r>
              <a:rPr lang="en-US"/>
              <a:t>Imagine if our learners understood that learning doesn't stop when they leave the classroom.</a:t>
            </a:r>
          </a:p>
          <a:p>
            <a:endParaRPr lang="en-US"/>
          </a:p>
          <a:p>
            <a:r>
              <a:rPr lang="en-US"/>
              <a:t>Imagine if they recognised that every walk, every season, every sunrise, every night sky still has something to teach them.</a:t>
            </a:r>
          </a:p>
          <a:p>
            <a:endParaRPr lang="en-US"/>
          </a:p>
          <a:p>
            <a:r>
              <a:rPr lang="en-US"/>
              <a:t>That's the philosophy I want to explore with you today.</a:t>
            </a:r>
          </a:p>
          <a:p>
            <a:endParaRPr lang="en-US"/>
          </a:p>
          <a:p>
            <a:r>
              <a:rPr lang="en-US"/>
              <a:t>Audience Reflection</a:t>
            </a:r>
          </a:p>
          <a:p>
            <a:endParaRPr lang="en-US"/>
          </a:p>
          <a:p>
            <a:r>
              <a:rPr lang="en-US"/>
              <a:t>Ask:</a:t>
            </a:r>
          </a:p>
          <a:p>
            <a:endParaRPr lang="en-US"/>
          </a:p>
          <a:p>
            <a:r>
              <a:rPr lang="en-US"/>
              <a:t>If Te Taiao was our first classroom...</a:t>
            </a:r>
          </a:p>
          <a:p>
            <a:endParaRPr lang="en-US"/>
          </a:p>
          <a:p>
            <a:r>
              <a:rPr lang="en-US"/>
              <a:t>(Pause.)</a:t>
            </a:r>
          </a:p>
          <a:p>
            <a:endParaRPr lang="en-US"/>
          </a:p>
          <a:p>
            <a:r>
              <a:rPr lang="en-US"/>
              <a:t>What might it still be teaching us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Ngatoroirangi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a:t>
            </a:r>
          </a:p>
          <a:p>
            <a:endParaRPr lang="en-US"/>
          </a:p>
          <a:p>
            <a:r>
              <a:rPr lang="en-US"/>
              <a:t>(Pause.)</a:t>
            </a:r>
          </a:p>
          <a:p>
            <a:endParaRPr lang="en-US"/>
          </a:p>
          <a:p>
            <a:r>
              <a:rPr lang="en-US"/>
              <a:t>Today, we often begin learning by asking questions.</a:t>
            </a:r>
          </a:p>
          <a:p>
            <a:endParaRPr lang="en-US"/>
          </a:p>
          <a:p>
            <a:r>
              <a:rPr lang="en-US"/>
              <a:t>We Google.</a:t>
            </a:r>
          </a:p>
          <a:p>
            <a:endParaRPr lang="en-US"/>
          </a:p>
          <a:p>
            <a:r>
              <a:rPr lang="en-US"/>
              <a:t>We search.</a:t>
            </a:r>
          </a:p>
          <a:p>
            <a:endParaRPr lang="en-US"/>
          </a:p>
          <a:p>
            <a:r>
              <a:rPr lang="en-US"/>
              <a:t>We expect answers immediately.</a:t>
            </a:r>
          </a:p>
          <a:p>
            <a:endParaRPr lang="en-US"/>
          </a:p>
          <a:p>
            <a:r>
              <a:rPr lang="en-US"/>
              <a:t>(Smile.)</a:t>
            </a:r>
          </a:p>
          <a:p>
            <a:endParaRPr lang="en-US"/>
          </a:p>
          <a:p>
            <a:r>
              <a:rPr lang="en-US"/>
              <a:t>But our tūpuna began somewhere different.</a:t>
            </a:r>
          </a:p>
          <a:p>
            <a:endParaRPr lang="en-US"/>
          </a:p>
          <a:p>
            <a:r>
              <a:rPr lang="en-US"/>
              <a:t>(Pause.)</a:t>
            </a:r>
          </a:p>
          <a:p>
            <a:endParaRPr lang="en-US"/>
          </a:p>
          <a:p>
            <a:r>
              <a:rPr lang="en-US"/>
              <a:t>They watched.</a:t>
            </a:r>
          </a:p>
          <a:p>
            <a:endParaRPr lang="en-US"/>
          </a:p>
          <a:p>
            <a:r>
              <a:rPr lang="en-US"/>
              <a:t>(Pause.)</a:t>
            </a:r>
          </a:p>
          <a:p>
            <a:endParaRPr lang="en-US"/>
          </a:p>
          <a:p>
            <a:r>
              <a:rPr lang="en-US"/>
              <a:t>They listened.</a:t>
            </a:r>
          </a:p>
          <a:p>
            <a:endParaRPr lang="en-US"/>
          </a:p>
          <a:p>
            <a:r>
              <a:rPr lang="en-US"/>
              <a:t>(Pause.)</a:t>
            </a:r>
          </a:p>
          <a:p>
            <a:endParaRPr lang="en-US"/>
          </a:p>
          <a:p>
            <a:r>
              <a:rPr lang="en-US"/>
              <a:t>They waited.</a:t>
            </a:r>
          </a:p>
          <a:p>
            <a:endParaRPr lang="en-US"/>
          </a:p>
          <a:p>
            <a:r>
              <a:rPr lang="en-US"/>
              <a:t>Continue...</a:t>
            </a:r>
          </a:p>
          <a:p>
            <a:endParaRPr lang="en-US"/>
          </a:p>
          <a:p>
            <a:r>
              <a:rPr lang="en-US"/>
              <a:t>They noticed that certain birds returned at certain times of the year.</a:t>
            </a:r>
          </a:p>
          <a:p>
            <a:endParaRPr lang="en-US"/>
          </a:p>
          <a:p>
            <a:r>
              <a:rPr lang="en-US"/>
              <a:t>They noticed the changing position of stars.</a:t>
            </a:r>
          </a:p>
          <a:p>
            <a:endParaRPr lang="en-US"/>
          </a:p>
          <a:p>
            <a:r>
              <a:rPr lang="en-US"/>
              <a:t>They noticed the rhythm of the moon.</a:t>
            </a:r>
          </a:p>
          <a:p>
            <a:endParaRPr lang="en-US"/>
          </a:p>
          <a:p>
            <a:r>
              <a:rPr lang="en-US"/>
              <a:t>They noticed the flowering of particular plants.</a:t>
            </a:r>
          </a:p>
          <a:p>
            <a:endParaRPr lang="en-US"/>
          </a:p>
          <a:p>
            <a:r>
              <a:rPr lang="en-US"/>
              <a:t>They noticed the behaviour of fish.</a:t>
            </a:r>
          </a:p>
          <a:p>
            <a:endParaRPr lang="en-US"/>
          </a:p>
          <a:p>
            <a:r>
              <a:rPr lang="en-US"/>
              <a:t>They noticed the winds.</a:t>
            </a:r>
          </a:p>
          <a:p>
            <a:endParaRPr lang="en-US"/>
          </a:p>
          <a:p>
            <a:r>
              <a:rPr lang="en-US"/>
              <a:t>(Pause.)</a:t>
            </a:r>
          </a:p>
          <a:p>
            <a:endParaRPr lang="en-US"/>
          </a:p>
          <a:p>
            <a:r>
              <a:rPr lang="en-US"/>
              <a:t>One observation meant very little.</a:t>
            </a:r>
          </a:p>
          <a:p>
            <a:endParaRPr lang="en-US"/>
          </a:p>
          <a:p>
            <a:r>
              <a:rPr lang="en-US"/>
              <a:t>Hundreds of observations became knowledge.</a:t>
            </a:r>
          </a:p>
          <a:p>
            <a:endParaRPr lang="en-US"/>
          </a:p>
          <a:p>
            <a:r>
              <a:rPr lang="en-US"/>
              <a:t>Thousands of observations, shared across generations, became mātauranga.</a:t>
            </a:r>
          </a:p>
          <a:p>
            <a:endParaRPr lang="en-US"/>
          </a:p>
          <a:p>
            <a:r>
              <a:rPr lang="en-US"/>
              <a:t>Introduce an important distinction</a:t>
            </a:r>
          </a:p>
          <a:p>
            <a:endParaRPr lang="en-US"/>
          </a:p>
          <a:p>
            <a:r>
              <a:rPr lang="en-US"/>
              <a:t>This is a beautiful place to explain something that sits at the heart of your research.</a:t>
            </a:r>
          </a:p>
          <a:p>
            <a:endParaRPr lang="en-US"/>
          </a:p>
          <a:p>
            <a:r>
              <a:rPr lang="en-US"/>
              <a:t>You might say:</a:t>
            </a:r>
          </a:p>
          <a:p>
            <a:endParaRPr lang="en-US"/>
          </a:p>
          <a:p>
            <a:r>
              <a:rPr lang="en-US"/>
              <a:t>Mātauranga Māori was never based on a single observation.</a:t>
            </a:r>
          </a:p>
          <a:p>
            <a:endParaRPr lang="en-US"/>
          </a:p>
          <a:p>
            <a:r>
              <a:rPr lang="en-US"/>
              <a:t>It was built through generations of careful watching, testing, remembering, and passing knowledge on.</a:t>
            </a:r>
          </a:p>
          <a:p>
            <a:endParaRPr lang="en-US"/>
          </a:p>
          <a:p>
            <a:r>
              <a:rPr lang="en-US"/>
              <a:t>It wasn't guesswork.</a:t>
            </a:r>
          </a:p>
          <a:p>
            <a:endParaRPr lang="en-US"/>
          </a:p>
          <a:p>
            <a:r>
              <a:rPr lang="en-US"/>
              <a:t>It was disciplined observation over centuries.</a:t>
            </a:r>
          </a:p>
          <a:p>
            <a:endParaRPr lang="en-US"/>
          </a:p>
          <a:p>
            <a:r>
              <a:rPr lang="en-US"/>
              <a:t>That is a powerful statement because it challenges the misconception that mātauranga Māori is simply belief. It affirms it as a rigorous knowledge system grounded in long-term observation and lived experience.</a:t>
            </a:r>
          </a:p>
          <a:p>
            <a:endParaRPr lang="en-US"/>
          </a:p>
          <a:p>
            <a:r>
              <a:rPr lang="en-US"/>
              <a:t>Connect it to teachers</a:t>
            </a:r>
          </a:p>
          <a:p>
            <a:endParaRPr lang="en-US"/>
          </a:p>
          <a:p>
            <a:r>
              <a:rPr lang="en-US"/>
              <a:t>Then bring it back to the audience.</a:t>
            </a:r>
          </a:p>
          <a:p>
            <a:endParaRPr lang="en-US"/>
          </a:p>
          <a:p>
            <a:r>
              <a:rPr lang="en-US"/>
              <a:t>As teachers...</a:t>
            </a:r>
          </a:p>
          <a:p>
            <a:endParaRPr lang="en-US"/>
          </a:p>
          <a:p>
            <a:r>
              <a:rPr lang="en-US"/>
              <a:t>(Pause.)</a:t>
            </a:r>
          </a:p>
          <a:p>
            <a:endParaRPr lang="en-US"/>
          </a:p>
          <a:p>
            <a:r>
              <a:rPr lang="en-US"/>
              <a:t>Perhaps one of the greatest gifts we can give our learners...</a:t>
            </a:r>
          </a:p>
          <a:p>
            <a:endParaRPr lang="en-US"/>
          </a:p>
          <a:p>
            <a:r>
              <a:rPr lang="en-US"/>
              <a:t>isn't another answer.</a:t>
            </a:r>
          </a:p>
          <a:p>
            <a:endParaRPr lang="en-US"/>
          </a:p>
          <a:p>
            <a:r>
              <a:rPr lang="en-US"/>
              <a:t>(Pause.)</a:t>
            </a:r>
          </a:p>
          <a:p>
            <a:endParaRPr lang="en-US"/>
          </a:p>
          <a:p>
            <a:r>
              <a:rPr lang="en-US"/>
              <a:t>Perhaps it's teaching them...</a:t>
            </a:r>
          </a:p>
          <a:p>
            <a:endParaRPr lang="en-US"/>
          </a:p>
          <a:p>
            <a:r>
              <a:rPr lang="en-US"/>
              <a:t>how to notice.</a:t>
            </a:r>
          </a:p>
          <a:p>
            <a:endParaRPr lang="en-US"/>
          </a:p>
          <a:p>
            <a:r>
              <a:rPr lang="en-US"/>
              <a:t>Audience Reflection</a:t>
            </a:r>
          </a:p>
          <a:p>
            <a:endParaRPr lang="en-US"/>
          </a:p>
          <a:p>
            <a:r>
              <a:rPr lang="en-US"/>
              <a:t>Ask:</a:t>
            </a:r>
          </a:p>
          <a:p>
            <a:endParaRPr lang="en-US"/>
          </a:p>
          <a:p>
            <a:r>
              <a:rPr lang="en-US"/>
              <a:t>What would happen if our classrooms valued observation as much as information?</a:t>
            </a:r>
          </a:p>
          <a:p>
            <a:endParaRPr lang="en-US"/>
          </a:p>
          <a:p>
            <a:r>
              <a:rPr lang="en-US"/>
              <a:t>Let that question sit.</a:t>
            </a:r>
          </a:p>
          <a:p>
            <a:endParaRPr lang="en-US"/>
          </a:p>
          <a:p>
            <a:r>
              <a:rPr lang="en-US"/>
              <a:t>Transition to Slide 7</a:t>
            </a:r>
          </a:p>
          <a:p>
            <a:endParaRPr lang="en-US"/>
          </a:p>
          <a:p>
            <a:r>
              <a:rPr lang="en-US"/>
              <a:t>Finish with:</a:t>
            </a:r>
          </a:p>
          <a:p>
            <a:endParaRPr lang="en-US"/>
          </a:p>
          <a:p>
            <a:r>
              <a:rPr lang="en-US"/>
              <a:t>Observation was only the beginning.</a:t>
            </a:r>
          </a:p>
          <a:p>
            <a:endParaRPr lang="en-US"/>
          </a:p>
          <a:p>
            <a:r>
              <a:rPr lang="en-US"/>
              <a:t>(Pause.)</a:t>
            </a:r>
          </a:p>
          <a:p>
            <a:endParaRPr lang="en-US"/>
          </a:p>
          <a:p>
            <a:r>
              <a:rPr lang="en-US"/>
              <a:t>Our tūpuna also understood something that many education systems are only beginning to rediscover.</a:t>
            </a:r>
          </a:p>
          <a:p>
            <a:endParaRPr lang="en-US"/>
          </a:p>
          <a:p>
            <a:r>
              <a:rPr lang="en-US"/>
              <a:t>(Pause.)</a:t>
            </a:r>
          </a:p>
          <a:p>
            <a:endParaRPr lang="en-US"/>
          </a:p>
          <a:p>
            <a:r>
              <a:rPr lang="en-US"/>
              <a:t>Everything is connected.</a:t>
            </a:r>
          </a:p>
          <a:p>
            <a:endParaRPr lang="en-US"/>
          </a:p>
          <a:p>
            <a:r>
              <a:rPr lang="en-US"/>
              <a:t>(Click.)</a:t>
            </a:r>
          </a:p>
          <a:p>
            <a:endParaRPr lang="en-US"/>
          </a:p>
          <a:p>
            <a:r>
              <a:rPr lang="en-US"/>
              <a:t>That leads beautifully into Slide 7, where you begin introducing whakapapa as the organising principle of knowledge, showing that stars, rivers, forests, people, seasons, and wellbeing were never separate subjects, but part of one living system.</a:t>
            </a:r>
          </a:p>
          <a:p>
            <a:endParaRPr lang="en-US"/>
          </a:p>
          <a:p>
            <a:r>
              <a:rPr lang="en-US"/>
              <a:t>A whakaaro to strengthen the keynote</a:t>
            </a:r>
          </a:p>
          <a:p>
            <a:endParaRPr lang="en-US"/>
          </a:p>
          <a:p>
            <a:r>
              <a:rPr lang="en-US"/>
              <a:t>I think this is also the perfect place to introduce a distinction between seeing and observing.</a:t>
            </a:r>
          </a:p>
          <a:p>
            <a:endParaRPr lang="en-US"/>
          </a:p>
          <a:p>
            <a:r>
              <a:rPr lang="en-US"/>
              <a:t>You could say:</a:t>
            </a:r>
          </a:p>
          <a:p>
            <a:endParaRPr lang="en-US"/>
          </a:p>
          <a:p>
            <a:r>
              <a:rPr lang="en-US"/>
              <a:t>"We all see the stars. But not everyone observes them."</a:t>
            </a:r>
          </a:p>
          <a:p>
            <a:endParaRPr lang="en-US"/>
          </a:p>
          <a:p>
            <a:r>
              <a:rPr lang="en-US"/>
              <a:t>That simple contrast is memorable and applies far beyond astronomy. It captures the essence of mātauranga Māori, teaching, and inquiry. Seeing is passive. Observing is intentional. Observation, repeated with care and shared across generations, becomes knowledge. That single idea can become a thread you return to throughout the rest of your keynote.</a:t>
            </a:r>
          </a:p>
          <a:p>
            <a:endParaRPr lang="en-US"/>
          </a:p>
          <a:p>
            <a:endParaRPr lang="en-US"/>
          </a:p>
          <a:p>
            <a:endParaRPr lang="en-US"/>
          </a:p>
          <a:p>
            <a:r>
              <a:rPr lang="en-US"/>
              <a:t>The position of the stars.</a:t>
            </a:r>
          </a:p>
          <a:p>
            <a:r>
              <a:rPr lang="en-US"/>
              <a:t>The phases of the moon.</a:t>
            </a:r>
          </a:p>
          <a:p>
            <a:r>
              <a:rPr lang="en-US"/>
              <a:t>The movement of clouds.</a:t>
            </a:r>
          </a:p>
          <a:p>
            <a:r>
              <a:rPr lang="en-US"/>
              <a:t>The colour of the sky at sunrise and sunset.</a:t>
            </a:r>
          </a:p>
          <a:p>
            <a:r>
              <a:rPr lang="en-US"/>
              <a:t>The flowering of trees.</a:t>
            </a:r>
          </a:p>
          <a:p>
            <a:r>
              <a:rPr lang="en-US"/>
              <a:t>The behaviour of birds.</a:t>
            </a:r>
          </a:p>
          <a:p>
            <a:r>
              <a:rPr lang="en-US"/>
              <a:t>The tides.</a:t>
            </a:r>
          </a:p>
          <a:p>
            <a:r>
              <a:rPr lang="en-US"/>
              <a:t>The condition of waterways.</a:t>
            </a:r>
          </a:p>
          <a:p>
            <a:r>
              <a:rPr lang="en-US"/>
              <a:t>Changes in the landscape over time.</a:t>
            </a:r>
          </a:p>
          <a:p>
            <a:endParaRPr lang="en-US"/>
          </a:p>
          <a:p>
            <a:r>
              <a:rPr lang="en-US"/>
              <a:t>Question for teachers:</a:t>
            </a:r>
          </a:p>
          <a:p>
            <a:endParaRPr lang="en-US"/>
          </a:p>
          <a:p>
            <a:r>
              <a:rPr lang="en-US"/>
              <a:t>What are your students really seeing every day?</a:t>
            </a:r>
          </a:p>
          <a:p>
            <a:endParaRPr lang="en-US"/>
          </a:p>
          <a:p>
            <a:r>
              <a:rPr lang="en-US"/>
              <a:t>2. Whakarongo - Listening</a:t>
            </a:r>
          </a:p>
          <a:p>
            <a:endParaRPr lang="en-US"/>
          </a:p>
          <a:p>
            <a:r>
              <a:rPr lang="en-US"/>
              <a:t>The environment speaks.</a:t>
            </a:r>
          </a:p>
          <a:p>
            <a:endParaRPr lang="en-US"/>
          </a:p>
          <a:p>
            <a:r>
              <a:rPr lang="en-US"/>
              <a:t>Our tūpuna listened to:</a:t>
            </a:r>
          </a:p>
          <a:p>
            <a:endParaRPr lang="en-US"/>
          </a:p>
          <a:p>
            <a:r>
              <a:rPr lang="en-US"/>
              <a:t>Birdsong.</a:t>
            </a:r>
          </a:p>
          <a:p>
            <a:r>
              <a:rPr lang="en-US"/>
              <a:t>The silence when birds disappeared.</a:t>
            </a:r>
          </a:p>
          <a:p>
            <a:r>
              <a:rPr lang="en-US"/>
              <a:t>The strength of the wind.</a:t>
            </a:r>
          </a:p>
          <a:p>
            <a:r>
              <a:rPr lang="en-US"/>
              <a:t>The sound of the ocean.</a:t>
            </a:r>
          </a:p>
          <a:p>
            <a:r>
              <a:rPr lang="en-US"/>
              <a:t>The flow of rivers.</a:t>
            </a:r>
          </a:p>
          <a:p>
            <a:r>
              <a:rPr lang="en-US"/>
              <a:t>The first insects of the evening.</a:t>
            </a:r>
          </a:p>
          <a:p>
            <a:r>
              <a:rPr lang="en-US"/>
              <a:t>Frogs calling after rain.</a:t>
            </a:r>
          </a:p>
          <a:p>
            <a:r>
              <a:rPr lang="en-US"/>
              <a:t>Leaves moving through the forest.</a:t>
            </a:r>
          </a:p>
          <a:p>
            <a:endParaRPr lang="en-US"/>
          </a:p>
          <a:p>
            <a:r>
              <a:rPr lang="en-US"/>
              <a:t>Sometimes the absence of sound told its own story.</a:t>
            </a:r>
          </a:p>
          <a:p>
            <a:endParaRPr lang="en-US"/>
          </a:p>
          <a:p>
            <a:r>
              <a:rPr lang="en-US"/>
              <a:t>Question</a:t>
            </a:r>
          </a:p>
          <a:p>
            <a:endParaRPr lang="en-US"/>
          </a:p>
          <a:p>
            <a:r>
              <a:rPr lang="en-US"/>
              <a:t>What is Te Taiao saying today?</a:t>
            </a:r>
          </a:p>
          <a:p>
            <a:endParaRPr lang="en-US"/>
          </a:p>
          <a:p>
            <a:r>
              <a:rPr lang="en-US"/>
              <a:t>3. Hongi - Smelling</a:t>
            </a:r>
          </a:p>
          <a:p>
            <a:endParaRPr lang="en-US"/>
          </a:p>
          <a:p>
            <a:r>
              <a:rPr lang="en-US"/>
              <a:t>Smell often tells us something before we can see it.</a:t>
            </a:r>
          </a:p>
          <a:p>
            <a:endParaRPr lang="en-US"/>
          </a:p>
          <a:p>
            <a:r>
              <a:rPr lang="en-US"/>
              <a:t>Our tūpuna recognised:</a:t>
            </a:r>
          </a:p>
          <a:p>
            <a:endParaRPr lang="en-US"/>
          </a:p>
          <a:p>
            <a:r>
              <a:rPr lang="en-US"/>
              <a:t>Rain approaching.</a:t>
            </a:r>
          </a:p>
          <a:p>
            <a:r>
              <a:rPr lang="en-US"/>
              <a:t>Salt carried inland by strong winds.</a:t>
            </a:r>
          </a:p>
          <a:p>
            <a:r>
              <a:rPr lang="en-US"/>
              <a:t>The scent of flowering plants.</a:t>
            </a:r>
          </a:p>
          <a:p>
            <a:r>
              <a:rPr lang="en-US"/>
              <a:t>Damp soils.</a:t>
            </a:r>
          </a:p>
          <a:p>
            <a:r>
              <a:rPr lang="en-US"/>
              <a:t>Rot and decay.</a:t>
            </a:r>
          </a:p>
          <a:p>
            <a:r>
              <a:rPr lang="en-US"/>
              <a:t>Healthy forests.</a:t>
            </a:r>
          </a:p>
          <a:p>
            <a:r>
              <a:rPr lang="en-US"/>
              <a:t>Fresh water.</a:t>
            </a:r>
          </a:p>
          <a:p>
            <a:r>
              <a:rPr lang="en-US"/>
              <a:t>The sea.</a:t>
            </a:r>
          </a:p>
          <a:p>
            <a:endParaRPr lang="en-US"/>
          </a:p>
          <a:p>
            <a:r>
              <a:rPr lang="en-US"/>
              <a:t>Smell became an environmental indicator.</a:t>
            </a:r>
          </a:p>
          <a:p>
            <a:endParaRPr lang="en-US"/>
          </a:p>
          <a:p>
            <a:r>
              <a:rPr lang="en-US"/>
              <a:t>4. Pā - Touch</a:t>
            </a:r>
          </a:p>
          <a:p>
            <a:endParaRPr lang="en-US"/>
          </a:p>
          <a:p>
            <a:r>
              <a:rPr lang="en-US"/>
              <a:t>Knowledge also comes through touch.</a:t>
            </a:r>
          </a:p>
          <a:p>
            <a:endParaRPr lang="en-US"/>
          </a:p>
          <a:p>
            <a:r>
              <a:rPr lang="en-US"/>
              <a:t>Feeling:</a:t>
            </a:r>
          </a:p>
          <a:p>
            <a:endParaRPr lang="en-US"/>
          </a:p>
          <a:p>
            <a:r>
              <a:rPr lang="en-US"/>
              <a:t>Soil moisture.</a:t>
            </a:r>
          </a:p>
          <a:p>
            <a:r>
              <a:rPr lang="en-US"/>
              <a:t>The warmth of rocks.</a:t>
            </a:r>
          </a:p>
          <a:p>
            <a:r>
              <a:rPr lang="en-US"/>
              <a:t>Water temperature.</a:t>
            </a:r>
          </a:p>
          <a:p>
            <a:r>
              <a:rPr lang="en-US"/>
              <a:t>The direction of the wind.</a:t>
            </a:r>
          </a:p>
          <a:p>
            <a:r>
              <a:rPr lang="en-US"/>
              <a:t>Humidity.</a:t>
            </a:r>
          </a:p>
          <a:p>
            <a:r>
              <a:rPr lang="en-US"/>
              <a:t>Tree bark.</a:t>
            </a:r>
          </a:p>
          <a:p>
            <a:r>
              <a:rPr lang="en-US"/>
              <a:t>The texture of leaves.</a:t>
            </a:r>
          </a:p>
          <a:p>
            <a:r>
              <a:rPr lang="en-US"/>
              <a:t>The movement of currents.</a:t>
            </a:r>
          </a:p>
          <a:p>
            <a:endParaRPr lang="en-US"/>
          </a:p>
          <a:p>
            <a:r>
              <a:rPr lang="en-US"/>
              <a:t>Touch connects us physically to place.</a:t>
            </a:r>
          </a:p>
          <a:p>
            <a:endParaRPr lang="en-US"/>
          </a:p>
          <a:p>
            <a:r>
              <a:rPr lang="en-US"/>
              <a:t>5. Whakamātau - Experience</a:t>
            </a:r>
          </a:p>
          <a:p>
            <a:endParaRPr lang="en-US"/>
          </a:p>
          <a:p>
            <a:r>
              <a:rPr lang="en-US"/>
              <a:t>Observation isn't passive.</a:t>
            </a:r>
          </a:p>
          <a:p>
            <a:endParaRPr lang="en-US"/>
          </a:p>
          <a:p>
            <a:r>
              <a:rPr lang="en-US"/>
              <a:t>It is tested.</a:t>
            </a:r>
          </a:p>
          <a:p>
            <a:endParaRPr lang="en-US"/>
          </a:p>
          <a:p>
            <a:r>
              <a:rPr lang="en-US"/>
              <a:t>Our tūpuna:</a:t>
            </a:r>
          </a:p>
          <a:p>
            <a:endParaRPr lang="en-US"/>
          </a:p>
          <a:p>
            <a:r>
              <a:rPr lang="en-US"/>
              <a:t>Went fishing.</a:t>
            </a:r>
          </a:p>
          <a:p>
            <a:r>
              <a:rPr lang="en-US"/>
              <a:t>Grew kai.</a:t>
            </a:r>
          </a:p>
          <a:p>
            <a:r>
              <a:rPr lang="en-US"/>
              <a:t>Navigated oceans.</a:t>
            </a:r>
          </a:p>
          <a:p>
            <a:r>
              <a:rPr lang="en-US"/>
              <a:t>Harvested plants.</a:t>
            </a:r>
          </a:p>
          <a:p>
            <a:r>
              <a:rPr lang="en-US"/>
              <a:t>Built waka.</a:t>
            </a:r>
          </a:p>
          <a:p>
            <a:r>
              <a:rPr lang="en-US"/>
              <a:t>Lit fires.</a:t>
            </a:r>
          </a:p>
          <a:p>
            <a:r>
              <a:rPr lang="en-US"/>
              <a:t>Observed outcomes.</a:t>
            </a:r>
          </a:p>
          <a:p>
            <a:endParaRPr lang="en-US"/>
          </a:p>
          <a:p>
            <a:r>
              <a:rPr lang="en-US"/>
              <a:t>Knowledge developed through repeated experience.</a:t>
            </a:r>
          </a:p>
          <a:p>
            <a:endParaRPr lang="en-US"/>
          </a:p>
          <a:p>
            <a:r>
              <a:rPr lang="en-US"/>
              <a:t>6. Wānanga - Reflection</a:t>
            </a:r>
          </a:p>
          <a:p>
            <a:endParaRPr lang="en-US"/>
          </a:p>
          <a:p>
            <a:r>
              <a:rPr lang="en-US"/>
              <a:t>Observation becomes wisdom through reflection.</a:t>
            </a:r>
          </a:p>
          <a:p>
            <a:endParaRPr lang="en-US"/>
          </a:p>
          <a:p>
            <a:r>
              <a:rPr lang="en-US"/>
              <a:t>Questions included:</a:t>
            </a:r>
          </a:p>
          <a:p>
            <a:endParaRPr lang="en-US"/>
          </a:p>
          <a:p>
            <a:r>
              <a:rPr lang="en-US"/>
              <a:t>What happened?</a:t>
            </a:r>
          </a:p>
          <a:p>
            <a:r>
              <a:rPr lang="en-US"/>
              <a:t>Why did it happen?</a:t>
            </a:r>
          </a:p>
          <a:p>
            <a:r>
              <a:rPr lang="en-US"/>
              <a:t>Has this happened before?</a:t>
            </a:r>
          </a:p>
          <a:p>
            <a:r>
              <a:rPr lang="en-US"/>
              <a:t>What does this mean?</a:t>
            </a:r>
          </a:p>
          <a:p>
            <a:r>
              <a:rPr lang="en-US"/>
              <a:t>What should we do differently next time?</a:t>
            </a:r>
          </a:p>
          <a:p>
            <a:endParaRPr lang="en-US"/>
          </a:p>
          <a:p>
            <a:r>
              <a:rPr lang="en-US"/>
              <a:t>Reflection transformed observation into mātauranga.</a:t>
            </a:r>
          </a:p>
          <a:p>
            <a:endParaRPr lang="en-US"/>
          </a:p>
          <a:p>
            <a:r>
              <a:rPr lang="en-US"/>
              <a:t>7. Whakapapa - Making Connections</a:t>
            </a:r>
          </a:p>
          <a:p>
            <a:endParaRPr lang="en-US"/>
          </a:p>
          <a:p>
            <a:r>
              <a:rPr lang="en-US"/>
              <a:t>This is perhaps the most important sense of all.</a:t>
            </a:r>
          </a:p>
          <a:p>
            <a:endParaRPr lang="en-US"/>
          </a:p>
          <a:p>
            <a:r>
              <a:rPr lang="en-US"/>
              <a:t>Our tūpuna connected observations.</a:t>
            </a:r>
          </a:p>
          <a:p>
            <a:endParaRPr lang="en-US"/>
          </a:p>
          <a:p>
            <a:r>
              <a:rPr lang="en-US"/>
              <a:t>Noticing that:</a:t>
            </a:r>
          </a:p>
          <a:p>
            <a:endParaRPr lang="en-US"/>
          </a:p>
          <a:p>
            <a:r>
              <a:rPr lang="en-US"/>
              <a:t>When a certain star rises...</a:t>
            </a:r>
          </a:p>
          <a:p>
            <a:r>
              <a:rPr lang="en-US"/>
              <a:t>Certain fish arrive.</a:t>
            </a:r>
          </a:p>
          <a:p>
            <a:r>
              <a:rPr lang="en-US"/>
              <a:t>Certain birds begin nesting.</a:t>
            </a:r>
          </a:p>
          <a:p>
            <a:r>
              <a:rPr lang="en-US"/>
              <a:t>Particular plants flower.</a:t>
            </a:r>
          </a:p>
          <a:p>
            <a:r>
              <a:rPr lang="en-US"/>
              <a:t>Winds change.</a:t>
            </a:r>
          </a:p>
          <a:p>
            <a:r>
              <a:rPr lang="en-US"/>
              <a:t>Water temperatures shift.</a:t>
            </a:r>
          </a:p>
          <a:p>
            <a:endParaRPr lang="en-US"/>
          </a:p>
          <a:p>
            <a:r>
              <a:rPr lang="en-US"/>
              <a:t>One observation means little on its own.</a:t>
            </a:r>
          </a:p>
          <a:p>
            <a:endParaRPr lang="en-US"/>
          </a:p>
          <a:p>
            <a:r>
              <a:rPr lang="en-US"/>
              <a:t>Many observations connected through whakapapa become understanding.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Whakapapa is not simply about where we come from.</a:t>
            </a:r>
          </a:p>
          <a:p>
            <a:endParaRPr lang="en-US"/>
          </a:p>
          <a:p>
            <a:r>
              <a:rPr lang="en-US"/>
              <a:t>It helps us understand how everything belongs together.</a:t>
            </a:r>
          </a:p>
          <a:p>
            <a:endParaRPr lang="en-US"/>
          </a:p>
          <a:p>
            <a:r>
              <a:rPr lang="en-US"/>
              <a:t>hen many people hear the word whakapapa...</a:t>
            </a:r>
          </a:p>
          <a:p>
            <a:endParaRPr lang="en-US"/>
          </a:p>
          <a:p>
            <a:r>
              <a:rPr lang="en-US"/>
              <a:t>they immediately think about genealogy.</a:t>
            </a:r>
          </a:p>
          <a:p>
            <a:endParaRPr lang="en-US"/>
          </a:p>
          <a:p>
            <a:r>
              <a:rPr lang="en-US"/>
              <a:t>Our parents.</a:t>
            </a:r>
          </a:p>
          <a:p>
            <a:endParaRPr lang="en-US"/>
          </a:p>
          <a:p>
            <a:r>
              <a:rPr lang="en-US"/>
              <a:t>Our grandparents.</a:t>
            </a:r>
          </a:p>
          <a:p>
            <a:endParaRPr lang="en-US"/>
          </a:p>
          <a:p>
            <a:r>
              <a:rPr lang="en-US"/>
              <a:t>Our ancestors.</a:t>
            </a:r>
          </a:p>
          <a:p>
            <a:endParaRPr lang="en-US"/>
          </a:p>
          <a:p>
            <a:r>
              <a:rPr lang="en-US"/>
              <a:t>And they would be absolutely right.</a:t>
            </a:r>
          </a:p>
          <a:p>
            <a:endParaRPr lang="en-US"/>
          </a:p>
          <a:p>
            <a:r>
              <a:rPr lang="en-US"/>
              <a:t>(Pause.)</a:t>
            </a:r>
          </a:p>
          <a:p>
            <a:endParaRPr lang="en-US"/>
          </a:p>
          <a:p>
            <a:r>
              <a:rPr lang="en-US"/>
              <a:t>But whakapapa is much bigger than that.</a:t>
            </a:r>
          </a:p>
          <a:p>
            <a:endParaRPr lang="en-US"/>
          </a:p>
          <a:p>
            <a:r>
              <a:rPr lang="en-US"/>
              <a:t>(Pause.)</a:t>
            </a:r>
          </a:p>
          <a:p>
            <a:endParaRPr lang="en-US"/>
          </a:p>
          <a:p>
            <a:r>
              <a:rPr lang="en-US"/>
              <a:t>Whakapapa is the way we understand relationships.</a:t>
            </a:r>
          </a:p>
          <a:p>
            <a:endParaRPr lang="en-US"/>
          </a:p>
          <a:p>
            <a:r>
              <a:rPr lang="en-US"/>
              <a:t>Not just between people...</a:t>
            </a:r>
          </a:p>
          <a:p>
            <a:endParaRPr lang="en-US"/>
          </a:p>
          <a:p>
            <a:r>
              <a:rPr lang="en-US"/>
              <a:t>but between all living things.</a:t>
            </a:r>
          </a:p>
          <a:p>
            <a:endParaRPr lang="en-US"/>
          </a:p>
          <a:p>
            <a:r>
              <a:rPr lang="en-US"/>
              <a:t>Continue...</a:t>
            </a:r>
          </a:p>
          <a:p>
            <a:endParaRPr lang="en-US"/>
          </a:p>
          <a:p>
            <a:r>
              <a:rPr lang="en-US"/>
              <a:t>The stars have whakapapa.</a:t>
            </a:r>
          </a:p>
          <a:p>
            <a:endParaRPr lang="en-US"/>
          </a:p>
          <a:p>
            <a:r>
              <a:rPr lang="en-US"/>
              <a:t>The moon has whakapapa.</a:t>
            </a:r>
          </a:p>
          <a:p>
            <a:endParaRPr lang="en-US"/>
          </a:p>
          <a:p>
            <a:r>
              <a:rPr lang="en-US"/>
              <a:t>The rivers have whakapapa.</a:t>
            </a:r>
          </a:p>
          <a:p>
            <a:endParaRPr lang="en-US"/>
          </a:p>
          <a:p>
            <a:r>
              <a:rPr lang="en-US"/>
              <a:t>The forests have whakapapa.</a:t>
            </a:r>
          </a:p>
          <a:p>
            <a:endParaRPr lang="en-US"/>
          </a:p>
          <a:p>
            <a:r>
              <a:rPr lang="en-US"/>
              <a:t>The birds have whakapapa.</a:t>
            </a:r>
          </a:p>
          <a:p>
            <a:endParaRPr lang="en-US"/>
          </a:p>
          <a:p>
            <a:r>
              <a:rPr lang="en-US"/>
              <a:t>Our food has whakapapa.</a:t>
            </a:r>
          </a:p>
          <a:p>
            <a:endParaRPr lang="en-US"/>
          </a:p>
          <a:p>
            <a:r>
              <a:rPr lang="en-US"/>
              <a:t>Our health has whakapapa.</a:t>
            </a:r>
          </a:p>
          <a:p>
            <a:endParaRPr lang="en-US"/>
          </a:p>
          <a:p>
            <a:r>
              <a:rPr lang="en-US"/>
              <a:t>Our learning has whakapapa.</a:t>
            </a:r>
          </a:p>
          <a:p>
            <a:endParaRPr lang="en-US"/>
          </a:p>
          <a:p>
            <a:r>
              <a:rPr lang="en-US"/>
              <a:t>Because nothing exists alone.</a:t>
            </a:r>
          </a:p>
          <a:p>
            <a:endParaRPr lang="en-US"/>
          </a:p>
          <a:p>
            <a:r>
              <a:rPr lang="en-US"/>
              <a:t>ntroduce a beautiful idea</a:t>
            </a:r>
          </a:p>
          <a:p>
            <a:endParaRPr lang="en-US"/>
          </a:p>
          <a:p>
            <a:r>
              <a:rPr lang="en-US"/>
              <a:t>This is where I'd introduce one of the key messages of your keynote.</a:t>
            </a:r>
          </a:p>
          <a:p>
            <a:endParaRPr lang="en-US"/>
          </a:p>
          <a:p>
            <a:r>
              <a:rPr lang="en-US"/>
              <a:t>In many education systems...</a:t>
            </a:r>
          </a:p>
          <a:p>
            <a:endParaRPr lang="en-US"/>
          </a:p>
          <a:p>
            <a:r>
              <a:rPr lang="en-US"/>
              <a:t>knowledge is divided into subjects.</a:t>
            </a:r>
          </a:p>
          <a:p>
            <a:endParaRPr lang="en-US"/>
          </a:p>
          <a:p>
            <a:r>
              <a:rPr lang="en-US"/>
              <a:t>Science.</a:t>
            </a:r>
          </a:p>
          <a:p>
            <a:endParaRPr lang="en-US"/>
          </a:p>
          <a:p>
            <a:r>
              <a:rPr lang="en-US"/>
              <a:t>English.</a:t>
            </a:r>
          </a:p>
          <a:p>
            <a:endParaRPr lang="en-US"/>
          </a:p>
          <a:p>
            <a:r>
              <a:rPr lang="en-US"/>
              <a:t>Mathematics.</a:t>
            </a:r>
          </a:p>
          <a:p>
            <a:endParaRPr lang="en-US"/>
          </a:p>
          <a:p>
            <a:r>
              <a:rPr lang="en-US"/>
              <a:t>Health.</a:t>
            </a:r>
          </a:p>
          <a:p>
            <a:endParaRPr lang="en-US"/>
          </a:p>
          <a:p>
            <a:r>
              <a:rPr lang="en-US"/>
              <a:t>Geography.</a:t>
            </a:r>
          </a:p>
          <a:p>
            <a:endParaRPr lang="en-US"/>
          </a:p>
          <a:p>
            <a:r>
              <a:rPr lang="en-US"/>
              <a:t>History.</a:t>
            </a:r>
          </a:p>
          <a:p>
            <a:endParaRPr lang="en-US"/>
          </a:p>
          <a:p>
            <a:r>
              <a:rPr lang="en-US"/>
              <a:t>(Pause.)</a:t>
            </a:r>
          </a:p>
          <a:p>
            <a:endParaRPr lang="en-US"/>
          </a:p>
          <a:p>
            <a:r>
              <a:rPr lang="en-US"/>
              <a:t>In te ao Māori...</a:t>
            </a:r>
          </a:p>
          <a:p>
            <a:endParaRPr lang="en-US"/>
          </a:p>
          <a:p>
            <a:r>
              <a:rPr lang="en-US"/>
              <a:t>knowledge begins with relationships.</a:t>
            </a:r>
          </a:p>
          <a:p>
            <a:endParaRPr lang="en-US"/>
          </a:p>
          <a:p>
            <a:r>
              <a:rPr lang="en-US"/>
              <a:t>Connect it back to teachers</a:t>
            </a:r>
          </a:p>
          <a:p>
            <a:endParaRPr lang="en-US"/>
          </a:p>
          <a:p>
            <a:r>
              <a:rPr lang="en-US"/>
              <a:t>Ask:</a:t>
            </a:r>
          </a:p>
          <a:p>
            <a:endParaRPr lang="en-US"/>
          </a:p>
          <a:p>
            <a:r>
              <a:rPr lang="en-US"/>
              <a:t>What if our curriculum didn't begin with subjects...</a:t>
            </a:r>
          </a:p>
          <a:p>
            <a:endParaRPr lang="en-US"/>
          </a:p>
          <a:p>
            <a:r>
              <a:rPr lang="en-US"/>
              <a:t>(Pause.)</a:t>
            </a:r>
          </a:p>
          <a:p>
            <a:endParaRPr lang="en-US"/>
          </a:p>
          <a:p>
            <a:r>
              <a:rPr lang="en-US"/>
              <a:t>What if it began with relationships?</a:t>
            </a:r>
          </a:p>
          <a:p>
            <a:endParaRPr lang="en-US"/>
          </a:p>
          <a:p>
            <a:r>
              <a:rPr lang="en-US"/>
              <a:t>Relationships with:</a:t>
            </a:r>
          </a:p>
          <a:p>
            <a:endParaRPr lang="en-US"/>
          </a:p>
          <a:p>
            <a:r>
              <a:rPr lang="en-US"/>
              <a:t>whenua</a:t>
            </a:r>
          </a:p>
          <a:p>
            <a:r>
              <a:rPr lang="en-US"/>
              <a:t>wai</a:t>
            </a:r>
          </a:p>
          <a:p>
            <a:r>
              <a:rPr lang="en-US"/>
              <a:t>ngā whetū</a:t>
            </a:r>
          </a:p>
          <a:p>
            <a:r>
              <a:rPr lang="en-US"/>
              <a:t>whakapapa</a:t>
            </a:r>
          </a:p>
          <a:p>
            <a:r>
              <a:rPr lang="en-US"/>
              <a:t>community</a:t>
            </a:r>
          </a:p>
          <a:p>
            <a:r>
              <a:rPr lang="en-US"/>
              <a:t>one another</a:t>
            </a:r>
          </a:p>
          <a:p>
            <a:r>
              <a:rPr lang="en-US"/>
              <a:t>Introduce your systems thinking</a:t>
            </a:r>
          </a:p>
          <a:p>
            <a:endParaRPr lang="en-US"/>
          </a:p>
          <a:p>
            <a:r>
              <a:rPr lang="en-US"/>
              <a:t>Now you can naturally connect to your own work.</a:t>
            </a:r>
          </a:p>
          <a:p>
            <a:endParaRPr lang="en-US"/>
          </a:p>
          <a:p>
            <a:r>
              <a:rPr lang="en-US"/>
              <a:t>Much of my work in systems innovation begins with a very simple question.</a:t>
            </a:r>
          </a:p>
          <a:p>
            <a:endParaRPr lang="en-US"/>
          </a:p>
          <a:p>
            <a:r>
              <a:rPr lang="en-US"/>
              <a:t>What relationships are we not seeing?</a:t>
            </a:r>
          </a:p>
          <a:p>
            <a:endParaRPr lang="en-US"/>
          </a:p>
          <a:p>
            <a:r>
              <a:rPr lang="en-US"/>
              <a:t>Because whenever we overlook relationships...</a:t>
            </a:r>
          </a:p>
          <a:p>
            <a:endParaRPr lang="en-US"/>
          </a:p>
          <a:p>
            <a:r>
              <a:rPr lang="en-US"/>
              <a:t>we often create unintended consequences.</a:t>
            </a:r>
          </a:p>
          <a:p>
            <a:endParaRPr lang="en-US"/>
          </a:p>
          <a:p>
            <a:r>
              <a:rPr lang="en-US"/>
              <a:t>Our tūpuna understood that if one part of the system changed...</a:t>
            </a:r>
          </a:p>
          <a:p>
            <a:endParaRPr lang="en-US"/>
          </a:p>
          <a:p>
            <a:r>
              <a:rPr lang="en-US"/>
              <a:t>everything else responded.</a:t>
            </a:r>
          </a:p>
          <a:p>
            <a:endParaRPr lang="en-US"/>
          </a:p>
          <a:p>
            <a:r>
              <a:rPr lang="en-US"/>
              <a:t>That understanding wasn't called "systems thinking."</a:t>
            </a:r>
          </a:p>
          <a:p>
            <a:endParaRPr lang="en-US"/>
          </a:p>
          <a:p>
            <a:r>
              <a:rPr lang="en-US"/>
              <a:t>It was simply a way of living through whakapapa.</a:t>
            </a:r>
          </a:p>
          <a:p>
            <a:endParaRPr lang="en-US"/>
          </a:p>
          <a:p>
            <a:r>
              <a:rPr lang="en-US"/>
              <a:t>A Moment of Reflection</a:t>
            </a:r>
          </a:p>
          <a:p>
            <a:endParaRPr lang="en-US"/>
          </a:p>
          <a:p>
            <a:r>
              <a:rPr lang="en-US"/>
              <a:t>Invite the audience to pause.</a:t>
            </a:r>
          </a:p>
          <a:p>
            <a:endParaRPr lang="en-US"/>
          </a:p>
          <a:p>
            <a:r>
              <a:rPr lang="en-US"/>
              <a:t>Think about one learner in your classroom.</a:t>
            </a:r>
          </a:p>
          <a:p>
            <a:endParaRPr lang="en-US"/>
          </a:p>
          <a:p>
            <a:r>
              <a:rPr lang="en-US"/>
              <a:t>(Pause.)</a:t>
            </a:r>
          </a:p>
          <a:p>
            <a:endParaRPr lang="en-US"/>
          </a:p>
          <a:p>
            <a:r>
              <a:rPr lang="en-US"/>
              <a:t>Can you understand that learner...</a:t>
            </a:r>
          </a:p>
          <a:p>
            <a:endParaRPr lang="en-US"/>
          </a:p>
          <a:p>
            <a:r>
              <a:rPr lang="en-US"/>
              <a:t>without understanding their whakapapa?</a:t>
            </a:r>
          </a:p>
          <a:p>
            <a:endParaRPr lang="en-US"/>
          </a:p>
          <a:p>
            <a:r>
              <a:rPr lang="en-US"/>
              <a:t>Their whānau?</a:t>
            </a:r>
          </a:p>
          <a:p>
            <a:endParaRPr lang="en-US"/>
          </a:p>
          <a:p>
            <a:r>
              <a:rPr lang="en-US"/>
              <a:t>Their whenua?</a:t>
            </a:r>
          </a:p>
          <a:p>
            <a:endParaRPr lang="en-US"/>
          </a:p>
          <a:p>
            <a:r>
              <a:rPr lang="en-US"/>
              <a:t>Their language?</a:t>
            </a:r>
          </a:p>
          <a:p>
            <a:endParaRPr lang="en-US"/>
          </a:p>
          <a:p>
            <a:r>
              <a:rPr lang="en-US"/>
              <a:t>Their dreams?</a:t>
            </a:r>
          </a:p>
          <a:p>
            <a:endParaRPr lang="en-US"/>
          </a:p>
          <a:p>
            <a:r>
              <a:rPr lang="en-US"/>
              <a:t>Their challenges?</a:t>
            </a:r>
          </a:p>
          <a:p>
            <a:endParaRPr lang="en-US"/>
          </a:p>
          <a:p>
            <a:r>
              <a:rPr lang="en-US"/>
              <a:t>(Pause.)</a:t>
            </a:r>
          </a:p>
          <a:p>
            <a:endParaRPr lang="en-US"/>
          </a:p>
          <a:p>
            <a:r>
              <a:rPr lang="en-US"/>
              <a:t>Probably not.</a:t>
            </a:r>
          </a:p>
          <a:p>
            <a:endParaRPr lang="en-US"/>
          </a:p>
          <a:p>
            <a:r>
              <a:rPr lang="en-US"/>
              <a:t>Because we learn in relationship.</a:t>
            </a:r>
          </a:p>
          <a:p>
            <a:endParaRPr lang="en-US"/>
          </a:p>
          <a:p>
            <a:r>
              <a:rPr lang="en-US"/>
              <a:t>A Powerful Quote for the Slide</a:t>
            </a:r>
          </a:p>
          <a:p>
            <a:endParaRPr lang="en-US"/>
          </a:p>
          <a:p>
            <a:r>
              <a:rPr lang="en-US"/>
              <a:t>I think this would become one of the memorable lines of your keynote:</a:t>
            </a:r>
          </a:p>
          <a:p>
            <a:endParaRPr lang="en-US"/>
          </a:p>
          <a:p>
            <a:r>
              <a:rPr lang="en-US"/>
              <a:t>Whakapapa doesn't simply tell us where we come from.</a:t>
            </a:r>
          </a:p>
          <a:p>
            <a:endParaRPr lang="en-US"/>
          </a:p>
          <a:p>
            <a:r>
              <a:rPr lang="en-US"/>
              <a:t>Whakapapa reminds us that nothing stands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49" t="-1049" r="-1049" b="-1049"/>
            </a:stretch>
          </a:blipFill>
        </p:spPr>
        <p:txBody>
          <a:bodyPr/>
          <a:lstStyle/>
          <a:p>
            <a:endParaRPr lang="en-NZ"/>
          </a:p>
        </p:txBody>
      </p:sp>
      <p:grpSp>
        <p:nvGrpSpPr>
          <p:cNvPr id="3" name="Group 3"/>
          <p:cNvGrpSpPr/>
          <p:nvPr/>
        </p:nvGrpSpPr>
        <p:grpSpPr>
          <a:xfrm>
            <a:off x="7102427" y="0"/>
            <a:ext cx="11185573" cy="8407689"/>
            <a:chOff x="0" y="0"/>
            <a:chExt cx="1081348" cy="812800"/>
          </a:xfrm>
        </p:grpSpPr>
        <p:sp>
          <p:nvSpPr>
            <p:cNvPr id="4" name="Freeform 4"/>
            <p:cNvSpPr/>
            <p:nvPr/>
          </p:nvSpPr>
          <p:spPr>
            <a:xfrm>
              <a:off x="0" y="0"/>
              <a:ext cx="1081347" cy="812800"/>
            </a:xfrm>
            <a:custGeom>
              <a:avLst/>
              <a:gdLst/>
              <a:ahLst/>
              <a:cxnLst/>
              <a:rect l="l" t="t" r="r" b="b"/>
              <a:pathLst>
                <a:path w="1081347" h="812800">
                  <a:moveTo>
                    <a:pt x="0" y="0"/>
                  </a:moveTo>
                  <a:lnTo>
                    <a:pt x="1081347" y="0"/>
                  </a:lnTo>
                  <a:lnTo>
                    <a:pt x="1081347" y="812800"/>
                  </a:lnTo>
                  <a:lnTo>
                    <a:pt x="0" y="812800"/>
                  </a:lnTo>
                  <a:close/>
                </a:path>
              </a:pathLst>
            </a:custGeom>
            <a:blipFill>
              <a:blip r:embed="rId4"/>
              <a:stretch>
                <a:fillRect l="-110" r="-110"/>
              </a:stretch>
            </a:blipFill>
          </p:spPr>
          <p:txBody>
            <a:bodyPr/>
            <a:lstStyle/>
            <a:p>
              <a:endParaRPr lang="en-NZ"/>
            </a:p>
          </p:txBody>
        </p:sp>
      </p:grpSp>
      <p:sp>
        <p:nvSpPr>
          <p:cNvPr id="5" name="TextBox 5"/>
          <p:cNvSpPr txBox="1"/>
          <p:nvPr/>
        </p:nvSpPr>
        <p:spPr>
          <a:xfrm>
            <a:off x="1454503" y="1917411"/>
            <a:ext cx="7594247" cy="1522818"/>
          </a:xfrm>
          <a:prstGeom prst="rect">
            <a:avLst/>
          </a:prstGeom>
        </p:spPr>
        <p:txBody>
          <a:bodyPr lIns="0" tIns="0" rIns="0" bIns="0" rtlCol="0" anchor="t">
            <a:spAutoFit/>
          </a:bodyPr>
          <a:lstStyle/>
          <a:p>
            <a:pPr marL="0" lvl="0" indent="0" algn="l">
              <a:lnSpc>
                <a:spcPts val="4022"/>
              </a:lnSpc>
            </a:pPr>
            <a:r>
              <a:rPr lang="en-US" sz="3656" strike="noStrike">
                <a:solidFill>
                  <a:srgbClr val="FFFFFF"/>
                </a:solidFill>
                <a:latin typeface="Canva Sans"/>
                <a:ea typeface="Canva Sans"/>
                <a:cs typeface="Canva Sans"/>
                <a:sym typeface="Canva Sans"/>
              </a:rPr>
              <a:t>Te Uetāngahu a Tānenuiārangi</a:t>
            </a:r>
          </a:p>
          <a:p>
            <a:pPr marL="0" lvl="0" indent="0" algn="l">
              <a:lnSpc>
                <a:spcPts val="4022"/>
              </a:lnSpc>
            </a:pPr>
            <a:r>
              <a:rPr lang="en-US" sz="3656" strike="noStrike">
                <a:solidFill>
                  <a:srgbClr val="FFFFFF"/>
                </a:solidFill>
                <a:latin typeface="Canva Sans"/>
                <a:ea typeface="Canva Sans"/>
                <a:cs typeface="Canva Sans"/>
                <a:sym typeface="Canva Sans"/>
              </a:rPr>
              <a:t>Reconnecting Education Through the Stars</a:t>
            </a:r>
          </a:p>
        </p:txBody>
      </p:sp>
      <p:grpSp>
        <p:nvGrpSpPr>
          <p:cNvPr id="6" name="Group 6"/>
          <p:cNvGrpSpPr/>
          <p:nvPr/>
        </p:nvGrpSpPr>
        <p:grpSpPr>
          <a:xfrm>
            <a:off x="1454503" y="6805919"/>
            <a:ext cx="3364203" cy="1601771"/>
            <a:chOff x="0" y="0"/>
            <a:chExt cx="4485604" cy="2135694"/>
          </a:xfrm>
        </p:grpSpPr>
        <p:sp>
          <p:nvSpPr>
            <p:cNvPr id="7" name="TextBox 7"/>
            <p:cNvSpPr txBox="1"/>
            <p:nvPr/>
          </p:nvSpPr>
          <p:spPr>
            <a:xfrm>
              <a:off x="0" y="802194"/>
              <a:ext cx="4485604" cy="1333500"/>
            </a:xfrm>
            <a:prstGeom prst="rect">
              <a:avLst/>
            </a:prstGeom>
          </p:spPr>
          <p:txBody>
            <a:bodyPr lIns="0" tIns="0" rIns="0" bIns="0" rtlCol="0" anchor="t">
              <a:spAutoFit/>
            </a:bodyPr>
            <a:lstStyle/>
            <a:p>
              <a:pPr marL="0" lvl="0" indent="0" algn="l">
                <a:lnSpc>
                  <a:spcPts val="2689"/>
                </a:lnSpc>
              </a:pPr>
              <a:r>
                <a:rPr lang="en-US" sz="2241" strike="noStrike">
                  <a:solidFill>
                    <a:srgbClr val="FFFFFF"/>
                  </a:solidFill>
                  <a:latin typeface="Canva Sans"/>
                  <a:ea typeface="Canva Sans"/>
                  <a:cs typeface="Canva Sans"/>
                  <a:sym typeface="Canva Sans"/>
                </a:rPr>
                <a:t>PPTA Māori Teachers’ Conference 2026</a:t>
              </a:r>
            </a:p>
            <a:p>
              <a:pPr marL="0" lvl="0" indent="0" algn="l">
                <a:lnSpc>
                  <a:spcPts val="2689"/>
                </a:lnSpc>
              </a:pPr>
              <a:r>
                <a:rPr lang="en-US" sz="2241" strike="noStrike">
                  <a:solidFill>
                    <a:srgbClr val="FFFFFF"/>
                  </a:solidFill>
                  <a:latin typeface="Canva Sans"/>
                  <a:ea typeface="Canva Sans"/>
                  <a:cs typeface="Canva Sans"/>
                  <a:sym typeface="Canva Sans"/>
                </a:rPr>
                <a:t>Sudima, Rotorua,</a:t>
              </a:r>
            </a:p>
          </p:txBody>
        </p:sp>
        <p:sp>
          <p:nvSpPr>
            <p:cNvPr id="8" name="AutoShape 8"/>
            <p:cNvSpPr/>
            <p:nvPr/>
          </p:nvSpPr>
          <p:spPr>
            <a:xfrm>
              <a:off x="0" y="31750"/>
              <a:ext cx="1968764" cy="0"/>
            </a:xfrm>
            <a:prstGeom prst="line">
              <a:avLst/>
            </a:prstGeom>
            <a:ln w="63500" cap="rnd">
              <a:solidFill>
                <a:srgbClr val="2E4172"/>
              </a:solidFill>
              <a:prstDash val="solid"/>
              <a:headEnd type="none" w="sm" len="sm"/>
              <a:tailEnd type="none" w="sm" len="sm"/>
            </a:ln>
          </p:spPr>
          <p:txBody>
            <a:bodyPr/>
            <a:lstStyle/>
            <a:p>
              <a:endParaRPr lang="en-NZ"/>
            </a:p>
          </p:txBody>
        </p:sp>
      </p:grpSp>
      <p:sp>
        <p:nvSpPr>
          <p:cNvPr id="9" name="AutoShape 9"/>
          <p:cNvSpPr/>
          <p:nvPr/>
        </p:nvSpPr>
        <p:spPr>
          <a:xfrm>
            <a:off x="7102427" y="8108349"/>
            <a:ext cx="11185573" cy="299341"/>
          </a:xfrm>
          <a:prstGeom prst="rect">
            <a:avLst/>
          </a:prstGeom>
          <a:solidFill>
            <a:srgbClr val="2E4172"/>
          </a:solidFill>
        </p:spPr>
        <p:txBody>
          <a:bodyPr/>
          <a:lstStyle/>
          <a:p>
            <a:endParaRPr lang="en-N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4619" y="-1976354"/>
            <a:ext cx="19194811" cy="12808174"/>
          </a:xfrm>
          <a:custGeom>
            <a:avLst/>
            <a:gdLst/>
            <a:ahLst/>
            <a:cxnLst/>
            <a:rect l="l" t="t" r="r" b="b"/>
            <a:pathLst>
              <a:path w="19194811" h="12808174">
                <a:moveTo>
                  <a:pt x="0" y="0"/>
                </a:moveTo>
                <a:lnTo>
                  <a:pt x="19194811" y="0"/>
                </a:lnTo>
                <a:lnTo>
                  <a:pt x="19194811" y="12808174"/>
                </a:lnTo>
                <a:lnTo>
                  <a:pt x="0" y="12808174"/>
                </a:lnTo>
                <a:lnTo>
                  <a:pt x="0" y="0"/>
                </a:lnTo>
                <a:close/>
              </a:path>
            </a:pathLst>
          </a:custGeom>
          <a:blipFill>
            <a:blip r:embed="rId3"/>
            <a:stretch>
              <a:fillRect/>
            </a:stretch>
          </a:blipFill>
        </p:spPr>
        <p:txBody>
          <a:bodyPr/>
          <a:lstStyle/>
          <a:p>
            <a:endParaRPr lang="en-NZ"/>
          </a:p>
        </p:txBody>
      </p:sp>
      <p:sp>
        <p:nvSpPr>
          <p:cNvPr id="3" name="TextBox 3"/>
          <p:cNvSpPr txBox="1"/>
          <p:nvPr/>
        </p:nvSpPr>
        <p:spPr>
          <a:xfrm>
            <a:off x="7393712" y="830492"/>
            <a:ext cx="3054697"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Tirotiro Whetu</a:t>
            </a:r>
          </a:p>
        </p:txBody>
      </p:sp>
      <p:sp>
        <p:nvSpPr>
          <p:cNvPr id="4" name="TextBox 4"/>
          <p:cNvSpPr txBox="1"/>
          <p:nvPr/>
        </p:nvSpPr>
        <p:spPr>
          <a:xfrm>
            <a:off x="3630901" y="6128279"/>
            <a:ext cx="10580320"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“Our tūpuna started by paying attention.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788" y="0"/>
            <a:ext cx="19172774" cy="10978118"/>
          </a:xfrm>
          <a:custGeom>
            <a:avLst/>
            <a:gdLst/>
            <a:ahLst/>
            <a:cxnLst/>
            <a:rect l="l" t="t" r="r" b="b"/>
            <a:pathLst>
              <a:path w="19172774" h="10978118">
                <a:moveTo>
                  <a:pt x="0" y="0"/>
                </a:moveTo>
                <a:lnTo>
                  <a:pt x="19172774" y="0"/>
                </a:lnTo>
                <a:lnTo>
                  <a:pt x="19172774" y="10978118"/>
                </a:lnTo>
                <a:lnTo>
                  <a:pt x="0" y="10978118"/>
                </a:lnTo>
                <a:lnTo>
                  <a:pt x="0" y="0"/>
                </a:lnTo>
                <a:close/>
              </a:path>
            </a:pathLst>
          </a:custGeom>
          <a:blipFill>
            <a:blip r:embed="rId3"/>
            <a:stretch>
              <a:fillRect l="-896" r="-896"/>
            </a:stretch>
          </a:blipFill>
        </p:spPr>
        <p:txBody>
          <a:bodyPr/>
          <a:lstStyle/>
          <a:p>
            <a:endParaRPr lang="en-NZ"/>
          </a:p>
        </p:txBody>
      </p:sp>
      <p:sp>
        <p:nvSpPr>
          <p:cNvPr id="3" name="TextBox 3"/>
          <p:cNvSpPr txBox="1"/>
          <p:nvPr/>
        </p:nvSpPr>
        <p:spPr>
          <a:xfrm>
            <a:off x="8032614" y="1342137"/>
            <a:ext cx="2447181"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Whakapapa</a:t>
            </a:r>
          </a:p>
        </p:txBody>
      </p:sp>
      <p:sp>
        <p:nvSpPr>
          <p:cNvPr id="4" name="TextBox 4"/>
          <p:cNvSpPr txBox="1"/>
          <p:nvPr/>
        </p:nvSpPr>
        <p:spPr>
          <a:xfrm>
            <a:off x="4226790" y="4308594"/>
            <a:ext cx="10058829" cy="1180465"/>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“Our tūpuna didn't observe isolated events. </a:t>
            </a:r>
          </a:p>
          <a:p>
            <a:pPr algn="ctr">
              <a:lnSpc>
                <a:spcPts val="4759"/>
              </a:lnSpc>
              <a:spcBef>
                <a:spcPct val="0"/>
              </a:spcBef>
            </a:pPr>
            <a:r>
              <a:rPr lang="en-US" sz="3399" b="1">
                <a:solidFill>
                  <a:srgbClr val="FFFFFF"/>
                </a:solidFill>
                <a:latin typeface="Canva Sans Bold"/>
                <a:ea typeface="Canva Sans Bold"/>
                <a:cs typeface="Canva Sans Bold"/>
                <a:sym typeface="Canva Sans Bold"/>
              </a:rPr>
              <a:t>They observed patterns.”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1417"/>
        </a:solidFill>
        <a:effectLst/>
      </p:bgPr>
    </p:bg>
    <p:spTree>
      <p:nvGrpSpPr>
        <p:cNvPr id="1" name=""/>
        <p:cNvGrpSpPr/>
        <p:nvPr/>
      </p:nvGrpSpPr>
      <p:grpSpPr>
        <a:xfrm>
          <a:off x="0" y="0"/>
          <a:ext cx="0" cy="0"/>
          <a:chOff x="0" y="0"/>
          <a:chExt cx="0" cy="0"/>
        </a:xfrm>
      </p:grpSpPr>
      <p:grpSp>
        <p:nvGrpSpPr>
          <p:cNvPr id="2" name="Group 2"/>
          <p:cNvGrpSpPr/>
          <p:nvPr/>
        </p:nvGrpSpPr>
        <p:grpSpPr>
          <a:xfrm>
            <a:off x="2134454" y="0"/>
            <a:ext cx="14548769" cy="10287000"/>
            <a:chOff x="0" y="0"/>
            <a:chExt cx="19398359" cy="13716000"/>
          </a:xfrm>
        </p:grpSpPr>
        <p:sp>
          <p:nvSpPr>
            <p:cNvPr id="3" name="Freeform 3"/>
            <p:cNvSpPr/>
            <p:nvPr/>
          </p:nvSpPr>
          <p:spPr>
            <a:xfrm>
              <a:off x="0" y="0"/>
              <a:ext cx="19398359" cy="13716000"/>
            </a:xfrm>
            <a:custGeom>
              <a:avLst/>
              <a:gdLst/>
              <a:ahLst/>
              <a:cxnLst/>
              <a:rect l="l" t="t" r="r" b="b"/>
              <a:pathLst>
                <a:path w="19398359" h="13716000">
                  <a:moveTo>
                    <a:pt x="0" y="0"/>
                  </a:moveTo>
                  <a:lnTo>
                    <a:pt x="19398359" y="0"/>
                  </a:lnTo>
                  <a:lnTo>
                    <a:pt x="19398359" y="13716000"/>
                  </a:lnTo>
                  <a:lnTo>
                    <a:pt x="0" y="13716000"/>
                  </a:lnTo>
                  <a:lnTo>
                    <a:pt x="0" y="0"/>
                  </a:lnTo>
                  <a:close/>
                </a:path>
              </a:pathLst>
            </a:custGeom>
            <a:blipFill>
              <a:blip r:embed="rId2"/>
              <a:stretch>
                <a:fillRect l="-6303" t="-2423" r="-11295" b="-1193"/>
              </a:stretch>
            </a:blipFill>
          </p:spPr>
          <p:txBody>
            <a:bodyPr/>
            <a:lstStyle/>
            <a:p>
              <a:endParaRPr lang="en-NZ"/>
            </a:p>
          </p:txBody>
        </p:sp>
        <p:sp>
          <p:nvSpPr>
            <p:cNvPr id="4" name="Freeform 4"/>
            <p:cNvSpPr/>
            <p:nvPr/>
          </p:nvSpPr>
          <p:spPr>
            <a:xfrm>
              <a:off x="268298" y="275607"/>
              <a:ext cx="18817576" cy="13115724"/>
            </a:xfrm>
            <a:custGeom>
              <a:avLst/>
              <a:gdLst/>
              <a:ahLst/>
              <a:cxnLst/>
              <a:rect l="l" t="t" r="r" b="b"/>
              <a:pathLst>
                <a:path w="18817576" h="13115724">
                  <a:moveTo>
                    <a:pt x="0" y="0"/>
                  </a:moveTo>
                  <a:lnTo>
                    <a:pt x="18817576" y="0"/>
                  </a:lnTo>
                  <a:lnTo>
                    <a:pt x="18817576" y="13115725"/>
                  </a:lnTo>
                  <a:lnTo>
                    <a:pt x="0" y="1311572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NZ"/>
            </a:p>
          </p:txBody>
        </p:sp>
        <p:sp>
          <p:nvSpPr>
            <p:cNvPr id="5" name="TextBox 5"/>
            <p:cNvSpPr txBox="1"/>
            <p:nvPr/>
          </p:nvSpPr>
          <p:spPr>
            <a:xfrm>
              <a:off x="5964222" y="4373031"/>
              <a:ext cx="11777960" cy="5152365"/>
            </a:xfrm>
            <a:prstGeom prst="rect">
              <a:avLst/>
            </a:prstGeom>
          </p:spPr>
          <p:txBody>
            <a:bodyPr lIns="0" tIns="0" rIns="0" bIns="0" rtlCol="0" anchor="t">
              <a:spAutoFit/>
            </a:bodyPr>
            <a:lstStyle/>
            <a:p>
              <a:pPr algn="just">
                <a:lnSpc>
                  <a:spcPts val="5071"/>
                </a:lnSpc>
              </a:pPr>
              <a:r>
                <a:rPr lang="en-US" sz="4226">
                  <a:solidFill>
                    <a:srgbClr val="FFFFFF"/>
                  </a:solidFill>
                  <a:latin typeface="Gotham Light"/>
                  <a:ea typeface="Gotham Light"/>
                  <a:cs typeface="Gotham Light"/>
                  <a:sym typeface="Gotham Light"/>
                </a:rPr>
                <a:t>TUIA KI TE RANGI TUIA KI TE WHENUA TUIA KI TE MOANA TUIA KI TE HERENGA TANGATA KA RONGO TE PO KA RONGO TE AO</a:t>
              </a:r>
            </a:p>
          </p:txBody>
        </p:sp>
        <p:sp>
          <p:nvSpPr>
            <p:cNvPr id="6" name="TextBox 6"/>
            <p:cNvSpPr txBox="1"/>
            <p:nvPr/>
          </p:nvSpPr>
          <p:spPr>
            <a:xfrm>
              <a:off x="15807133" y="1674973"/>
              <a:ext cx="2427794" cy="249216"/>
            </a:xfrm>
            <a:prstGeom prst="rect">
              <a:avLst/>
            </a:prstGeom>
          </p:spPr>
          <p:txBody>
            <a:bodyPr lIns="0" tIns="0" rIns="0" bIns="0" rtlCol="0" anchor="t">
              <a:spAutoFit/>
            </a:bodyPr>
            <a:lstStyle/>
            <a:p>
              <a:pPr algn="l">
                <a:lnSpc>
                  <a:spcPts val="1927"/>
                </a:lnSpc>
              </a:pPr>
              <a:r>
                <a:rPr lang="en-US" sz="771" spc="-10">
                  <a:solidFill>
                    <a:srgbClr val="FFFFFF"/>
                  </a:solidFill>
                  <a:latin typeface="IBM Plex Sans"/>
                  <a:ea typeface="IBM Plex Sans"/>
                  <a:cs typeface="IBM Plex Sans"/>
                  <a:sym typeface="IBM Plex Sans"/>
                </a:rPr>
                <a:t>http://www.ngapatakakorerootearawa.org</a:t>
              </a:r>
            </a:p>
          </p:txBody>
        </p:sp>
        <p:sp>
          <p:nvSpPr>
            <p:cNvPr id="7" name="TextBox 7"/>
            <p:cNvSpPr txBox="1"/>
            <p:nvPr/>
          </p:nvSpPr>
          <p:spPr>
            <a:xfrm>
              <a:off x="15726318" y="2013242"/>
              <a:ext cx="2592518" cy="249216"/>
            </a:xfrm>
            <a:prstGeom prst="rect">
              <a:avLst/>
            </a:prstGeom>
          </p:spPr>
          <p:txBody>
            <a:bodyPr lIns="0" tIns="0" rIns="0" bIns="0" rtlCol="0" anchor="t">
              <a:spAutoFit/>
            </a:bodyPr>
            <a:lstStyle/>
            <a:p>
              <a:pPr algn="l">
                <a:lnSpc>
                  <a:spcPts val="1927"/>
                </a:lnSpc>
              </a:pPr>
              <a:r>
                <a:rPr lang="en-US" sz="771" spc="-10">
                  <a:solidFill>
                    <a:srgbClr val="FFFFFF"/>
                  </a:solidFill>
                  <a:latin typeface="IBM Plex Sans"/>
                  <a:ea typeface="IBM Plex Sans"/>
                  <a:cs typeface="IBM Plex Sans"/>
                  <a:sym typeface="IBM Plex Sans"/>
                </a:rPr>
                <a:t>email: patai@ngapatakakorerootearawa.org</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A2E"/>
        </a:solidFill>
        <a:effectLst/>
      </p:bgPr>
    </p:bg>
    <p:spTree>
      <p:nvGrpSpPr>
        <p:cNvPr id="1" name=""/>
        <p:cNvGrpSpPr/>
        <p:nvPr/>
      </p:nvGrpSpPr>
      <p:grpSpPr>
        <a:xfrm>
          <a:off x="0" y="0"/>
          <a:ext cx="0" cy="0"/>
          <a:chOff x="0" y="0"/>
          <a:chExt cx="0" cy="0"/>
        </a:xfrm>
      </p:grpSpPr>
      <p:sp>
        <p:nvSpPr>
          <p:cNvPr id="2" name="TextBox 2"/>
          <p:cNvSpPr txBox="1"/>
          <p:nvPr/>
        </p:nvSpPr>
        <p:spPr>
          <a:xfrm>
            <a:off x="5334000" y="695325"/>
            <a:ext cx="7620000" cy="857250"/>
          </a:xfrm>
          <a:prstGeom prst="rect">
            <a:avLst/>
          </a:prstGeom>
        </p:spPr>
        <p:txBody>
          <a:bodyPr lIns="0" tIns="0" rIns="0" bIns="0" rtlCol="0" anchor="t">
            <a:spAutoFit/>
          </a:bodyPr>
          <a:lstStyle/>
          <a:p>
            <a:pPr marL="0" lvl="0" indent="0" algn="ctr">
              <a:lnSpc>
                <a:spcPts val="6239"/>
              </a:lnSpc>
              <a:spcBef>
                <a:spcPct val="0"/>
              </a:spcBef>
            </a:pPr>
            <a:r>
              <a:rPr lang="en-US" sz="5199">
                <a:solidFill>
                  <a:srgbClr val="FFFFFF"/>
                </a:solidFill>
                <a:latin typeface="Horizon"/>
                <a:ea typeface="Horizon"/>
                <a:cs typeface="Horizon"/>
                <a:sym typeface="Horizon"/>
              </a:rPr>
              <a:t>Rongo</a:t>
            </a:r>
          </a:p>
        </p:txBody>
      </p:sp>
      <p:grpSp>
        <p:nvGrpSpPr>
          <p:cNvPr id="3" name="Group 3"/>
          <p:cNvGrpSpPr/>
          <p:nvPr/>
        </p:nvGrpSpPr>
        <p:grpSpPr>
          <a:xfrm>
            <a:off x="1524000" y="1905000"/>
            <a:ext cx="4695825" cy="3429000"/>
            <a:chOff x="0" y="0"/>
            <a:chExt cx="6261100" cy="4572000"/>
          </a:xfrm>
        </p:grpSpPr>
        <p:sp>
          <p:nvSpPr>
            <p:cNvPr id="4" name="Freeform 4"/>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5" name="TextBox 5"/>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6" name="TextBox 6"/>
          <p:cNvSpPr txBox="1"/>
          <p:nvPr/>
        </p:nvSpPr>
        <p:spPr>
          <a:xfrm>
            <a:off x="1704975" y="31337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Sight</a:t>
            </a:r>
          </a:p>
        </p:txBody>
      </p:sp>
      <p:grpSp>
        <p:nvGrpSpPr>
          <p:cNvPr id="7" name="Group 7"/>
          <p:cNvGrpSpPr/>
          <p:nvPr/>
        </p:nvGrpSpPr>
        <p:grpSpPr>
          <a:xfrm>
            <a:off x="6791325" y="1905000"/>
            <a:ext cx="4695825" cy="3429000"/>
            <a:chOff x="0" y="0"/>
            <a:chExt cx="6261100" cy="4572000"/>
          </a:xfrm>
        </p:grpSpPr>
        <p:sp>
          <p:nvSpPr>
            <p:cNvPr id="8" name="Freeform 8"/>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9" name="TextBox 9"/>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10" name="TextBox 10"/>
          <p:cNvSpPr txBox="1"/>
          <p:nvPr/>
        </p:nvSpPr>
        <p:spPr>
          <a:xfrm>
            <a:off x="6972300" y="31337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Hearing</a:t>
            </a:r>
          </a:p>
        </p:txBody>
      </p:sp>
      <p:grpSp>
        <p:nvGrpSpPr>
          <p:cNvPr id="11" name="Group 11"/>
          <p:cNvGrpSpPr/>
          <p:nvPr/>
        </p:nvGrpSpPr>
        <p:grpSpPr>
          <a:xfrm>
            <a:off x="12058650" y="1905000"/>
            <a:ext cx="4695825" cy="3429000"/>
            <a:chOff x="0" y="0"/>
            <a:chExt cx="6261100" cy="4572000"/>
          </a:xfrm>
        </p:grpSpPr>
        <p:sp>
          <p:nvSpPr>
            <p:cNvPr id="12" name="Freeform 12"/>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13" name="TextBox 13"/>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14" name="TextBox 14"/>
          <p:cNvSpPr txBox="1"/>
          <p:nvPr/>
        </p:nvSpPr>
        <p:spPr>
          <a:xfrm>
            <a:off x="12239625" y="31337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Touch</a:t>
            </a:r>
          </a:p>
        </p:txBody>
      </p:sp>
      <p:grpSp>
        <p:nvGrpSpPr>
          <p:cNvPr id="15" name="Group 15"/>
          <p:cNvGrpSpPr/>
          <p:nvPr/>
        </p:nvGrpSpPr>
        <p:grpSpPr>
          <a:xfrm>
            <a:off x="1524000" y="5905500"/>
            <a:ext cx="4695825" cy="3429000"/>
            <a:chOff x="0" y="0"/>
            <a:chExt cx="6261100" cy="4572000"/>
          </a:xfrm>
        </p:grpSpPr>
        <p:sp>
          <p:nvSpPr>
            <p:cNvPr id="16" name="Freeform 16"/>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17" name="TextBox 17"/>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18" name="TextBox 18"/>
          <p:cNvSpPr txBox="1"/>
          <p:nvPr/>
        </p:nvSpPr>
        <p:spPr>
          <a:xfrm>
            <a:off x="1704975" y="71342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Taste</a:t>
            </a:r>
          </a:p>
        </p:txBody>
      </p:sp>
      <p:grpSp>
        <p:nvGrpSpPr>
          <p:cNvPr id="19" name="Group 19"/>
          <p:cNvGrpSpPr/>
          <p:nvPr/>
        </p:nvGrpSpPr>
        <p:grpSpPr>
          <a:xfrm>
            <a:off x="6791325" y="5905500"/>
            <a:ext cx="4695825" cy="3429000"/>
            <a:chOff x="0" y="0"/>
            <a:chExt cx="6261100" cy="4572000"/>
          </a:xfrm>
        </p:grpSpPr>
        <p:sp>
          <p:nvSpPr>
            <p:cNvPr id="20" name="Freeform 20"/>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21" name="TextBox 21"/>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22" name="TextBox 22"/>
          <p:cNvSpPr txBox="1"/>
          <p:nvPr/>
        </p:nvSpPr>
        <p:spPr>
          <a:xfrm>
            <a:off x="6972300" y="71342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Smell</a:t>
            </a:r>
          </a:p>
        </p:txBody>
      </p:sp>
      <p:grpSp>
        <p:nvGrpSpPr>
          <p:cNvPr id="23" name="Group 23"/>
          <p:cNvGrpSpPr/>
          <p:nvPr/>
        </p:nvGrpSpPr>
        <p:grpSpPr>
          <a:xfrm>
            <a:off x="12058650" y="5905500"/>
            <a:ext cx="4695825" cy="3429000"/>
            <a:chOff x="0" y="0"/>
            <a:chExt cx="6261100" cy="4572000"/>
          </a:xfrm>
        </p:grpSpPr>
        <p:sp>
          <p:nvSpPr>
            <p:cNvPr id="24" name="Freeform 24"/>
            <p:cNvSpPr/>
            <p:nvPr/>
          </p:nvSpPr>
          <p:spPr>
            <a:xfrm>
              <a:off x="0" y="0"/>
              <a:ext cx="6261100" cy="4572000"/>
            </a:xfrm>
            <a:custGeom>
              <a:avLst/>
              <a:gdLst/>
              <a:ahLst/>
              <a:cxnLst/>
              <a:rect l="l" t="t" r="r" b="b"/>
              <a:pathLst>
                <a:path w="6261100" h="4572000">
                  <a:moveTo>
                    <a:pt x="457200" y="0"/>
                  </a:moveTo>
                  <a:lnTo>
                    <a:pt x="5803900" y="0"/>
                  </a:lnTo>
                  <a:cubicBezTo>
                    <a:pt x="6056405" y="0"/>
                    <a:pt x="6261100" y="204695"/>
                    <a:pt x="6261100" y="457200"/>
                  </a:cubicBezTo>
                  <a:lnTo>
                    <a:pt x="6261100" y="4114800"/>
                  </a:lnTo>
                  <a:cubicBezTo>
                    <a:pt x="6261100" y="4367305"/>
                    <a:pt x="6056405" y="4572000"/>
                    <a:pt x="5803900" y="4572000"/>
                  </a:cubicBezTo>
                  <a:lnTo>
                    <a:pt x="457200" y="4572000"/>
                  </a:lnTo>
                  <a:cubicBezTo>
                    <a:pt x="204695" y="4572000"/>
                    <a:pt x="0" y="4367305"/>
                    <a:pt x="0" y="4114800"/>
                  </a:cubicBezTo>
                  <a:lnTo>
                    <a:pt x="0" y="457200"/>
                  </a:lnTo>
                  <a:cubicBezTo>
                    <a:pt x="0" y="204695"/>
                    <a:pt x="204695" y="0"/>
                    <a:pt x="457200" y="0"/>
                  </a:cubicBezTo>
                  <a:close/>
                </a:path>
              </a:pathLst>
            </a:custGeom>
            <a:solidFill>
              <a:srgbClr val="1A2A42"/>
            </a:solidFill>
            <a:ln w="9525" cap="sq">
              <a:solidFill>
                <a:srgbClr val="7BA3C9"/>
              </a:solidFill>
              <a:prstDash val="solid"/>
              <a:miter/>
            </a:ln>
          </p:spPr>
          <p:txBody>
            <a:bodyPr/>
            <a:lstStyle/>
            <a:p>
              <a:endParaRPr lang="en-NZ"/>
            </a:p>
          </p:txBody>
        </p:sp>
        <p:sp>
          <p:nvSpPr>
            <p:cNvPr id="25" name="TextBox 25"/>
            <p:cNvSpPr txBox="1"/>
            <p:nvPr/>
          </p:nvSpPr>
          <p:spPr>
            <a:xfrm>
              <a:off x="0" y="-38100"/>
              <a:ext cx="6261100" cy="4610100"/>
            </a:xfrm>
            <a:prstGeom prst="rect">
              <a:avLst/>
            </a:prstGeom>
          </p:spPr>
          <p:txBody>
            <a:bodyPr lIns="50800" tIns="50800" rIns="50800" bIns="50800" rtlCol="0" anchor="ctr"/>
            <a:lstStyle/>
            <a:p>
              <a:pPr algn="l">
                <a:lnSpc>
                  <a:spcPts val="1679"/>
                </a:lnSpc>
              </a:pPr>
              <a:endParaRPr/>
            </a:p>
          </p:txBody>
        </p:sp>
      </p:grpSp>
      <p:sp>
        <p:nvSpPr>
          <p:cNvPr id="26" name="TextBox 26"/>
          <p:cNvSpPr txBox="1"/>
          <p:nvPr/>
        </p:nvSpPr>
        <p:spPr>
          <a:xfrm>
            <a:off x="12239625" y="7134225"/>
            <a:ext cx="4314825" cy="533400"/>
          </a:xfrm>
          <a:prstGeom prst="rect">
            <a:avLst/>
          </a:prstGeom>
        </p:spPr>
        <p:txBody>
          <a:bodyPr lIns="0" tIns="0" rIns="0" bIns="0" rtlCol="0" anchor="t">
            <a:spAutoFit/>
          </a:bodyPr>
          <a:lstStyle/>
          <a:p>
            <a:pPr marL="0" lvl="0" indent="0" algn="ctr">
              <a:lnSpc>
                <a:spcPts val="3840"/>
              </a:lnSpc>
              <a:spcBef>
                <a:spcPct val="0"/>
              </a:spcBef>
            </a:pPr>
            <a:r>
              <a:rPr lang="en-US" sz="3200" b="1" u="none" strike="noStrike">
                <a:solidFill>
                  <a:srgbClr val="FFFFFF"/>
                </a:solidFill>
                <a:latin typeface="Horizon"/>
                <a:ea typeface="Horizon"/>
                <a:cs typeface="Horizon"/>
                <a:sym typeface="Horizon"/>
              </a:rPr>
              <a:t>Intuition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68201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NZ"/>
          </a:p>
        </p:txBody>
      </p:sp>
      <p:sp>
        <p:nvSpPr>
          <p:cNvPr id="3" name="TextBox 3"/>
          <p:cNvSpPr txBox="1"/>
          <p:nvPr/>
        </p:nvSpPr>
        <p:spPr>
          <a:xfrm>
            <a:off x="7642255" y="4705969"/>
            <a:ext cx="2557611" cy="572758"/>
          </a:xfrm>
          <a:prstGeom prst="rect">
            <a:avLst/>
          </a:prstGeom>
        </p:spPr>
        <p:txBody>
          <a:bodyPr lIns="0" tIns="0" rIns="0" bIns="0" rtlCol="0" anchor="t">
            <a:spAutoFit/>
          </a:bodyPr>
          <a:lstStyle/>
          <a:p>
            <a:pPr algn="ctr">
              <a:lnSpc>
                <a:spcPts val="4655"/>
              </a:lnSpc>
              <a:spcBef>
                <a:spcPct val="0"/>
              </a:spcBef>
            </a:pPr>
            <a:r>
              <a:rPr lang="en-US" sz="3325" b="1">
                <a:solidFill>
                  <a:srgbClr val="FFFFFF"/>
                </a:solidFill>
                <a:latin typeface="Canva Sans Bold"/>
                <a:ea typeface="Canva Sans Bold"/>
                <a:cs typeface="Canva Sans Bold"/>
                <a:sym typeface="Canva Sans Bold"/>
              </a:rPr>
              <a:t>Maramataka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49" t="-1049" r="-1049" b="-1049"/>
            </a:stretch>
          </a:blipFill>
        </p:spPr>
        <p:txBody>
          <a:bodyPr/>
          <a:lstStyle/>
          <a:p>
            <a:endParaRPr lang="en-NZ"/>
          </a:p>
        </p:txBody>
      </p:sp>
      <p:sp>
        <p:nvSpPr>
          <p:cNvPr id="3" name="TextBox 3"/>
          <p:cNvSpPr txBox="1"/>
          <p:nvPr/>
        </p:nvSpPr>
        <p:spPr>
          <a:xfrm>
            <a:off x="5334000" y="704850"/>
            <a:ext cx="7620000" cy="781050"/>
          </a:xfrm>
          <a:prstGeom prst="rect">
            <a:avLst/>
          </a:prstGeom>
        </p:spPr>
        <p:txBody>
          <a:bodyPr lIns="0" tIns="0" rIns="0" bIns="0" rtlCol="0" anchor="t">
            <a:spAutoFit/>
          </a:bodyPr>
          <a:lstStyle/>
          <a:p>
            <a:pPr marL="0" lvl="0" indent="0" algn="ctr">
              <a:lnSpc>
                <a:spcPts val="5759"/>
              </a:lnSpc>
              <a:spcBef>
                <a:spcPct val="0"/>
              </a:spcBef>
            </a:pPr>
            <a:r>
              <a:rPr lang="en-US" sz="4800" b="1" u="none" strike="noStrike">
                <a:solidFill>
                  <a:srgbClr val="FFFFFF"/>
                </a:solidFill>
                <a:latin typeface="Horizon"/>
                <a:ea typeface="Horizon"/>
                <a:cs typeface="Horizon"/>
                <a:sym typeface="Horizon"/>
              </a:rPr>
              <a:t>Wā vs Time</a:t>
            </a:r>
          </a:p>
        </p:txBody>
      </p:sp>
      <p:sp>
        <p:nvSpPr>
          <p:cNvPr id="4" name="AutoShape 4"/>
          <p:cNvSpPr/>
          <p:nvPr/>
        </p:nvSpPr>
        <p:spPr>
          <a:xfrm>
            <a:off x="9144000" y="1714500"/>
            <a:ext cx="0" cy="7620000"/>
          </a:xfrm>
          <a:prstGeom prst="line">
            <a:avLst/>
          </a:prstGeom>
          <a:ln w="9525" cap="flat">
            <a:solidFill>
              <a:srgbClr val="8FA3B8"/>
            </a:solidFill>
            <a:prstDash val="solid"/>
            <a:headEnd type="none" w="sm" len="sm"/>
            <a:tailEnd type="none" w="sm" len="sm"/>
          </a:ln>
        </p:spPr>
        <p:txBody>
          <a:bodyPr/>
          <a:lstStyle/>
          <a:p>
            <a:endParaRPr lang="en-NZ"/>
          </a:p>
        </p:txBody>
      </p:sp>
      <p:sp>
        <p:nvSpPr>
          <p:cNvPr id="5" name="TextBox 5"/>
          <p:cNvSpPr txBox="1"/>
          <p:nvPr/>
        </p:nvSpPr>
        <p:spPr>
          <a:xfrm>
            <a:off x="1714500" y="1857375"/>
            <a:ext cx="5715000" cy="59055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a:solidFill>
                  <a:srgbClr val="4A9EFF"/>
                </a:solidFill>
                <a:latin typeface="Horizon"/>
                <a:ea typeface="Horizon"/>
                <a:cs typeface="Horizon"/>
                <a:sym typeface="Horizon"/>
              </a:rPr>
              <a:t>Wā</a:t>
            </a:r>
          </a:p>
        </p:txBody>
      </p:sp>
      <p:sp>
        <p:nvSpPr>
          <p:cNvPr id="6" name="TextBox 6"/>
          <p:cNvSpPr txBox="1"/>
          <p:nvPr/>
        </p:nvSpPr>
        <p:spPr>
          <a:xfrm>
            <a:off x="2190750" y="2790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Cyclical and relational</a:t>
            </a:r>
          </a:p>
        </p:txBody>
      </p:sp>
      <p:sp>
        <p:nvSpPr>
          <p:cNvPr id="7" name="TextBox 7"/>
          <p:cNvSpPr txBox="1"/>
          <p:nvPr/>
        </p:nvSpPr>
        <p:spPr>
          <a:xfrm>
            <a:off x="2190750" y="3933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Connected to natural rhythms</a:t>
            </a:r>
          </a:p>
        </p:txBody>
      </p:sp>
      <p:sp>
        <p:nvSpPr>
          <p:cNvPr id="8" name="TextBox 8"/>
          <p:cNvSpPr txBox="1"/>
          <p:nvPr/>
        </p:nvSpPr>
        <p:spPr>
          <a:xfrm>
            <a:off x="2190750" y="5076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Past, present, and future coexist</a:t>
            </a:r>
          </a:p>
        </p:txBody>
      </p:sp>
      <p:sp>
        <p:nvSpPr>
          <p:cNvPr id="9" name="TextBox 9"/>
          <p:cNvSpPr txBox="1"/>
          <p:nvPr/>
        </p:nvSpPr>
        <p:spPr>
          <a:xfrm>
            <a:off x="2190750" y="6219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Time is lived and felt</a:t>
            </a:r>
          </a:p>
        </p:txBody>
      </p:sp>
      <p:sp>
        <p:nvSpPr>
          <p:cNvPr id="10" name="TextBox 10"/>
          <p:cNvSpPr txBox="1"/>
          <p:nvPr/>
        </p:nvSpPr>
        <p:spPr>
          <a:xfrm>
            <a:off x="2190750" y="7362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Guided by Maramataka</a:t>
            </a:r>
          </a:p>
        </p:txBody>
      </p:sp>
      <p:sp>
        <p:nvSpPr>
          <p:cNvPr id="11" name="TextBox 11"/>
          <p:cNvSpPr txBox="1"/>
          <p:nvPr/>
        </p:nvSpPr>
        <p:spPr>
          <a:xfrm>
            <a:off x="10858500" y="1857375"/>
            <a:ext cx="5715000" cy="59055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a:solidFill>
                  <a:srgbClr val="8FA3B8"/>
                </a:solidFill>
                <a:latin typeface="Horizon"/>
                <a:ea typeface="Horizon"/>
                <a:cs typeface="Horizon"/>
                <a:sym typeface="Horizon"/>
              </a:rPr>
              <a:t>Time</a:t>
            </a:r>
          </a:p>
        </p:txBody>
      </p:sp>
      <p:sp>
        <p:nvSpPr>
          <p:cNvPr id="12" name="TextBox 12"/>
          <p:cNvSpPr txBox="1"/>
          <p:nvPr/>
        </p:nvSpPr>
        <p:spPr>
          <a:xfrm>
            <a:off x="11334750" y="2790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Linear and measured</a:t>
            </a:r>
          </a:p>
        </p:txBody>
      </p:sp>
      <p:sp>
        <p:nvSpPr>
          <p:cNvPr id="13" name="TextBox 13"/>
          <p:cNvSpPr txBox="1"/>
          <p:nvPr/>
        </p:nvSpPr>
        <p:spPr>
          <a:xfrm>
            <a:off x="11334750" y="3933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Disconnected from nature</a:t>
            </a:r>
          </a:p>
        </p:txBody>
      </p:sp>
      <p:sp>
        <p:nvSpPr>
          <p:cNvPr id="14" name="TextBox 14"/>
          <p:cNvSpPr txBox="1"/>
          <p:nvPr/>
        </p:nvSpPr>
        <p:spPr>
          <a:xfrm>
            <a:off x="11334750" y="5076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Past is behind, future ahead</a:t>
            </a:r>
          </a:p>
        </p:txBody>
      </p:sp>
      <p:sp>
        <p:nvSpPr>
          <p:cNvPr id="15" name="TextBox 15"/>
          <p:cNvSpPr txBox="1"/>
          <p:nvPr/>
        </p:nvSpPr>
        <p:spPr>
          <a:xfrm>
            <a:off x="11334750" y="6219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Time is counted and scheduled</a:t>
            </a:r>
          </a:p>
        </p:txBody>
      </p:sp>
      <p:sp>
        <p:nvSpPr>
          <p:cNvPr id="16" name="TextBox 16"/>
          <p:cNvSpPr txBox="1"/>
          <p:nvPr/>
        </p:nvSpPr>
        <p:spPr>
          <a:xfrm>
            <a:off x="11334750" y="7362825"/>
            <a:ext cx="4762500" cy="791845"/>
          </a:xfrm>
          <a:prstGeom prst="rect">
            <a:avLst/>
          </a:prstGeom>
        </p:spPr>
        <p:txBody>
          <a:bodyPr lIns="0" tIns="0" rIns="0" bIns="0" rtlCol="0" anchor="t">
            <a:spAutoFit/>
          </a:bodyPr>
          <a:lstStyle/>
          <a:p>
            <a:pPr marL="0" lvl="0" indent="0" algn="ctr">
              <a:lnSpc>
                <a:spcPts val="3079"/>
              </a:lnSpc>
              <a:spcBef>
                <a:spcPct val="0"/>
              </a:spcBef>
            </a:pPr>
            <a:r>
              <a:rPr lang="en-US" sz="2199" b="1" u="none" strike="noStrike">
                <a:solidFill>
                  <a:srgbClr val="FFFFFF"/>
                </a:solidFill>
                <a:latin typeface="Horizon"/>
                <a:ea typeface="Horizon"/>
                <a:cs typeface="Horizon"/>
                <a:sym typeface="Horizon"/>
              </a:rPr>
              <a:t>Guided by clocks and calendars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1376" y="0"/>
            <a:ext cx="19409095" cy="11780501"/>
          </a:xfrm>
          <a:custGeom>
            <a:avLst/>
            <a:gdLst/>
            <a:ahLst/>
            <a:cxnLst/>
            <a:rect l="l" t="t" r="r" b="b"/>
            <a:pathLst>
              <a:path w="19409095" h="11780501">
                <a:moveTo>
                  <a:pt x="0" y="0"/>
                </a:moveTo>
                <a:lnTo>
                  <a:pt x="19409095" y="0"/>
                </a:lnTo>
                <a:lnTo>
                  <a:pt x="19409095" y="11780501"/>
                </a:lnTo>
                <a:lnTo>
                  <a:pt x="0" y="11780501"/>
                </a:lnTo>
                <a:lnTo>
                  <a:pt x="0" y="0"/>
                </a:lnTo>
                <a:close/>
              </a:path>
            </a:pathLst>
          </a:custGeom>
          <a:blipFill>
            <a:blip r:embed="rId3"/>
            <a:stretch>
              <a:fillRect t="-11783" b="-11783"/>
            </a:stretch>
          </a:blipFill>
        </p:spPr>
        <p:txBody>
          <a:bodyPr/>
          <a:lstStyle/>
          <a:p>
            <a:endParaRPr lang="en-NZ"/>
          </a:p>
        </p:txBody>
      </p:sp>
      <p:sp>
        <p:nvSpPr>
          <p:cNvPr id="3" name="TextBox 3"/>
          <p:cNvSpPr txBox="1"/>
          <p:nvPr/>
        </p:nvSpPr>
        <p:spPr>
          <a:xfrm>
            <a:off x="7031525" y="1153116"/>
            <a:ext cx="3325564"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Tātai Ara Whetū</a:t>
            </a:r>
          </a:p>
        </p:txBody>
      </p:sp>
      <p:sp>
        <p:nvSpPr>
          <p:cNvPr id="4" name="TextBox 4"/>
          <p:cNvSpPr txBox="1"/>
          <p:nvPr/>
        </p:nvSpPr>
        <p:spPr>
          <a:xfrm>
            <a:off x="2869927" y="7279248"/>
            <a:ext cx="12126489" cy="1180465"/>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Canva Sans"/>
                <a:ea typeface="Canva Sans"/>
                <a:cs typeface="Canva Sans"/>
                <a:sym typeface="Canva Sans"/>
              </a:rPr>
              <a:t>“Our tūpuna didn't simply look at the sky.</a:t>
            </a:r>
          </a:p>
          <a:p>
            <a:pPr algn="ctr">
              <a:lnSpc>
                <a:spcPts val="4759"/>
              </a:lnSpc>
              <a:spcBef>
                <a:spcPct val="0"/>
              </a:spcBef>
            </a:pPr>
            <a:r>
              <a:rPr lang="en-US" sz="3399">
                <a:solidFill>
                  <a:srgbClr val="FFFFFF"/>
                </a:solidFill>
                <a:latin typeface="Canva Sans"/>
                <a:ea typeface="Canva Sans"/>
                <a:cs typeface="Canva Sans"/>
                <a:sym typeface="Canva Sans"/>
              </a:rPr>
              <a:t>They learnt to read 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5558" y="-87172"/>
            <a:ext cx="18743558" cy="11783750"/>
          </a:xfrm>
          <a:custGeom>
            <a:avLst/>
            <a:gdLst/>
            <a:ahLst/>
            <a:cxnLst/>
            <a:rect l="l" t="t" r="r" b="b"/>
            <a:pathLst>
              <a:path w="18743558" h="11783750">
                <a:moveTo>
                  <a:pt x="0" y="0"/>
                </a:moveTo>
                <a:lnTo>
                  <a:pt x="18743558" y="0"/>
                </a:lnTo>
                <a:lnTo>
                  <a:pt x="18743558" y="11783750"/>
                </a:lnTo>
                <a:lnTo>
                  <a:pt x="0" y="11783750"/>
                </a:lnTo>
                <a:lnTo>
                  <a:pt x="0" y="0"/>
                </a:lnTo>
                <a:close/>
              </a:path>
            </a:pathLst>
          </a:custGeom>
          <a:blipFill>
            <a:blip r:embed="rId3"/>
            <a:stretch>
              <a:fillRect t="-9648" b="-9648"/>
            </a:stretch>
          </a:blipFill>
        </p:spPr>
        <p:txBody>
          <a:bodyPr/>
          <a:lstStyle/>
          <a:p>
            <a:endParaRPr lang="en-NZ"/>
          </a:p>
        </p:txBody>
      </p:sp>
      <p:sp>
        <p:nvSpPr>
          <p:cNvPr id="3" name="TextBox 3"/>
          <p:cNvSpPr txBox="1"/>
          <p:nvPr/>
        </p:nvSpPr>
        <p:spPr>
          <a:xfrm>
            <a:off x="5296503" y="108914"/>
            <a:ext cx="7058025" cy="11804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Canva Sans Bold"/>
                <a:ea typeface="Canva Sans Bold"/>
                <a:cs typeface="Canva Sans Bold"/>
                <a:sym typeface="Canva Sans Bold"/>
              </a:rPr>
              <a:t>Tohu</a:t>
            </a:r>
          </a:p>
          <a:p>
            <a:pPr algn="ctr">
              <a:lnSpc>
                <a:spcPts val="4759"/>
              </a:lnSpc>
              <a:spcBef>
                <a:spcPct val="0"/>
              </a:spcBef>
            </a:pPr>
            <a:r>
              <a:rPr lang="en-US" sz="3399" i="1">
                <a:solidFill>
                  <a:srgbClr val="000000"/>
                </a:solidFill>
                <a:latin typeface="Canva Sans Italics"/>
                <a:ea typeface="Canva Sans Italics"/>
                <a:cs typeface="Canva Sans Italics"/>
                <a:sym typeface="Canva Sans Italics"/>
              </a:rPr>
              <a:t>Learning to Read the Living World</a:t>
            </a:r>
          </a:p>
        </p:txBody>
      </p:sp>
      <p:sp>
        <p:nvSpPr>
          <p:cNvPr id="4" name="TextBox 4"/>
          <p:cNvSpPr txBox="1"/>
          <p:nvPr/>
        </p:nvSpPr>
        <p:spPr>
          <a:xfrm>
            <a:off x="1140170" y="2106676"/>
            <a:ext cx="15848418" cy="2231504"/>
          </a:xfrm>
          <a:prstGeom prst="rect">
            <a:avLst/>
          </a:prstGeom>
        </p:spPr>
        <p:txBody>
          <a:bodyPr lIns="0" tIns="0" rIns="0" bIns="0" rtlCol="0" anchor="t">
            <a:spAutoFit/>
          </a:bodyPr>
          <a:lstStyle/>
          <a:p>
            <a:pPr algn="ctr">
              <a:lnSpc>
                <a:spcPts val="3528"/>
              </a:lnSpc>
              <a:spcBef>
                <a:spcPct val="0"/>
              </a:spcBef>
            </a:pPr>
            <a:r>
              <a:rPr lang="en-US" sz="2520" b="1">
                <a:solidFill>
                  <a:srgbClr val="000000"/>
                </a:solidFill>
                <a:latin typeface="Canva Sans Bold"/>
                <a:ea typeface="Canva Sans Bold"/>
                <a:cs typeface="Canva Sans Bold"/>
                <a:sym typeface="Canva Sans Bold"/>
              </a:rPr>
              <a:t>“Korekau he mea hangatia, ahunoa rānei i roto i tēnei ao, ahakoa matangaro ka kitea te mauri”</a:t>
            </a:r>
          </a:p>
          <a:p>
            <a:pPr algn="ctr">
              <a:lnSpc>
                <a:spcPts val="3528"/>
              </a:lnSpc>
              <a:spcBef>
                <a:spcPct val="0"/>
              </a:spcBef>
            </a:pPr>
            <a:r>
              <a:rPr lang="en-US" sz="2520" b="1">
                <a:solidFill>
                  <a:srgbClr val="000000"/>
                </a:solidFill>
                <a:latin typeface="Canva Sans Bold"/>
                <a:ea typeface="Canva Sans Bold"/>
                <a:cs typeface="Canva Sans Bold"/>
                <a:sym typeface="Canva Sans Bold"/>
              </a:rPr>
              <a:t>Tūkaki Waititi</a:t>
            </a:r>
          </a:p>
          <a:p>
            <a:pPr algn="ctr">
              <a:lnSpc>
                <a:spcPts val="3528"/>
              </a:lnSpc>
              <a:spcBef>
                <a:spcPct val="0"/>
              </a:spcBef>
            </a:pPr>
            <a:endParaRPr lang="en-US" sz="2520" b="1">
              <a:solidFill>
                <a:srgbClr val="000000"/>
              </a:solidFill>
              <a:latin typeface="Canva Sans Bold"/>
              <a:ea typeface="Canva Sans Bold"/>
              <a:cs typeface="Canva Sans Bold"/>
              <a:sym typeface="Canva Sans Bold"/>
            </a:endParaRPr>
          </a:p>
          <a:p>
            <a:pPr algn="ctr">
              <a:lnSpc>
                <a:spcPts val="3528"/>
              </a:lnSpc>
              <a:spcBef>
                <a:spcPct val="0"/>
              </a:spcBef>
            </a:pPr>
            <a:r>
              <a:rPr lang="en-US" sz="2520" i="1">
                <a:solidFill>
                  <a:srgbClr val="000000"/>
                </a:solidFill>
                <a:latin typeface="Canva Sans Italics"/>
                <a:ea typeface="Canva Sans Italics"/>
                <a:cs typeface="Canva Sans Italics"/>
                <a:sym typeface="Canva Sans Italics"/>
              </a:rPr>
              <a:t>Nothing in this world is meant to exist in isolation, and just because you can't see certain things, doesn't mean they don't exist.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215" y="-2596730"/>
            <a:ext cx="18897215" cy="17135160"/>
          </a:xfrm>
          <a:custGeom>
            <a:avLst/>
            <a:gdLst/>
            <a:ahLst/>
            <a:cxnLst/>
            <a:rect l="l" t="t" r="r" b="b"/>
            <a:pathLst>
              <a:path w="18897215" h="17135160">
                <a:moveTo>
                  <a:pt x="0" y="0"/>
                </a:moveTo>
                <a:lnTo>
                  <a:pt x="18897215" y="0"/>
                </a:lnTo>
                <a:lnTo>
                  <a:pt x="18897215" y="17135161"/>
                </a:lnTo>
                <a:lnTo>
                  <a:pt x="0" y="17135161"/>
                </a:lnTo>
                <a:lnTo>
                  <a:pt x="0" y="0"/>
                </a:lnTo>
                <a:close/>
              </a:path>
            </a:pathLst>
          </a:custGeom>
          <a:blipFill>
            <a:blip r:embed="rId3"/>
            <a:stretch>
              <a:fillRect t="-9039" b="-70831"/>
            </a:stretch>
          </a:blipFill>
        </p:spPr>
        <p:txBody>
          <a:bodyPr/>
          <a:lstStyle/>
          <a:p>
            <a:endParaRPr lang="en-NZ"/>
          </a:p>
        </p:txBody>
      </p:sp>
      <p:sp>
        <p:nvSpPr>
          <p:cNvPr id="3" name="TextBox 3"/>
          <p:cNvSpPr txBox="1"/>
          <p:nvPr/>
        </p:nvSpPr>
        <p:spPr>
          <a:xfrm>
            <a:off x="11557015" y="7608070"/>
            <a:ext cx="2515046"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Mātauranga</a:t>
            </a:r>
          </a:p>
        </p:txBody>
      </p:sp>
      <p:sp>
        <p:nvSpPr>
          <p:cNvPr id="4" name="TextBox 4"/>
          <p:cNvSpPr txBox="1"/>
          <p:nvPr/>
        </p:nvSpPr>
        <p:spPr>
          <a:xfrm>
            <a:off x="7647005" y="8460017"/>
            <a:ext cx="10335067" cy="1180465"/>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“One observation creates curiosity.</a:t>
            </a:r>
          </a:p>
          <a:p>
            <a:pPr algn="ctr">
              <a:lnSpc>
                <a:spcPts val="4759"/>
              </a:lnSpc>
              <a:spcBef>
                <a:spcPct val="0"/>
              </a:spcBef>
            </a:pPr>
            <a:r>
              <a:rPr lang="en-US" sz="3399" b="1">
                <a:solidFill>
                  <a:srgbClr val="FFFFFF"/>
                </a:solidFill>
                <a:latin typeface="Canva Sans Bold"/>
                <a:ea typeface="Canva Sans Bold"/>
                <a:cs typeface="Canva Sans Bold"/>
                <a:sym typeface="Canva Sans Bold"/>
              </a:rPr>
              <a:t>Generations of observation create mātauranga.”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999" y="271999"/>
            <a:ext cx="10138099" cy="9743002"/>
            <a:chOff x="0" y="0"/>
            <a:chExt cx="845761" cy="812800"/>
          </a:xfrm>
        </p:grpSpPr>
        <p:sp>
          <p:nvSpPr>
            <p:cNvPr id="3" name="Freeform 3"/>
            <p:cNvSpPr/>
            <p:nvPr/>
          </p:nvSpPr>
          <p:spPr>
            <a:xfrm>
              <a:off x="0" y="0"/>
              <a:ext cx="845761" cy="812800"/>
            </a:xfrm>
            <a:custGeom>
              <a:avLst/>
              <a:gdLst/>
              <a:ahLst/>
              <a:cxnLst/>
              <a:rect l="l" t="t" r="r" b="b"/>
              <a:pathLst>
                <a:path w="845761" h="812800">
                  <a:moveTo>
                    <a:pt x="0" y="0"/>
                  </a:moveTo>
                  <a:lnTo>
                    <a:pt x="845761" y="0"/>
                  </a:lnTo>
                  <a:lnTo>
                    <a:pt x="845761" y="812800"/>
                  </a:lnTo>
                  <a:lnTo>
                    <a:pt x="0" y="812800"/>
                  </a:lnTo>
                  <a:close/>
                </a:path>
              </a:pathLst>
            </a:custGeom>
            <a:blipFill>
              <a:blip r:embed="rId3"/>
              <a:stretch>
                <a:fillRect t="-19370" b="-19370"/>
              </a:stretch>
            </a:blipFill>
          </p:spPr>
          <p:txBody>
            <a:bodyPr/>
            <a:lstStyle/>
            <a:p>
              <a:endParaRPr lang="en-NZ"/>
            </a:p>
          </p:txBody>
        </p:sp>
      </p:grpSp>
      <p:grpSp>
        <p:nvGrpSpPr>
          <p:cNvPr id="4" name="Group 4"/>
          <p:cNvGrpSpPr/>
          <p:nvPr/>
        </p:nvGrpSpPr>
        <p:grpSpPr>
          <a:xfrm>
            <a:off x="11508355" y="2292793"/>
            <a:ext cx="5808095" cy="5841839"/>
            <a:chOff x="0" y="0"/>
            <a:chExt cx="7744127" cy="7789119"/>
          </a:xfrm>
        </p:grpSpPr>
        <p:sp>
          <p:nvSpPr>
            <p:cNvPr id="5" name="TextBox 5"/>
            <p:cNvSpPr txBox="1"/>
            <p:nvPr/>
          </p:nvSpPr>
          <p:spPr>
            <a:xfrm>
              <a:off x="261282" y="-9525"/>
              <a:ext cx="7406645" cy="4924425"/>
            </a:xfrm>
            <a:prstGeom prst="rect">
              <a:avLst/>
            </a:prstGeom>
          </p:spPr>
          <p:txBody>
            <a:bodyPr lIns="0" tIns="0" rIns="0" bIns="0" rtlCol="0" anchor="t">
              <a:spAutoFit/>
            </a:bodyPr>
            <a:lstStyle/>
            <a:p>
              <a:pPr marL="0" lvl="0" indent="0" algn="l">
                <a:lnSpc>
                  <a:spcPts val="9702"/>
                </a:lnSpc>
              </a:pPr>
              <a:r>
                <a:rPr lang="en-US" sz="8084" b="1">
                  <a:solidFill>
                    <a:srgbClr val="562A08"/>
                  </a:solidFill>
                  <a:latin typeface="Canva Sans Bold"/>
                  <a:ea typeface="Canva Sans Bold"/>
                  <a:cs typeface="Canva Sans Bold"/>
                  <a:sym typeface="Canva Sans Bold"/>
                </a:rPr>
                <a:t>The Purpose of Knowledge</a:t>
              </a:r>
            </a:p>
          </p:txBody>
        </p:sp>
        <p:sp>
          <p:nvSpPr>
            <p:cNvPr id="6" name="TextBox 6"/>
            <p:cNvSpPr txBox="1"/>
            <p:nvPr/>
          </p:nvSpPr>
          <p:spPr>
            <a:xfrm>
              <a:off x="261282" y="5927005"/>
              <a:ext cx="7406645" cy="1862114"/>
            </a:xfrm>
            <a:prstGeom prst="rect">
              <a:avLst/>
            </a:prstGeom>
          </p:spPr>
          <p:txBody>
            <a:bodyPr lIns="0" tIns="0" rIns="0" bIns="0" rtlCol="0" anchor="t">
              <a:spAutoFit/>
            </a:bodyPr>
            <a:lstStyle/>
            <a:p>
              <a:pPr marL="0" lvl="0" indent="0" algn="l">
                <a:lnSpc>
                  <a:spcPts val="2804"/>
                </a:lnSpc>
              </a:pPr>
              <a:r>
                <a:rPr lang="en-US" sz="2157">
                  <a:solidFill>
                    <a:srgbClr val="562A08"/>
                  </a:solidFill>
                  <a:latin typeface="Canva Sans"/>
                  <a:ea typeface="Canva Sans"/>
                  <a:cs typeface="Canva Sans"/>
                  <a:sym typeface="Canva Sans"/>
                </a:rPr>
                <a:t>“Knowledge was never collected to know more.</a:t>
              </a:r>
            </a:p>
            <a:p>
              <a:pPr marL="0" lvl="0" indent="0" algn="l">
                <a:lnSpc>
                  <a:spcPts val="2804"/>
                </a:lnSpc>
              </a:pPr>
              <a:r>
                <a:rPr lang="en-US" sz="2157">
                  <a:solidFill>
                    <a:srgbClr val="562A08"/>
                  </a:solidFill>
                  <a:latin typeface="Canva Sans"/>
                  <a:ea typeface="Canva Sans"/>
                  <a:cs typeface="Canva Sans"/>
                  <a:sym typeface="Canva Sans"/>
                </a:rPr>
                <a:t>Knowledge was gathered so people could live well”.</a:t>
              </a:r>
            </a:p>
          </p:txBody>
        </p:sp>
        <p:sp>
          <p:nvSpPr>
            <p:cNvPr id="7" name="AutoShape 7"/>
            <p:cNvSpPr/>
            <p:nvPr/>
          </p:nvSpPr>
          <p:spPr>
            <a:xfrm>
              <a:off x="0" y="5382549"/>
              <a:ext cx="7744127" cy="0"/>
            </a:xfrm>
            <a:prstGeom prst="line">
              <a:avLst/>
            </a:prstGeom>
            <a:ln w="139700" cap="flat">
              <a:solidFill>
                <a:srgbClr val="562A08"/>
              </a:solidFill>
              <a:prstDash val="solid"/>
              <a:headEnd type="none" w="sm" len="sm"/>
              <a:tailEnd type="none" w="sm" len="sm"/>
            </a:ln>
          </p:spPr>
          <p:txBody>
            <a:bodyPr/>
            <a:lstStyle/>
            <a:p>
              <a:endParaRPr lang="en-NZ"/>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24504" cy="10287000"/>
          </a:xfrm>
          <a:custGeom>
            <a:avLst/>
            <a:gdLst/>
            <a:ahLst/>
            <a:cxnLst/>
            <a:rect l="l" t="t" r="r" b="b"/>
            <a:pathLst>
              <a:path w="18224504" h="10287000">
                <a:moveTo>
                  <a:pt x="0" y="0"/>
                </a:moveTo>
                <a:lnTo>
                  <a:pt x="18224504" y="0"/>
                </a:lnTo>
                <a:lnTo>
                  <a:pt x="18224504" y="10287000"/>
                </a:lnTo>
                <a:lnTo>
                  <a:pt x="0" y="10287000"/>
                </a:lnTo>
                <a:lnTo>
                  <a:pt x="0" y="0"/>
                </a:lnTo>
                <a:close/>
              </a:path>
            </a:pathLst>
          </a:custGeom>
          <a:blipFill>
            <a:blip r:embed="rId3"/>
            <a:stretch>
              <a:fillRect t="-16435" b="-16435"/>
            </a:stretch>
          </a:blipFill>
        </p:spPr>
        <p:txBody>
          <a:bodyPr/>
          <a:lstStyle/>
          <a:p>
            <a:endParaRPr lang="en-NZ"/>
          </a:p>
        </p:txBody>
      </p:sp>
      <p:sp>
        <p:nvSpPr>
          <p:cNvPr id="3" name="TextBox 3"/>
          <p:cNvSpPr txBox="1"/>
          <p:nvPr/>
        </p:nvSpPr>
        <p:spPr>
          <a:xfrm>
            <a:off x="3204422" y="6967671"/>
            <a:ext cx="11528822"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“When was the last time you truly looked at the stars?”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57041" y="0"/>
            <a:ext cx="9430959" cy="10287000"/>
            <a:chOff x="0" y="0"/>
            <a:chExt cx="2483874" cy="2709333"/>
          </a:xfrm>
        </p:grpSpPr>
        <p:sp>
          <p:nvSpPr>
            <p:cNvPr id="3" name="Freeform 3"/>
            <p:cNvSpPr/>
            <p:nvPr/>
          </p:nvSpPr>
          <p:spPr>
            <a:xfrm>
              <a:off x="0" y="0"/>
              <a:ext cx="2483874" cy="2709333"/>
            </a:xfrm>
            <a:custGeom>
              <a:avLst/>
              <a:gdLst/>
              <a:ahLst/>
              <a:cxnLst/>
              <a:rect l="l" t="t" r="r" b="b"/>
              <a:pathLst>
                <a:path w="2483874" h="2709333">
                  <a:moveTo>
                    <a:pt x="0" y="0"/>
                  </a:moveTo>
                  <a:lnTo>
                    <a:pt x="2483874" y="0"/>
                  </a:lnTo>
                  <a:lnTo>
                    <a:pt x="2483874" y="2709333"/>
                  </a:lnTo>
                  <a:lnTo>
                    <a:pt x="0" y="2709333"/>
                  </a:lnTo>
                  <a:close/>
                </a:path>
              </a:pathLst>
            </a:custGeom>
            <a:solidFill>
              <a:srgbClr val="070A0C"/>
            </a:solidFill>
          </p:spPr>
          <p:txBody>
            <a:bodyPr/>
            <a:lstStyle/>
            <a:p>
              <a:endParaRPr lang="en-NZ"/>
            </a:p>
          </p:txBody>
        </p:sp>
        <p:sp>
          <p:nvSpPr>
            <p:cNvPr id="4" name="TextBox 4"/>
            <p:cNvSpPr txBox="1"/>
            <p:nvPr/>
          </p:nvSpPr>
          <p:spPr>
            <a:xfrm>
              <a:off x="0" y="-57150"/>
              <a:ext cx="2483874" cy="2766483"/>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9855779" y="874162"/>
            <a:ext cx="7433482" cy="8538676"/>
            <a:chOff x="0" y="0"/>
            <a:chExt cx="812800" cy="933645"/>
          </a:xfrm>
        </p:grpSpPr>
        <p:sp>
          <p:nvSpPr>
            <p:cNvPr id="6" name="Freeform 6"/>
            <p:cNvSpPr/>
            <p:nvPr/>
          </p:nvSpPr>
          <p:spPr>
            <a:xfrm>
              <a:off x="0" y="0"/>
              <a:ext cx="812800" cy="933645"/>
            </a:xfrm>
            <a:custGeom>
              <a:avLst/>
              <a:gdLst/>
              <a:ahLst/>
              <a:cxnLst/>
              <a:rect l="l" t="t" r="r" b="b"/>
              <a:pathLst>
                <a:path w="812800" h="933645">
                  <a:moveTo>
                    <a:pt x="0" y="0"/>
                  </a:moveTo>
                  <a:lnTo>
                    <a:pt x="812800" y="0"/>
                  </a:lnTo>
                  <a:lnTo>
                    <a:pt x="812800" y="933645"/>
                  </a:lnTo>
                  <a:lnTo>
                    <a:pt x="0" y="933645"/>
                  </a:lnTo>
                  <a:close/>
                </a:path>
              </a:pathLst>
            </a:custGeom>
            <a:blipFill>
              <a:blip r:embed="rId3"/>
              <a:stretch>
                <a:fillRect t="-4325" b="-4325"/>
              </a:stretch>
            </a:blipFill>
          </p:spPr>
          <p:txBody>
            <a:bodyPr/>
            <a:lstStyle/>
            <a:p>
              <a:endParaRPr lang="en-NZ"/>
            </a:p>
          </p:txBody>
        </p:sp>
      </p:grpSp>
      <p:sp>
        <p:nvSpPr>
          <p:cNvPr id="7" name="TextBox 7"/>
          <p:cNvSpPr txBox="1"/>
          <p:nvPr/>
        </p:nvSpPr>
        <p:spPr>
          <a:xfrm>
            <a:off x="1221556" y="1788018"/>
            <a:ext cx="5122944" cy="1455065"/>
          </a:xfrm>
          <a:prstGeom prst="rect">
            <a:avLst/>
          </a:prstGeom>
        </p:spPr>
        <p:txBody>
          <a:bodyPr lIns="0" tIns="0" rIns="0" bIns="0" rtlCol="0" anchor="t">
            <a:spAutoFit/>
          </a:bodyPr>
          <a:lstStyle/>
          <a:p>
            <a:pPr marL="0" lvl="0" indent="0" algn="l">
              <a:lnSpc>
                <a:spcPts val="5650"/>
              </a:lnSpc>
            </a:pPr>
            <a:r>
              <a:rPr lang="en-US" sz="5381" b="1">
                <a:solidFill>
                  <a:srgbClr val="000000"/>
                </a:solidFill>
                <a:latin typeface="Canva Sans Bold"/>
                <a:ea typeface="Canva Sans Bold"/>
                <a:cs typeface="Canva Sans Bold"/>
                <a:sym typeface="Canva Sans Bold"/>
              </a:rPr>
              <a:t>Te Uetāngahu a Tānenuiārangi</a:t>
            </a:r>
          </a:p>
        </p:txBody>
      </p:sp>
      <p:sp>
        <p:nvSpPr>
          <p:cNvPr id="8" name="AutoShape 8"/>
          <p:cNvSpPr/>
          <p:nvPr/>
        </p:nvSpPr>
        <p:spPr>
          <a:xfrm>
            <a:off x="1221556" y="4931270"/>
            <a:ext cx="5122944" cy="0"/>
          </a:xfrm>
          <a:prstGeom prst="line">
            <a:avLst/>
          </a:prstGeom>
          <a:ln w="38100" cap="flat">
            <a:solidFill>
              <a:srgbClr val="070A0C"/>
            </a:solidFill>
            <a:prstDash val="solid"/>
            <a:headEnd type="none" w="sm" len="sm"/>
            <a:tailEnd type="none" w="sm" len="sm"/>
          </a:ln>
        </p:spPr>
        <p:txBody>
          <a:bodyPr/>
          <a:lstStyle/>
          <a:p>
            <a:endParaRPr lang="en-NZ"/>
          </a:p>
        </p:txBody>
      </p:sp>
      <p:sp>
        <p:nvSpPr>
          <p:cNvPr id="9" name="TextBox 9"/>
          <p:cNvSpPr txBox="1"/>
          <p:nvPr/>
        </p:nvSpPr>
        <p:spPr>
          <a:xfrm>
            <a:off x="854025" y="5927232"/>
            <a:ext cx="6461944" cy="1472089"/>
          </a:xfrm>
          <a:prstGeom prst="rect">
            <a:avLst/>
          </a:prstGeom>
        </p:spPr>
        <p:txBody>
          <a:bodyPr lIns="0" tIns="0" rIns="0" bIns="0" rtlCol="0" anchor="t">
            <a:spAutoFit/>
          </a:bodyPr>
          <a:lstStyle/>
          <a:p>
            <a:pPr marL="0" lvl="0" indent="0" algn="l">
              <a:lnSpc>
                <a:spcPts val="3911"/>
              </a:lnSpc>
            </a:pPr>
            <a:r>
              <a:rPr lang="en-US" sz="2793" b="1">
                <a:solidFill>
                  <a:srgbClr val="000000"/>
                </a:solidFill>
                <a:latin typeface="Canva Sans Bold"/>
                <a:ea typeface="Canva Sans Bold"/>
                <a:cs typeface="Canva Sans Bold"/>
                <a:sym typeface="Canva Sans Bold"/>
              </a:rPr>
              <a:t>“Knowledge is never simply received.</a:t>
            </a:r>
          </a:p>
          <a:p>
            <a:pPr marL="0" lvl="0" indent="0" algn="l">
              <a:lnSpc>
                <a:spcPts val="3911"/>
              </a:lnSpc>
            </a:pPr>
            <a:r>
              <a:rPr lang="en-US" sz="2793" b="1">
                <a:solidFill>
                  <a:srgbClr val="000000"/>
                </a:solidFill>
                <a:latin typeface="Canva Sans Bold"/>
                <a:ea typeface="Canva Sans Bold"/>
                <a:cs typeface="Canva Sans Bold"/>
                <a:sym typeface="Canva Sans Bold"/>
              </a:rPr>
              <a:t>It is sought with purpose, humility, and responsibility.”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58840" y="1108553"/>
            <a:ext cx="11859377" cy="8069894"/>
          </a:xfrm>
          <a:prstGeom prst="rect">
            <a:avLst/>
          </a:prstGeom>
          <a:solidFill>
            <a:srgbClr val="B8EFFF"/>
          </a:solidFill>
        </p:spPr>
        <p:txBody>
          <a:bodyPr/>
          <a:lstStyle/>
          <a:p>
            <a:endParaRPr lang="en-NZ"/>
          </a:p>
        </p:txBody>
      </p:sp>
      <p:grpSp>
        <p:nvGrpSpPr>
          <p:cNvPr id="3" name="Group 3"/>
          <p:cNvGrpSpPr/>
          <p:nvPr/>
        </p:nvGrpSpPr>
        <p:grpSpPr>
          <a:xfrm>
            <a:off x="5607369" y="1365529"/>
            <a:ext cx="11362320" cy="7555943"/>
            <a:chOff x="0" y="0"/>
            <a:chExt cx="1222256" cy="812800"/>
          </a:xfrm>
        </p:grpSpPr>
        <p:sp>
          <p:nvSpPr>
            <p:cNvPr id="4" name="Freeform 4"/>
            <p:cNvSpPr/>
            <p:nvPr/>
          </p:nvSpPr>
          <p:spPr>
            <a:xfrm>
              <a:off x="0" y="0"/>
              <a:ext cx="1222256" cy="812800"/>
            </a:xfrm>
            <a:custGeom>
              <a:avLst/>
              <a:gdLst/>
              <a:ahLst/>
              <a:cxnLst/>
              <a:rect l="l" t="t" r="r" b="b"/>
              <a:pathLst>
                <a:path w="1222256" h="812800">
                  <a:moveTo>
                    <a:pt x="0" y="0"/>
                  </a:moveTo>
                  <a:lnTo>
                    <a:pt x="1222256" y="0"/>
                  </a:lnTo>
                  <a:lnTo>
                    <a:pt x="1222256" y="812800"/>
                  </a:lnTo>
                  <a:lnTo>
                    <a:pt x="0" y="812800"/>
                  </a:lnTo>
                  <a:close/>
                </a:path>
              </a:pathLst>
            </a:custGeom>
            <a:blipFill>
              <a:blip r:embed="rId3"/>
              <a:stretch>
                <a:fillRect t="-6361" b="-6361"/>
              </a:stretch>
            </a:blipFill>
          </p:spPr>
          <p:txBody>
            <a:bodyPr/>
            <a:lstStyle/>
            <a:p>
              <a:endParaRPr lang="en-NZ"/>
            </a:p>
          </p:txBody>
        </p:sp>
      </p:grpSp>
      <p:grpSp>
        <p:nvGrpSpPr>
          <p:cNvPr id="5" name="Group 5"/>
          <p:cNvGrpSpPr/>
          <p:nvPr/>
        </p:nvGrpSpPr>
        <p:grpSpPr>
          <a:xfrm>
            <a:off x="723248" y="2696848"/>
            <a:ext cx="6982269" cy="4893304"/>
            <a:chOff x="0" y="0"/>
            <a:chExt cx="9309692" cy="6524405"/>
          </a:xfrm>
        </p:grpSpPr>
        <p:sp>
          <p:nvSpPr>
            <p:cNvPr id="6" name="AutoShape 6"/>
            <p:cNvSpPr/>
            <p:nvPr/>
          </p:nvSpPr>
          <p:spPr>
            <a:xfrm>
              <a:off x="0" y="0"/>
              <a:ext cx="9309692" cy="6524405"/>
            </a:xfrm>
            <a:prstGeom prst="rect">
              <a:avLst/>
            </a:prstGeom>
            <a:solidFill>
              <a:srgbClr val="B8EFFF"/>
            </a:solidFill>
          </p:spPr>
          <p:txBody>
            <a:bodyPr/>
            <a:lstStyle/>
            <a:p>
              <a:endParaRPr lang="en-NZ"/>
            </a:p>
          </p:txBody>
        </p:sp>
        <p:sp>
          <p:nvSpPr>
            <p:cNvPr id="7" name="TextBox 7"/>
            <p:cNvSpPr txBox="1"/>
            <p:nvPr/>
          </p:nvSpPr>
          <p:spPr>
            <a:xfrm>
              <a:off x="524778" y="609216"/>
              <a:ext cx="8260135" cy="3185541"/>
            </a:xfrm>
            <a:prstGeom prst="rect">
              <a:avLst/>
            </a:prstGeom>
          </p:spPr>
          <p:txBody>
            <a:bodyPr lIns="0" tIns="0" rIns="0" bIns="0" rtlCol="0" anchor="t">
              <a:spAutoFit/>
            </a:bodyPr>
            <a:lstStyle/>
            <a:p>
              <a:pPr marL="0" lvl="0" indent="0" algn="ctr">
                <a:lnSpc>
                  <a:spcPts val="9324"/>
                </a:lnSpc>
              </a:pPr>
              <a:r>
                <a:rPr lang="en-US" sz="8400" b="1">
                  <a:solidFill>
                    <a:srgbClr val="000000"/>
                  </a:solidFill>
                  <a:latin typeface="Canva Sans Bold"/>
                  <a:ea typeface="Canva Sans Bold"/>
                  <a:cs typeface="Canva Sans Bold"/>
                  <a:sym typeface="Canva Sans Bold"/>
                </a:rPr>
                <a:t>Ngā Kete o te wānanga</a:t>
              </a:r>
            </a:p>
          </p:txBody>
        </p:sp>
        <p:sp>
          <p:nvSpPr>
            <p:cNvPr id="8" name="TextBox 8"/>
            <p:cNvSpPr txBox="1"/>
            <p:nvPr/>
          </p:nvSpPr>
          <p:spPr>
            <a:xfrm>
              <a:off x="524778" y="4130204"/>
              <a:ext cx="8260135" cy="1851660"/>
            </a:xfrm>
            <a:prstGeom prst="rect">
              <a:avLst/>
            </a:prstGeom>
          </p:spPr>
          <p:txBody>
            <a:bodyPr lIns="0" tIns="0" rIns="0" bIns="0" rtlCol="0" anchor="t">
              <a:spAutoFit/>
            </a:bodyPr>
            <a:lstStyle/>
            <a:p>
              <a:pPr marL="0" lvl="0" indent="0" algn="ctr">
                <a:lnSpc>
                  <a:spcPts val="3780"/>
                </a:lnSpc>
              </a:pPr>
              <a:r>
                <a:rPr lang="en-US" sz="2700" b="1">
                  <a:solidFill>
                    <a:srgbClr val="000000"/>
                  </a:solidFill>
                  <a:latin typeface="Canva Sans Bold"/>
                  <a:ea typeface="Canva Sans Bold"/>
                  <a:cs typeface="Canva Sans Bold"/>
                  <a:sym typeface="Canva Sans Bold"/>
                </a:rPr>
                <a:t>Te Kete Aronui</a:t>
              </a:r>
            </a:p>
            <a:p>
              <a:pPr marL="0" lvl="0" indent="0" algn="ctr">
                <a:lnSpc>
                  <a:spcPts val="3780"/>
                </a:lnSpc>
              </a:pPr>
              <a:r>
                <a:rPr lang="en-US" sz="2700" b="1">
                  <a:solidFill>
                    <a:srgbClr val="000000"/>
                  </a:solidFill>
                  <a:latin typeface="Canva Sans Bold"/>
                  <a:ea typeface="Canva Sans Bold"/>
                  <a:cs typeface="Canva Sans Bold"/>
                  <a:sym typeface="Canva Sans Bold"/>
                </a:rPr>
                <a:t>Te Kete Tuauri</a:t>
              </a:r>
            </a:p>
            <a:p>
              <a:pPr marL="0" lvl="0" indent="0" algn="ctr">
                <a:lnSpc>
                  <a:spcPts val="3780"/>
                </a:lnSpc>
              </a:pPr>
              <a:r>
                <a:rPr lang="en-US" sz="2700" b="1">
                  <a:solidFill>
                    <a:srgbClr val="000000"/>
                  </a:solidFill>
                  <a:latin typeface="Canva Sans Bold"/>
                  <a:ea typeface="Canva Sans Bold"/>
                  <a:cs typeface="Canva Sans Bold"/>
                  <a:sym typeface="Canva Sans Bold"/>
                </a:rPr>
                <a:t>Te Kete Tuatea</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999" y="271999"/>
            <a:ext cx="7908899" cy="9743002"/>
            <a:chOff x="0" y="0"/>
            <a:chExt cx="812800" cy="1001291"/>
          </a:xfrm>
        </p:grpSpPr>
        <p:sp>
          <p:nvSpPr>
            <p:cNvPr id="3" name="Freeform 3"/>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3"/>
              <a:stretch>
                <a:fillRect t="-13294" b="-13294"/>
              </a:stretch>
            </a:blipFill>
          </p:spPr>
          <p:txBody>
            <a:bodyPr/>
            <a:lstStyle/>
            <a:p>
              <a:endParaRPr lang="en-NZ"/>
            </a:p>
          </p:txBody>
        </p:sp>
      </p:grpSp>
      <p:grpSp>
        <p:nvGrpSpPr>
          <p:cNvPr id="4" name="Group 4"/>
          <p:cNvGrpSpPr/>
          <p:nvPr/>
        </p:nvGrpSpPr>
        <p:grpSpPr>
          <a:xfrm>
            <a:off x="8698774" y="3858530"/>
            <a:ext cx="9132862" cy="3090028"/>
            <a:chOff x="0" y="0"/>
            <a:chExt cx="12177149" cy="4120037"/>
          </a:xfrm>
        </p:grpSpPr>
        <p:sp>
          <p:nvSpPr>
            <p:cNvPr id="5" name="TextBox 5"/>
            <p:cNvSpPr txBox="1"/>
            <p:nvPr/>
          </p:nvSpPr>
          <p:spPr>
            <a:xfrm>
              <a:off x="176099" y="0"/>
              <a:ext cx="11281343" cy="1739900"/>
            </a:xfrm>
            <a:prstGeom prst="rect">
              <a:avLst/>
            </a:prstGeom>
          </p:spPr>
          <p:txBody>
            <a:bodyPr lIns="0" tIns="0" rIns="0" bIns="0" rtlCol="0" anchor="t">
              <a:spAutoFit/>
            </a:bodyPr>
            <a:lstStyle/>
            <a:p>
              <a:pPr marL="0" lvl="0" indent="0" algn="l">
                <a:lnSpc>
                  <a:spcPts val="10320"/>
                </a:lnSpc>
              </a:pPr>
              <a:r>
                <a:rPr lang="en-US" sz="8600" b="1">
                  <a:solidFill>
                    <a:srgbClr val="000000"/>
                  </a:solidFill>
                  <a:latin typeface="Canva Sans Bold"/>
                  <a:ea typeface="Canva Sans Bold"/>
                  <a:cs typeface="Canva Sans Bold"/>
                  <a:sym typeface="Canva Sans Bold"/>
                </a:rPr>
                <a:t>Kōrero Tuku Iho</a:t>
              </a:r>
            </a:p>
          </p:txBody>
        </p:sp>
        <p:sp>
          <p:nvSpPr>
            <p:cNvPr id="6" name="TextBox 6"/>
            <p:cNvSpPr txBox="1"/>
            <p:nvPr/>
          </p:nvSpPr>
          <p:spPr>
            <a:xfrm>
              <a:off x="176099" y="3563989"/>
              <a:ext cx="11281343" cy="556048"/>
            </a:xfrm>
            <a:prstGeom prst="rect">
              <a:avLst/>
            </a:prstGeom>
          </p:spPr>
          <p:txBody>
            <a:bodyPr lIns="0" tIns="0" rIns="0" bIns="0" rtlCol="0" anchor="t">
              <a:spAutoFit/>
            </a:bodyPr>
            <a:lstStyle/>
            <a:p>
              <a:pPr marL="0" lvl="0" indent="0" algn="l">
                <a:lnSpc>
                  <a:spcPts val="3380"/>
                </a:lnSpc>
              </a:pPr>
              <a:endParaRPr/>
            </a:p>
          </p:txBody>
        </p:sp>
        <p:sp>
          <p:nvSpPr>
            <p:cNvPr id="7" name="AutoShape 7"/>
            <p:cNvSpPr/>
            <p:nvPr/>
          </p:nvSpPr>
          <p:spPr>
            <a:xfrm>
              <a:off x="0" y="3075353"/>
              <a:ext cx="12177149" cy="0"/>
            </a:xfrm>
            <a:prstGeom prst="line">
              <a:avLst/>
            </a:prstGeom>
            <a:ln w="139700" cap="flat">
              <a:solidFill>
                <a:srgbClr val="000000"/>
              </a:solidFill>
              <a:prstDash val="solid"/>
              <a:headEnd type="none" w="sm" len="sm"/>
              <a:tailEnd type="none" w="sm" len="sm"/>
            </a:ln>
          </p:spPr>
          <p:txBody>
            <a:bodyPr/>
            <a:lstStyle/>
            <a:p>
              <a:endParaRPr lang="en-NZ"/>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956E54"/>
          </a:solidFill>
        </p:spPr>
        <p:txBody>
          <a:bodyPr/>
          <a:lstStyle/>
          <a:p>
            <a:endParaRPr lang="en-NZ"/>
          </a:p>
        </p:txBody>
      </p:sp>
      <p:grpSp>
        <p:nvGrpSpPr>
          <p:cNvPr id="3" name="Group 3"/>
          <p:cNvGrpSpPr/>
          <p:nvPr/>
        </p:nvGrpSpPr>
        <p:grpSpPr>
          <a:xfrm>
            <a:off x="1028700" y="1028700"/>
            <a:ext cx="10782300" cy="8229600"/>
            <a:chOff x="0" y="0"/>
            <a:chExt cx="1064919" cy="812800"/>
          </a:xfrm>
        </p:grpSpPr>
        <p:sp>
          <p:nvSpPr>
            <p:cNvPr id="4" name="Freeform 4"/>
            <p:cNvSpPr/>
            <p:nvPr/>
          </p:nvSpPr>
          <p:spPr>
            <a:xfrm>
              <a:off x="0" y="0"/>
              <a:ext cx="1064919" cy="812800"/>
            </a:xfrm>
            <a:custGeom>
              <a:avLst/>
              <a:gdLst/>
              <a:ahLst/>
              <a:cxnLst/>
              <a:rect l="l" t="t" r="r" b="b"/>
              <a:pathLst>
                <a:path w="1064919" h="812800">
                  <a:moveTo>
                    <a:pt x="0" y="0"/>
                  </a:moveTo>
                  <a:lnTo>
                    <a:pt x="1064919" y="0"/>
                  </a:lnTo>
                  <a:lnTo>
                    <a:pt x="1064919" y="812800"/>
                  </a:lnTo>
                  <a:lnTo>
                    <a:pt x="0" y="812800"/>
                  </a:lnTo>
                  <a:close/>
                </a:path>
              </a:pathLst>
            </a:custGeom>
            <a:blipFill>
              <a:blip r:embed="rId3"/>
              <a:stretch>
                <a:fillRect l="-5593" r="-5593"/>
              </a:stretch>
            </a:blipFill>
          </p:spPr>
          <p:txBody>
            <a:bodyPr/>
            <a:lstStyle/>
            <a:p>
              <a:endParaRPr lang="en-NZ"/>
            </a:p>
          </p:txBody>
        </p:sp>
      </p:grpSp>
      <p:sp>
        <p:nvSpPr>
          <p:cNvPr id="5" name="TextBox 5"/>
          <p:cNvSpPr txBox="1"/>
          <p:nvPr/>
        </p:nvSpPr>
        <p:spPr>
          <a:xfrm>
            <a:off x="13075247" y="4591050"/>
            <a:ext cx="3841153" cy="1047750"/>
          </a:xfrm>
          <a:prstGeom prst="rect">
            <a:avLst/>
          </a:prstGeom>
        </p:spPr>
        <p:txBody>
          <a:bodyPr lIns="0" tIns="0" rIns="0" bIns="0" rtlCol="0" anchor="t">
            <a:spAutoFit/>
          </a:bodyPr>
          <a:lstStyle/>
          <a:p>
            <a:pPr marL="0" lvl="0" indent="0" algn="ctr">
              <a:lnSpc>
                <a:spcPts val="4200"/>
              </a:lnSpc>
            </a:pPr>
            <a:r>
              <a:rPr lang="en-US" sz="3000" b="1" u="none">
                <a:solidFill>
                  <a:srgbClr val="000000"/>
                </a:solidFill>
                <a:latin typeface="Canva Sans Bold"/>
                <a:ea typeface="Canva Sans Bold"/>
                <a:cs typeface="Canva Sans Bold"/>
                <a:sym typeface="Canva Sans Bold"/>
              </a:rPr>
              <a:t>Knowledge Carries Responsibility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E1313"/>
        </a:solidFill>
        <a:effectLst/>
      </p:bgPr>
    </p:bg>
    <p:spTree>
      <p:nvGrpSpPr>
        <p:cNvPr id="1" name=""/>
        <p:cNvGrpSpPr/>
        <p:nvPr/>
      </p:nvGrpSpPr>
      <p:grpSpPr>
        <a:xfrm>
          <a:off x="0" y="0"/>
          <a:ext cx="0" cy="0"/>
          <a:chOff x="0" y="0"/>
          <a:chExt cx="0" cy="0"/>
        </a:xfrm>
      </p:grpSpPr>
      <p:sp>
        <p:nvSpPr>
          <p:cNvPr id="2" name="Freeform 2"/>
          <p:cNvSpPr/>
          <p:nvPr/>
        </p:nvSpPr>
        <p:spPr>
          <a:xfrm>
            <a:off x="2256995" y="-516457"/>
            <a:ext cx="14404609" cy="10803457"/>
          </a:xfrm>
          <a:custGeom>
            <a:avLst/>
            <a:gdLst/>
            <a:ahLst/>
            <a:cxnLst/>
            <a:rect l="l" t="t" r="r" b="b"/>
            <a:pathLst>
              <a:path w="14404609" h="10803457">
                <a:moveTo>
                  <a:pt x="0" y="0"/>
                </a:moveTo>
                <a:lnTo>
                  <a:pt x="14404610" y="0"/>
                </a:lnTo>
                <a:lnTo>
                  <a:pt x="14404610" y="10803457"/>
                </a:lnTo>
                <a:lnTo>
                  <a:pt x="0" y="10803457"/>
                </a:lnTo>
                <a:lnTo>
                  <a:pt x="0" y="0"/>
                </a:lnTo>
                <a:close/>
              </a:path>
            </a:pathLst>
          </a:custGeom>
          <a:blipFill>
            <a:blip r:embed="rId3"/>
            <a:stretch>
              <a:fillRect/>
            </a:stretch>
          </a:blipFill>
        </p:spPr>
        <p:txBody>
          <a:bodyPr/>
          <a:lstStyle/>
          <a:p>
            <a:endParaRPr lang="en-NZ"/>
          </a:p>
        </p:txBody>
      </p:sp>
      <p:sp>
        <p:nvSpPr>
          <p:cNvPr id="3" name="TextBox 3"/>
          <p:cNvSpPr txBox="1"/>
          <p:nvPr/>
        </p:nvSpPr>
        <p:spPr>
          <a:xfrm>
            <a:off x="4424660" y="220384"/>
            <a:ext cx="9438680" cy="1180465"/>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Reimagining Education</a:t>
            </a:r>
          </a:p>
          <a:p>
            <a:pPr algn="ctr">
              <a:lnSpc>
                <a:spcPts val="4759"/>
              </a:lnSpc>
              <a:spcBef>
                <a:spcPct val="0"/>
              </a:spcBef>
            </a:pPr>
            <a:r>
              <a:rPr lang="en-US" sz="3399" b="1">
                <a:solidFill>
                  <a:srgbClr val="FFFFFF"/>
                </a:solidFill>
                <a:latin typeface="Canva Sans Bold"/>
                <a:ea typeface="Canva Sans Bold"/>
                <a:cs typeface="Canva Sans Bold"/>
                <a:sym typeface="Canva Sans Bold"/>
              </a:rPr>
              <a:t>What if we taught the way our tūpuna learnt?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11784" y="3503511"/>
            <a:ext cx="5934766" cy="3279979"/>
            <a:chOff x="0" y="0"/>
            <a:chExt cx="7913021" cy="4373305"/>
          </a:xfrm>
        </p:grpSpPr>
        <p:sp>
          <p:nvSpPr>
            <p:cNvPr id="3" name="TextBox 3"/>
            <p:cNvSpPr txBox="1"/>
            <p:nvPr/>
          </p:nvSpPr>
          <p:spPr>
            <a:xfrm>
              <a:off x="0" y="66675"/>
              <a:ext cx="7913021" cy="2562756"/>
            </a:xfrm>
            <a:prstGeom prst="rect">
              <a:avLst/>
            </a:prstGeom>
          </p:spPr>
          <p:txBody>
            <a:bodyPr lIns="0" tIns="0" rIns="0" bIns="0" rtlCol="0" anchor="t">
              <a:spAutoFit/>
            </a:bodyPr>
            <a:lstStyle/>
            <a:p>
              <a:pPr marL="0" lvl="0" indent="0" algn="l">
                <a:lnSpc>
                  <a:spcPts val="7459"/>
                </a:lnSpc>
              </a:pPr>
              <a:r>
                <a:rPr lang="en-US" sz="6781" b="1">
                  <a:solidFill>
                    <a:srgbClr val="464130"/>
                  </a:solidFill>
                  <a:latin typeface="Canva Sans Bold"/>
                  <a:ea typeface="Canva Sans Bold"/>
                  <a:cs typeface="Canva Sans Bold"/>
                  <a:sym typeface="Canva Sans Bold"/>
                </a:rPr>
                <a:t>Mātauranga Māori</a:t>
              </a:r>
            </a:p>
          </p:txBody>
        </p:sp>
        <p:sp>
          <p:nvSpPr>
            <p:cNvPr id="4" name="TextBox 4"/>
            <p:cNvSpPr txBox="1"/>
            <p:nvPr/>
          </p:nvSpPr>
          <p:spPr>
            <a:xfrm>
              <a:off x="0" y="3185008"/>
              <a:ext cx="7335334" cy="1188297"/>
            </a:xfrm>
            <a:prstGeom prst="rect">
              <a:avLst/>
            </a:prstGeom>
          </p:spPr>
          <p:txBody>
            <a:bodyPr lIns="0" tIns="0" rIns="0" bIns="0" rtlCol="0" anchor="t">
              <a:spAutoFit/>
            </a:bodyPr>
            <a:lstStyle/>
            <a:p>
              <a:pPr marL="0" lvl="0" indent="0" algn="l">
                <a:lnSpc>
                  <a:spcPts val="3640"/>
                </a:lnSpc>
              </a:pPr>
              <a:r>
                <a:rPr lang="en-US" sz="2600" b="1">
                  <a:solidFill>
                    <a:srgbClr val="464130"/>
                  </a:solidFill>
                  <a:latin typeface="Canva Sans Bold"/>
                  <a:ea typeface="Canva Sans Bold"/>
                  <a:cs typeface="Canva Sans Bold"/>
                  <a:sym typeface="Canva Sans Bold"/>
                </a:rPr>
                <a:t>“It's not something we preserve.</a:t>
              </a:r>
            </a:p>
            <a:p>
              <a:pPr marL="0" lvl="0" indent="0" algn="l">
                <a:lnSpc>
                  <a:spcPts val="3640"/>
                </a:lnSpc>
              </a:pPr>
              <a:r>
                <a:rPr lang="en-US" sz="2600" b="1">
                  <a:solidFill>
                    <a:srgbClr val="464130"/>
                  </a:solidFill>
                  <a:latin typeface="Canva Sans Bold"/>
                  <a:ea typeface="Canva Sans Bold"/>
                  <a:cs typeface="Canva Sans Bold"/>
                  <a:sym typeface="Canva Sans Bold"/>
                </a:rPr>
                <a:t>It's something we practise.”</a:t>
              </a:r>
            </a:p>
          </p:txBody>
        </p:sp>
      </p:grpSp>
      <p:grpSp>
        <p:nvGrpSpPr>
          <p:cNvPr id="5" name="Group 5"/>
          <p:cNvGrpSpPr/>
          <p:nvPr/>
        </p:nvGrpSpPr>
        <p:grpSpPr>
          <a:xfrm>
            <a:off x="0" y="0"/>
            <a:ext cx="4419521" cy="10287000"/>
            <a:chOff x="0" y="0"/>
            <a:chExt cx="812800" cy="1891896"/>
          </a:xfrm>
        </p:grpSpPr>
        <p:sp>
          <p:nvSpPr>
            <p:cNvPr id="6" name="Freeform 6"/>
            <p:cNvSpPr/>
            <p:nvPr/>
          </p:nvSpPr>
          <p:spPr>
            <a:xfrm>
              <a:off x="0" y="0"/>
              <a:ext cx="812800" cy="1891896"/>
            </a:xfrm>
            <a:custGeom>
              <a:avLst/>
              <a:gdLst/>
              <a:ahLst/>
              <a:cxnLst/>
              <a:rect l="l" t="t" r="r" b="b"/>
              <a:pathLst>
                <a:path w="812800" h="1891896">
                  <a:moveTo>
                    <a:pt x="0" y="0"/>
                  </a:moveTo>
                  <a:lnTo>
                    <a:pt x="812800" y="0"/>
                  </a:lnTo>
                  <a:lnTo>
                    <a:pt x="812800" y="1891896"/>
                  </a:lnTo>
                  <a:lnTo>
                    <a:pt x="0" y="1891896"/>
                  </a:lnTo>
                  <a:close/>
                </a:path>
              </a:pathLst>
            </a:custGeom>
            <a:blipFill>
              <a:blip r:embed="rId3"/>
              <a:stretch>
                <a:fillRect l="-37286" r="-37286"/>
              </a:stretch>
            </a:blipFill>
          </p:spPr>
          <p:txBody>
            <a:bodyPr/>
            <a:lstStyle/>
            <a:p>
              <a:endParaRPr lang="en-NZ"/>
            </a:p>
          </p:txBody>
        </p:sp>
      </p:grpSp>
      <p:grpSp>
        <p:nvGrpSpPr>
          <p:cNvPr id="7" name="Group 7"/>
          <p:cNvGrpSpPr/>
          <p:nvPr/>
        </p:nvGrpSpPr>
        <p:grpSpPr>
          <a:xfrm>
            <a:off x="4514771" y="0"/>
            <a:ext cx="4629229" cy="5095875"/>
            <a:chOff x="0" y="0"/>
            <a:chExt cx="812800" cy="894734"/>
          </a:xfrm>
        </p:grpSpPr>
        <p:sp>
          <p:nvSpPr>
            <p:cNvPr id="8" name="Freeform 8"/>
            <p:cNvSpPr/>
            <p:nvPr/>
          </p:nvSpPr>
          <p:spPr>
            <a:xfrm>
              <a:off x="0" y="0"/>
              <a:ext cx="812800" cy="894734"/>
            </a:xfrm>
            <a:custGeom>
              <a:avLst/>
              <a:gdLst/>
              <a:ahLst/>
              <a:cxnLst/>
              <a:rect l="l" t="t" r="r" b="b"/>
              <a:pathLst>
                <a:path w="812800" h="894734">
                  <a:moveTo>
                    <a:pt x="0" y="0"/>
                  </a:moveTo>
                  <a:lnTo>
                    <a:pt x="812800" y="0"/>
                  </a:lnTo>
                  <a:lnTo>
                    <a:pt x="812800" y="894734"/>
                  </a:lnTo>
                  <a:lnTo>
                    <a:pt x="0" y="894734"/>
                  </a:lnTo>
                  <a:close/>
                </a:path>
              </a:pathLst>
            </a:custGeom>
            <a:blipFill>
              <a:blip r:embed="rId4"/>
              <a:stretch>
                <a:fillRect t="-10561" b="-10561"/>
              </a:stretch>
            </a:blipFill>
          </p:spPr>
          <p:txBody>
            <a:bodyPr/>
            <a:lstStyle/>
            <a:p>
              <a:endParaRPr lang="en-NZ"/>
            </a:p>
          </p:txBody>
        </p:sp>
      </p:grpSp>
      <p:grpSp>
        <p:nvGrpSpPr>
          <p:cNvPr id="9" name="Group 9"/>
          <p:cNvGrpSpPr/>
          <p:nvPr/>
        </p:nvGrpSpPr>
        <p:grpSpPr>
          <a:xfrm>
            <a:off x="4514771" y="5191125"/>
            <a:ext cx="4629229" cy="5095875"/>
            <a:chOff x="0" y="0"/>
            <a:chExt cx="812800" cy="894734"/>
          </a:xfrm>
        </p:grpSpPr>
        <p:sp>
          <p:nvSpPr>
            <p:cNvPr id="10" name="Freeform 10"/>
            <p:cNvSpPr/>
            <p:nvPr/>
          </p:nvSpPr>
          <p:spPr>
            <a:xfrm>
              <a:off x="0" y="0"/>
              <a:ext cx="812800" cy="894734"/>
            </a:xfrm>
            <a:custGeom>
              <a:avLst/>
              <a:gdLst/>
              <a:ahLst/>
              <a:cxnLst/>
              <a:rect l="l" t="t" r="r" b="b"/>
              <a:pathLst>
                <a:path w="812800" h="894734">
                  <a:moveTo>
                    <a:pt x="0" y="0"/>
                  </a:moveTo>
                  <a:lnTo>
                    <a:pt x="812800" y="0"/>
                  </a:lnTo>
                  <a:lnTo>
                    <a:pt x="812800" y="894734"/>
                  </a:lnTo>
                  <a:lnTo>
                    <a:pt x="0" y="894734"/>
                  </a:lnTo>
                  <a:close/>
                </a:path>
              </a:pathLst>
            </a:custGeom>
            <a:blipFill>
              <a:blip r:embed="rId5"/>
              <a:stretch>
                <a:fillRect t="-10561" b="-10561"/>
              </a:stretch>
            </a:blipFill>
          </p:spPr>
          <p:txBody>
            <a:bodyPr/>
            <a:lstStyle/>
            <a:p>
              <a:endParaRPr lang="en-NZ"/>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07" t="-1049" r="-1507" b="-1049"/>
            </a:stretch>
          </a:blipFill>
        </p:spPr>
        <p:txBody>
          <a:bodyPr/>
          <a:lstStyle/>
          <a:p>
            <a:endParaRPr lang="en-NZ"/>
          </a:p>
        </p:txBody>
      </p:sp>
      <p:sp>
        <p:nvSpPr>
          <p:cNvPr id="3" name="TextBox 3"/>
          <p:cNvSpPr txBox="1"/>
          <p:nvPr/>
        </p:nvSpPr>
        <p:spPr>
          <a:xfrm>
            <a:off x="5295900" y="695325"/>
            <a:ext cx="7705725" cy="361754"/>
          </a:xfrm>
          <a:prstGeom prst="rect">
            <a:avLst/>
          </a:prstGeom>
        </p:spPr>
        <p:txBody>
          <a:bodyPr lIns="0" tIns="0" rIns="0" bIns="0" rtlCol="0" anchor="t">
            <a:spAutoFit/>
          </a:bodyPr>
          <a:lstStyle/>
          <a:p>
            <a:pPr marL="0" lvl="0" indent="0" algn="ctr">
              <a:lnSpc>
                <a:spcPts val="2635"/>
              </a:lnSpc>
              <a:spcBef>
                <a:spcPct val="0"/>
              </a:spcBef>
            </a:pPr>
            <a:r>
              <a:rPr lang="en-US" sz="1882" b="1" u="none" strike="noStrike">
                <a:solidFill>
                  <a:srgbClr val="FFFFFF"/>
                </a:solidFill>
                <a:latin typeface="Horizon"/>
                <a:ea typeface="Horizon"/>
                <a:cs typeface="Horizon"/>
                <a:sym typeface="Horizon"/>
              </a:rPr>
              <a:t>From Observation to Transformation</a:t>
            </a:r>
          </a:p>
        </p:txBody>
      </p:sp>
      <p:sp>
        <p:nvSpPr>
          <p:cNvPr id="4" name="TextBox 4"/>
          <p:cNvSpPr txBox="1"/>
          <p:nvPr/>
        </p:nvSpPr>
        <p:spPr>
          <a:xfrm>
            <a:off x="5334000" y="1409700"/>
            <a:ext cx="7620000" cy="730250"/>
          </a:xfrm>
          <a:prstGeom prst="rect">
            <a:avLst/>
          </a:prstGeom>
        </p:spPr>
        <p:txBody>
          <a:bodyPr lIns="0" tIns="0" rIns="0" bIns="0" rtlCol="0" anchor="t">
            <a:spAutoFit/>
          </a:bodyPr>
          <a:lstStyle/>
          <a:p>
            <a:pPr marL="0" lvl="0" indent="0" algn="ctr">
              <a:lnSpc>
                <a:spcPts val="2800"/>
              </a:lnSpc>
              <a:spcBef>
                <a:spcPct val="0"/>
              </a:spcBef>
            </a:pPr>
            <a:r>
              <a:rPr lang="en-US" sz="2000" b="1" u="none" strike="noStrike">
                <a:solidFill>
                  <a:srgbClr val="C8D4E8"/>
                </a:solidFill>
                <a:latin typeface="Horizon"/>
                <a:ea typeface="Horizon"/>
                <a:cs typeface="Horizon"/>
                <a:sym typeface="Horizon"/>
              </a:rPr>
              <a:t>Our tupuna didn't simply observe. They followed a cycle:</a:t>
            </a:r>
          </a:p>
        </p:txBody>
      </p:sp>
      <p:grpSp>
        <p:nvGrpSpPr>
          <p:cNvPr id="5" name="Group 5"/>
          <p:cNvGrpSpPr/>
          <p:nvPr/>
        </p:nvGrpSpPr>
        <p:grpSpPr>
          <a:xfrm>
            <a:off x="5295900" y="2844627"/>
            <a:ext cx="7837357" cy="6661753"/>
            <a:chOff x="0" y="0"/>
            <a:chExt cx="10449809" cy="8882338"/>
          </a:xfrm>
        </p:grpSpPr>
        <p:grpSp>
          <p:nvGrpSpPr>
            <p:cNvPr id="6" name="Group 6"/>
            <p:cNvGrpSpPr/>
            <p:nvPr/>
          </p:nvGrpSpPr>
          <p:grpSpPr>
            <a:xfrm>
              <a:off x="3309106" y="0"/>
              <a:ext cx="3831597" cy="1219144"/>
              <a:chOff x="0" y="0"/>
              <a:chExt cx="2794000" cy="889000"/>
            </a:xfrm>
          </p:grpSpPr>
          <p:sp>
            <p:nvSpPr>
              <p:cNvPr id="7" name="Freeform 7"/>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8" name="TextBox 8"/>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9" name="TextBox 9"/>
            <p:cNvSpPr txBox="1"/>
            <p:nvPr/>
          </p:nvSpPr>
          <p:spPr>
            <a:xfrm>
              <a:off x="3309106" y="-95250"/>
              <a:ext cx="3831597" cy="1291786"/>
            </a:xfrm>
            <a:prstGeom prst="rect">
              <a:avLst/>
            </a:prstGeom>
          </p:spPr>
          <p:txBody>
            <a:bodyPr lIns="0" tIns="0" rIns="0" bIns="0" rtlCol="0" anchor="t">
              <a:spAutoFit/>
            </a:bodyPr>
            <a:lstStyle/>
            <a:p>
              <a:pPr marL="0" lvl="0" indent="0" algn="ctr">
                <a:lnSpc>
                  <a:spcPts val="3814"/>
                </a:lnSpc>
                <a:spcBef>
                  <a:spcPct val="0"/>
                </a:spcBef>
              </a:pPr>
              <a:r>
                <a:rPr lang="en-US" sz="2724" b="1" u="none" strike="noStrike">
                  <a:solidFill>
                    <a:srgbClr val="FFFFFF"/>
                  </a:solidFill>
                  <a:latin typeface="Horizon"/>
                  <a:ea typeface="Horizon"/>
                  <a:cs typeface="Horizon"/>
                  <a:sym typeface="Horizon"/>
                </a:rPr>
                <a:t>1. Observed</a:t>
              </a:r>
            </a:p>
          </p:txBody>
        </p:sp>
        <p:grpSp>
          <p:nvGrpSpPr>
            <p:cNvPr id="10" name="Group 10"/>
            <p:cNvGrpSpPr/>
            <p:nvPr/>
          </p:nvGrpSpPr>
          <p:grpSpPr>
            <a:xfrm>
              <a:off x="6618212" y="1933215"/>
              <a:ext cx="3831597" cy="1219144"/>
              <a:chOff x="0" y="0"/>
              <a:chExt cx="2794000" cy="889000"/>
            </a:xfrm>
          </p:grpSpPr>
          <p:sp>
            <p:nvSpPr>
              <p:cNvPr id="11" name="Freeform 11"/>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2" name="TextBox 12"/>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3" name="TextBox 13"/>
            <p:cNvSpPr txBox="1"/>
            <p:nvPr/>
          </p:nvSpPr>
          <p:spPr>
            <a:xfrm>
              <a:off x="6618212" y="2205342"/>
              <a:ext cx="3831597" cy="581999"/>
            </a:xfrm>
            <a:prstGeom prst="rect">
              <a:avLst/>
            </a:prstGeom>
          </p:spPr>
          <p:txBody>
            <a:bodyPr lIns="0" tIns="0" rIns="0" bIns="0" rtlCol="0" anchor="t">
              <a:spAutoFit/>
            </a:bodyPr>
            <a:lstStyle/>
            <a:p>
              <a:pPr marL="0" lvl="0" indent="0" algn="ctr">
                <a:lnSpc>
                  <a:spcPts val="3569"/>
                </a:lnSpc>
                <a:spcBef>
                  <a:spcPct val="0"/>
                </a:spcBef>
              </a:pPr>
              <a:r>
                <a:rPr lang="en-US" sz="2549" b="1" u="none" strike="noStrike">
                  <a:solidFill>
                    <a:srgbClr val="FFFFFF"/>
                  </a:solidFill>
                  <a:latin typeface="Horizon"/>
                  <a:ea typeface="Horizon"/>
                  <a:cs typeface="Horizon"/>
                  <a:sym typeface="Horizon"/>
                </a:rPr>
                <a:t>2. Reflect</a:t>
              </a:r>
            </a:p>
          </p:txBody>
        </p:sp>
        <p:grpSp>
          <p:nvGrpSpPr>
            <p:cNvPr id="14" name="Group 14"/>
            <p:cNvGrpSpPr/>
            <p:nvPr/>
          </p:nvGrpSpPr>
          <p:grpSpPr>
            <a:xfrm>
              <a:off x="6618212" y="5729979"/>
              <a:ext cx="3831597" cy="1219144"/>
              <a:chOff x="0" y="0"/>
              <a:chExt cx="2794000" cy="889000"/>
            </a:xfrm>
          </p:grpSpPr>
          <p:sp>
            <p:nvSpPr>
              <p:cNvPr id="15" name="Freeform 15"/>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6" name="TextBox 16"/>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7" name="TextBox 17"/>
            <p:cNvSpPr txBox="1"/>
            <p:nvPr/>
          </p:nvSpPr>
          <p:spPr>
            <a:xfrm>
              <a:off x="6618212" y="6009997"/>
              <a:ext cx="3831597" cy="562403"/>
            </a:xfrm>
            <a:prstGeom prst="rect">
              <a:avLst/>
            </a:prstGeom>
          </p:spPr>
          <p:txBody>
            <a:bodyPr lIns="0" tIns="0" rIns="0" bIns="0" rtlCol="0" anchor="t">
              <a:spAutoFit/>
            </a:bodyPr>
            <a:lstStyle/>
            <a:p>
              <a:pPr marL="0" lvl="0" indent="0" algn="ctr">
                <a:lnSpc>
                  <a:spcPts val="3333"/>
                </a:lnSpc>
                <a:spcBef>
                  <a:spcPct val="0"/>
                </a:spcBef>
              </a:pPr>
              <a:r>
                <a:rPr lang="en-US" sz="2381" b="1" u="none" strike="noStrike">
                  <a:solidFill>
                    <a:srgbClr val="FFFFFF"/>
                  </a:solidFill>
                  <a:latin typeface="Horizon"/>
                  <a:ea typeface="Horizon"/>
                  <a:cs typeface="Horizon"/>
                  <a:sym typeface="Horizon"/>
                </a:rPr>
                <a:t>3. Connect</a:t>
              </a:r>
            </a:p>
          </p:txBody>
        </p:sp>
        <p:grpSp>
          <p:nvGrpSpPr>
            <p:cNvPr id="18" name="Group 18"/>
            <p:cNvGrpSpPr/>
            <p:nvPr/>
          </p:nvGrpSpPr>
          <p:grpSpPr>
            <a:xfrm>
              <a:off x="3309106" y="7663193"/>
              <a:ext cx="3831597" cy="1219144"/>
              <a:chOff x="0" y="0"/>
              <a:chExt cx="2794000" cy="889000"/>
            </a:xfrm>
          </p:grpSpPr>
          <p:sp>
            <p:nvSpPr>
              <p:cNvPr id="19" name="Freeform 19"/>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0" name="TextBox 20"/>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1" name="TextBox 21"/>
            <p:cNvSpPr txBox="1"/>
            <p:nvPr/>
          </p:nvSpPr>
          <p:spPr>
            <a:xfrm>
              <a:off x="3309106" y="7943212"/>
              <a:ext cx="3831597" cy="562403"/>
            </a:xfrm>
            <a:prstGeom prst="rect">
              <a:avLst/>
            </a:prstGeom>
          </p:spPr>
          <p:txBody>
            <a:bodyPr lIns="0" tIns="0" rIns="0" bIns="0" rtlCol="0" anchor="t">
              <a:spAutoFit/>
            </a:bodyPr>
            <a:lstStyle/>
            <a:p>
              <a:pPr marL="0" lvl="0" indent="0" algn="ctr">
                <a:lnSpc>
                  <a:spcPts val="3333"/>
                </a:lnSpc>
                <a:spcBef>
                  <a:spcPct val="0"/>
                </a:spcBef>
              </a:pPr>
              <a:r>
                <a:rPr lang="en-US" sz="2381" b="1" u="none" strike="noStrike">
                  <a:solidFill>
                    <a:srgbClr val="FFFFFF"/>
                  </a:solidFill>
                  <a:latin typeface="Horizon"/>
                  <a:ea typeface="Horizon"/>
                  <a:cs typeface="Horizon"/>
                  <a:sym typeface="Horizon"/>
                </a:rPr>
                <a:t>4. Respond</a:t>
              </a:r>
            </a:p>
          </p:txBody>
        </p:sp>
        <p:grpSp>
          <p:nvGrpSpPr>
            <p:cNvPr id="22" name="Group 22"/>
            <p:cNvGrpSpPr/>
            <p:nvPr/>
          </p:nvGrpSpPr>
          <p:grpSpPr>
            <a:xfrm>
              <a:off x="0" y="5729979"/>
              <a:ext cx="3831597" cy="1219144"/>
              <a:chOff x="0" y="0"/>
              <a:chExt cx="2794000" cy="889000"/>
            </a:xfrm>
          </p:grpSpPr>
          <p:sp>
            <p:nvSpPr>
              <p:cNvPr id="23" name="Freeform 23"/>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4" name="TextBox 24"/>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5" name="TextBox 25"/>
            <p:cNvSpPr txBox="1"/>
            <p:nvPr/>
          </p:nvSpPr>
          <p:spPr>
            <a:xfrm>
              <a:off x="0" y="5957748"/>
              <a:ext cx="3831597" cy="681220"/>
            </a:xfrm>
            <a:prstGeom prst="rect">
              <a:avLst/>
            </a:prstGeom>
          </p:spPr>
          <p:txBody>
            <a:bodyPr lIns="0" tIns="0" rIns="0" bIns="0" rtlCol="0" anchor="t">
              <a:spAutoFit/>
            </a:bodyPr>
            <a:lstStyle/>
            <a:p>
              <a:pPr marL="0" lvl="0" indent="0" algn="ctr">
                <a:lnSpc>
                  <a:spcPts val="4181"/>
                </a:lnSpc>
                <a:spcBef>
                  <a:spcPct val="0"/>
                </a:spcBef>
              </a:pPr>
              <a:r>
                <a:rPr lang="en-US" sz="2986" b="1" u="none" strike="noStrike">
                  <a:solidFill>
                    <a:srgbClr val="FFFFFF"/>
                  </a:solidFill>
                  <a:latin typeface="Horizon"/>
                  <a:ea typeface="Horizon"/>
                  <a:cs typeface="Horizon"/>
                  <a:sym typeface="Horizon"/>
                </a:rPr>
                <a:t>5. Learnt</a:t>
              </a:r>
            </a:p>
          </p:txBody>
        </p:sp>
        <p:grpSp>
          <p:nvGrpSpPr>
            <p:cNvPr id="26" name="Group 26"/>
            <p:cNvGrpSpPr/>
            <p:nvPr/>
          </p:nvGrpSpPr>
          <p:grpSpPr>
            <a:xfrm>
              <a:off x="0" y="1915798"/>
              <a:ext cx="3831597" cy="1219144"/>
              <a:chOff x="0" y="0"/>
              <a:chExt cx="2794000" cy="889000"/>
            </a:xfrm>
          </p:grpSpPr>
          <p:sp>
            <p:nvSpPr>
              <p:cNvPr id="27" name="Freeform 27"/>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8" name="TextBox 28"/>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9" name="TextBox 29"/>
            <p:cNvSpPr txBox="1"/>
            <p:nvPr/>
          </p:nvSpPr>
          <p:spPr>
            <a:xfrm>
              <a:off x="0" y="1944096"/>
              <a:ext cx="3831597" cy="1076586"/>
            </a:xfrm>
            <a:prstGeom prst="rect">
              <a:avLst/>
            </a:prstGeom>
          </p:spPr>
          <p:txBody>
            <a:bodyPr lIns="0" tIns="0" rIns="0" bIns="0" rtlCol="0" anchor="t">
              <a:spAutoFit/>
            </a:bodyPr>
            <a:lstStyle/>
            <a:p>
              <a:pPr marL="0" lvl="0" indent="0" algn="ctr">
                <a:lnSpc>
                  <a:spcPts val="3283"/>
                </a:lnSpc>
                <a:spcBef>
                  <a:spcPct val="0"/>
                </a:spcBef>
              </a:pPr>
              <a:r>
                <a:rPr lang="en-US" sz="2345" b="1" u="none" strike="noStrike">
                  <a:solidFill>
                    <a:srgbClr val="FFFFFF"/>
                  </a:solidFill>
                  <a:latin typeface="Horizon"/>
                  <a:ea typeface="Horizon"/>
                  <a:cs typeface="Horizon"/>
                  <a:sym typeface="Horizon"/>
                </a:rPr>
                <a:t>6. Observe Again</a:t>
              </a:r>
            </a:p>
          </p:txBody>
        </p:sp>
        <p:sp>
          <p:nvSpPr>
            <p:cNvPr id="30" name="Freeform 30"/>
            <p:cNvSpPr/>
            <p:nvPr/>
          </p:nvSpPr>
          <p:spPr>
            <a:xfrm>
              <a:off x="5973808" y="1029032"/>
              <a:ext cx="1811300" cy="1078346"/>
            </a:xfrm>
            <a:custGeom>
              <a:avLst/>
              <a:gdLst/>
              <a:ahLst/>
              <a:cxnLst/>
              <a:rect l="l" t="t" r="r" b="b"/>
              <a:pathLst>
                <a:path w="1811300" h="1078346">
                  <a:moveTo>
                    <a:pt x="0" y="15949"/>
                  </a:moveTo>
                  <a:quadBezTo>
                    <a:pt x="1303492" y="-131141"/>
                    <a:pt x="1811300" y="1078346"/>
                  </a:quadBezTo>
                </a:path>
              </a:pathLst>
            </a:custGeom>
            <a:ln w="34833" cap="flat">
              <a:solidFill>
                <a:srgbClr val="4A6FA5"/>
              </a:solidFill>
              <a:prstDash val="solid"/>
              <a:headEnd type="none" w="sm" len="sm"/>
              <a:tailEnd type="triangle" w="lg" len="med"/>
            </a:ln>
          </p:spPr>
          <p:txBody>
            <a:bodyPr/>
            <a:lstStyle/>
            <a:p>
              <a:endParaRPr lang="en-NZ"/>
            </a:p>
          </p:txBody>
        </p:sp>
        <p:sp>
          <p:nvSpPr>
            <p:cNvPr id="31" name="Freeform 31"/>
            <p:cNvSpPr/>
            <p:nvPr/>
          </p:nvSpPr>
          <p:spPr>
            <a:xfrm>
              <a:off x="8534011" y="3413604"/>
              <a:ext cx="387514" cy="2055129"/>
            </a:xfrm>
            <a:custGeom>
              <a:avLst/>
              <a:gdLst/>
              <a:ahLst/>
              <a:cxnLst/>
              <a:rect l="l" t="t" r="r" b="b"/>
              <a:pathLst>
                <a:path w="387514" h="2055129">
                  <a:moveTo>
                    <a:pt x="0" y="0"/>
                  </a:moveTo>
                  <a:quadBezTo>
                    <a:pt x="775027" y="1027565"/>
                    <a:pt x="0" y="2055129"/>
                  </a:quadBezTo>
                </a:path>
              </a:pathLst>
            </a:custGeom>
            <a:ln w="34833" cap="flat">
              <a:solidFill>
                <a:srgbClr val="4A6FA5"/>
              </a:solidFill>
              <a:prstDash val="solid"/>
              <a:headEnd type="none" w="sm" len="sm"/>
              <a:tailEnd type="triangle" w="lg" len="med"/>
            </a:ln>
          </p:spPr>
          <p:txBody>
            <a:bodyPr/>
            <a:lstStyle/>
            <a:p>
              <a:endParaRPr lang="en-NZ"/>
            </a:p>
          </p:txBody>
        </p:sp>
        <p:sp>
          <p:nvSpPr>
            <p:cNvPr id="32" name="Freeform 32"/>
            <p:cNvSpPr/>
            <p:nvPr/>
          </p:nvSpPr>
          <p:spPr>
            <a:xfrm>
              <a:off x="5973808" y="6774960"/>
              <a:ext cx="1811300" cy="1078346"/>
            </a:xfrm>
            <a:custGeom>
              <a:avLst/>
              <a:gdLst/>
              <a:ahLst/>
              <a:cxnLst/>
              <a:rect l="l" t="t" r="r" b="b"/>
              <a:pathLst>
                <a:path w="1811300" h="1078346">
                  <a:moveTo>
                    <a:pt x="1811300" y="0"/>
                  </a:moveTo>
                  <a:quadBezTo>
                    <a:pt x="1303492" y="1209487"/>
                    <a:pt x="0" y="1062397"/>
                  </a:quadBezTo>
                </a:path>
              </a:pathLst>
            </a:custGeom>
            <a:ln w="34833" cap="flat">
              <a:solidFill>
                <a:srgbClr val="4A6FA5"/>
              </a:solidFill>
              <a:prstDash val="solid"/>
              <a:headEnd type="none" w="sm" len="sm"/>
              <a:tailEnd type="triangle" w="lg" len="med"/>
            </a:ln>
          </p:spPr>
          <p:txBody>
            <a:bodyPr/>
            <a:lstStyle/>
            <a:p>
              <a:endParaRPr lang="en-NZ"/>
            </a:p>
          </p:txBody>
        </p:sp>
        <p:sp>
          <p:nvSpPr>
            <p:cNvPr id="33" name="Freeform 33"/>
            <p:cNvSpPr/>
            <p:nvPr/>
          </p:nvSpPr>
          <p:spPr>
            <a:xfrm>
              <a:off x="2664701" y="6774960"/>
              <a:ext cx="1811300" cy="1078346"/>
            </a:xfrm>
            <a:custGeom>
              <a:avLst/>
              <a:gdLst/>
              <a:ahLst/>
              <a:cxnLst/>
              <a:rect l="l" t="t" r="r" b="b"/>
              <a:pathLst>
                <a:path w="1811300" h="1078346">
                  <a:moveTo>
                    <a:pt x="1811301" y="1062397"/>
                  </a:moveTo>
                  <a:quadBezTo>
                    <a:pt x="507808" y="1209487"/>
                    <a:pt x="0" y="0"/>
                  </a:quadBezTo>
                </a:path>
              </a:pathLst>
            </a:custGeom>
            <a:ln w="34833" cap="flat">
              <a:solidFill>
                <a:srgbClr val="4A6FA5"/>
              </a:solidFill>
              <a:prstDash val="solid"/>
              <a:headEnd type="none" w="sm" len="sm"/>
              <a:tailEnd type="triangle" w="lg" len="med"/>
            </a:ln>
          </p:spPr>
          <p:txBody>
            <a:bodyPr/>
            <a:lstStyle/>
            <a:p>
              <a:endParaRPr lang="en-NZ"/>
            </a:p>
          </p:txBody>
        </p:sp>
        <p:sp>
          <p:nvSpPr>
            <p:cNvPr id="34" name="Freeform 34"/>
            <p:cNvSpPr/>
            <p:nvPr/>
          </p:nvSpPr>
          <p:spPr>
            <a:xfrm>
              <a:off x="1526108" y="3396188"/>
              <a:ext cx="389691" cy="2072545"/>
            </a:xfrm>
            <a:custGeom>
              <a:avLst/>
              <a:gdLst/>
              <a:ahLst/>
              <a:cxnLst/>
              <a:rect l="l" t="t" r="r" b="b"/>
              <a:pathLst>
                <a:path w="389691" h="2072545">
                  <a:moveTo>
                    <a:pt x="389690" y="2072545"/>
                  </a:moveTo>
                  <a:quadBezTo>
                    <a:pt x="-389691" y="1036273"/>
                    <a:pt x="389690" y="0"/>
                  </a:quadBezTo>
                </a:path>
              </a:pathLst>
            </a:custGeom>
            <a:ln w="34833" cap="flat">
              <a:solidFill>
                <a:srgbClr val="4A6FA5"/>
              </a:solidFill>
              <a:prstDash val="solid"/>
              <a:headEnd type="none" w="sm" len="sm"/>
              <a:tailEnd type="triangle" w="lg" len="med"/>
            </a:ln>
          </p:spPr>
          <p:txBody>
            <a:bodyPr/>
            <a:lstStyle/>
            <a:p>
              <a:endParaRPr lang="en-NZ"/>
            </a:p>
          </p:txBody>
        </p:sp>
        <p:sp>
          <p:nvSpPr>
            <p:cNvPr id="35" name="Freeform 35"/>
            <p:cNvSpPr/>
            <p:nvPr/>
          </p:nvSpPr>
          <p:spPr>
            <a:xfrm>
              <a:off x="2664701" y="1026895"/>
              <a:ext cx="1811300" cy="1063067"/>
            </a:xfrm>
            <a:custGeom>
              <a:avLst/>
              <a:gdLst/>
              <a:ahLst/>
              <a:cxnLst/>
              <a:rect l="l" t="t" r="r" b="b"/>
              <a:pathLst>
                <a:path w="1811300" h="1063067">
                  <a:moveTo>
                    <a:pt x="0" y="1063067"/>
                  </a:moveTo>
                  <a:quadBezTo>
                    <a:pt x="513783" y="-138661"/>
                    <a:pt x="1811301" y="18086"/>
                  </a:quadBezTo>
                </a:path>
              </a:pathLst>
            </a:custGeom>
            <a:ln w="34833" cap="flat">
              <a:solidFill>
                <a:srgbClr val="4A6FA5"/>
              </a:solidFill>
              <a:prstDash val="solid"/>
              <a:headEnd type="none" w="sm" len="sm"/>
              <a:tailEnd type="triangle" w="lg" len="med"/>
            </a:ln>
          </p:spPr>
          <p:txBody>
            <a:bodyPr/>
            <a:lstStyle/>
            <a:p>
              <a:endParaRPr lang="en-NZ"/>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999" y="271999"/>
            <a:ext cx="7908899" cy="9743002"/>
            <a:chOff x="0" y="0"/>
            <a:chExt cx="812800" cy="1001291"/>
          </a:xfrm>
        </p:grpSpPr>
        <p:sp>
          <p:nvSpPr>
            <p:cNvPr id="3" name="Freeform 3"/>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3"/>
              <a:stretch>
                <a:fillRect t="-7418" b="-7418"/>
              </a:stretch>
            </a:blipFill>
          </p:spPr>
          <p:txBody>
            <a:bodyPr/>
            <a:lstStyle/>
            <a:p>
              <a:endParaRPr lang="en-NZ"/>
            </a:p>
          </p:txBody>
        </p:sp>
      </p:grpSp>
      <p:grpSp>
        <p:nvGrpSpPr>
          <p:cNvPr id="4" name="Group 4"/>
          <p:cNvGrpSpPr/>
          <p:nvPr/>
        </p:nvGrpSpPr>
        <p:grpSpPr>
          <a:xfrm>
            <a:off x="9256123" y="1879723"/>
            <a:ext cx="8384422" cy="6266298"/>
            <a:chOff x="0" y="0"/>
            <a:chExt cx="11179230" cy="8355064"/>
          </a:xfrm>
        </p:grpSpPr>
        <p:sp>
          <p:nvSpPr>
            <p:cNvPr id="5" name="TextBox 5"/>
            <p:cNvSpPr txBox="1"/>
            <p:nvPr/>
          </p:nvSpPr>
          <p:spPr>
            <a:xfrm>
              <a:off x="161667" y="0"/>
              <a:ext cx="10356836" cy="5486400"/>
            </a:xfrm>
            <a:prstGeom prst="rect">
              <a:avLst/>
            </a:prstGeom>
          </p:spPr>
          <p:txBody>
            <a:bodyPr lIns="0" tIns="0" rIns="0" bIns="0" rtlCol="0" anchor="t">
              <a:spAutoFit/>
            </a:bodyPr>
            <a:lstStyle/>
            <a:p>
              <a:pPr marL="0" lvl="0" indent="0" algn="l">
                <a:lnSpc>
                  <a:spcPts val="10800"/>
                </a:lnSpc>
              </a:pPr>
              <a:r>
                <a:rPr lang="en-US" sz="9000" b="1">
                  <a:solidFill>
                    <a:srgbClr val="000000"/>
                  </a:solidFill>
                  <a:latin typeface="Canva Sans Bold"/>
                  <a:ea typeface="Canva Sans Bold"/>
                  <a:cs typeface="Canva Sans Bold"/>
                  <a:sym typeface="Canva Sans Bold"/>
                </a:rPr>
                <a:t>Ngā Pātaka Kōrero o Te Arawa</a:t>
              </a:r>
            </a:p>
          </p:txBody>
        </p:sp>
        <p:sp>
          <p:nvSpPr>
            <p:cNvPr id="6" name="TextBox 6"/>
            <p:cNvSpPr txBox="1"/>
            <p:nvPr/>
          </p:nvSpPr>
          <p:spPr>
            <a:xfrm>
              <a:off x="161667" y="6396089"/>
              <a:ext cx="10356836" cy="1958975"/>
            </a:xfrm>
            <a:prstGeom prst="rect">
              <a:avLst/>
            </a:prstGeom>
          </p:spPr>
          <p:txBody>
            <a:bodyPr lIns="0" tIns="0" rIns="0" bIns="0" rtlCol="0" anchor="t">
              <a:spAutoFit/>
            </a:bodyPr>
            <a:lstStyle/>
            <a:p>
              <a:pPr marL="0" lvl="0" indent="0" algn="l">
                <a:lnSpc>
                  <a:spcPts val="3900"/>
                </a:lnSpc>
              </a:pPr>
              <a:r>
                <a:rPr lang="en-US" sz="3000" b="1">
                  <a:solidFill>
                    <a:srgbClr val="000000"/>
                  </a:solidFill>
                  <a:latin typeface="Canva Sans Bold"/>
                  <a:ea typeface="Canva Sans Bold"/>
                  <a:cs typeface="Canva Sans Bold"/>
                  <a:sym typeface="Canva Sans Bold"/>
                </a:rPr>
                <a:t>Every community carries a library.</a:t>
              </a:r>
            </a:p>
            <a:p>
              <a:pPr marL="0" lvl="0" indent="0" algn="l">
                <a:lnSpc>
                  <a:spcPts val="3900"/>
                </a:lnSpc>
              </a:pPr>
              <a:r>
                <a:rPr lang="en-US" sz="3000" b="1">
                  <a:solidFill>
                    <a:srgbClr val="000000"/>
                  </a:solidFill>
                  <a:latin typeface="Canva Sans Bold"/>
                  <a:ea typeface="Canva Sans Bold"/>
                  <a:cs typeface="Canva Sans Bold"/>
                  <a:sym typeface="Canva Sans Bold"/>
                </a:rPr>
                <a:t>Sometimes it is written.</a:t>
              </a:r>
            </a:p>
            <a:p>
              <a:pPr marL="0" lvl="0" indent="0" algn="l">
                <a:lnSpc>
                  <a:spcPts val="3900"/>
                </a:lnSpc>
              </a:pPr>
              <a:r>
                <a:rPr lang="en-US" sz="3000" b="1">
                  <a:solidFill>
                    <a:srgbClr val="000000"/>
                  </a:solidFill>
                  <a:latin typeface="Canva Sans Bold"/>
                  <a:ea typeface="Canva Sans Bold"/>
                  <a:cs typeface="Canva Sans Bold"/>
                  <a:sym typeface="Canva Sans Bold"/>
                </a:rPr>
                <a:t>Most often, it is remembered.</a:t>
              </a:r>
            </a:p>
          </p:txBody>
        </p:sp>
        <p:sp>
          <p:nvSpPr>
            <p:cNvPr id="7" name="AutoShape 7"/>
            <p:cNvSpPr/>
            <p:nvPr/>
          </p:nvSpPr>
          <p:spPr>
            <a:xfrm>
              <a:off x="0" y="5907453"/>
              <a:ext cx="11179230" cy="0"/>
            </a:xfrm>
            <a:prstGeom prst="line">
              <a:avLst/>
            </a:prstGeom>
            <a:ln w="139700" cap="flat">
              <a:solidFill>
                <a:srgbClr val="000000"/>
              </a:solidFill>
              <a:prstDash val="solid"/>
              <a:headEnd type="none" w="sm" len="sm"/>
              <a:tailEnd type="none" w="sm" len="sm"/>
            </a:ln>
          </p:spPr>
          <p:txBody>
            <a:bodyPr/>
            <a:lstStyle/>
            <a:p>
              <a:endParaRPr lang="en-NZ"/>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57041" y="0"/>
            <a:ext cx="9430959" cy="10287000"/>
            <a:chOff x="0" y="0"/>
            <a:chExt cx="2483874" cy="2709333"/>
          </a:xfrm>
        </p:grpSpPr>
        <p:sp>
          <p:nvSpPr>
            <p:cNvPr id="3" name="Freeform 3"/>
            <p:cNvSpPr/>
            <p:nvPr/>
          </p:nvSpPr>
          <p:spPr>
            <a:xfrm>
              <a:off x="0" y="0"/>
              <a:ext cx="2483874" cy="2709333"/>
            </a:xfrm>
            <a:custGeom>
              <a:avLst/>
              <a:gdLst/>
              <a:ahLst/>
              <a:cxnLst/>
              <a:rect l="l" t="t" r="r" b="b"/>
              <a:pathLst>
                <a:path w="2483874" h="2709333">
                  <a:moveTo>
                    <a:pt x="0" y="0"/>
                  </a:moveTo>
                  <a:lnTo>
                    <a:pt x="2483874" y="0"/>
                  </a:lnTo>
                  <a:lnTo>
                    <a:pt x="2483874" y="2709333"/>
                  </a:lnTo>
                  <a:lnTo>
                    <a:pt x="0" y="2709333"/>
                  </a:lnTo>
                  <a:close/>
                </a:path>
              </a:pathLst>
            </a:custGeom>
            <a:solidFill>
              <a:srgbClr val="5F5446"/>
            </a:solidFill>
          </p:spPr>
          <p:txBody>
            <a:bodyPr/>
            <a:lstStyle/>
            <a:p>
              <a:endParaRPr lang="en-NZ"/>
            </a:p>
          </p:txBody>
        </p:sp>
        <p:sp>
          <p:nvSpPr>
            <p:cNvPr id="4" name="TextBox 4"/>
            <p:cNvSpPr txBox="1"/>
            <p:nvPr/>
          </p:nvSpPr>
          <p:spPr>
            <a:xfrm>
              <a:off x="0" y="-57150"/>
              <a:ext cx="2483874" cy="2766483"/>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9855779" y="874162"/>
            <a:ext cx="7433482" cy="8538676"/>
            <a:chOff x="0" y="0"/>
            <a:chExt cx="812800" cy="933645"/>
          </a:xfrm>
        </p:grpSpPr>
        <p:sp>
          <p:nvSpPr>
            <p:cNvPr id="6" name="Freeform 6"/>
            <p:cNvSpPr/>
            <p:nvPr/>
          </p:nvSpPr>
          <p:spPr>
            <a:xfrm>
              <a:off x="0" y="0"/>
              <a:ext cx="812800" cy="933645"/>
            </a:xfrm>
            <a:custGeom>
              <a:avLst/>
              <a:gdLst/>
              <a:ahLst/>
              <a:cxnLst/>
              <a:rect l="l" t="t" r="r" b="b"/>
              <a:pathLst>
                <a:path w="812800" h="933645">
                  <a:moveTo>
                    <a:pt x="0" y="0"/>
                  </a:moveTo>
                  <a:lnTo>
                    <a:pt x="812800" y="0"/>
                  </a:lnTo>
                  <a:lnTo>
                    <a:pt x="812800" y="933645"/>
                  </a:lnTo>
                  <a:lnTo>
                    <a:pt x="0" y="933645"/>
                  </a:lnTo>
                  <a:close/>
                </a:path>
              </a:pathLst>
            </a:custGeom>
            <a:blipFill>
              <a:blip r:embed="rId3"/>
              <a:stretch>
                <a:fillRect l="-26578" r="-26578"/>
              </a:stretch>
            </a:blipFill>
          </p:spPr>
          <p:txBody>
            <a:bodyPr/>
            <a:lstStyle/>
            <a:p>
              <a:endParaRPr lang="en-NZ"/>
            </a:p>
          </p:txBody>
        </p:sp>
      </p:grpSp>
      <p:sp>
        <p:nvSpPr>
          <p:cNvPr id="7" name="TextBox 7"/>
          <p:cNvSpPr txBox="1"/>
          <p:nvPr/>
        </p:nvSpPr>
        <p:spPr>
          <a:xfrm>
            <a:off x="1221556" y="1797543"/>
            <a:ext cx="5122944" cy="2549840"/>
          </a:xfrm>
          <a:prstGeom prst="rect">
            <a:avLst/>
          </a:prstGeom>
        </p:spPr>
        <p:txBody>
          <a:bodyPr lIns="0" tIns="0" rIns="0" bIns="0" rtlCol="0" anchor="t">
            <a:spAutoFit/>
          </a:bodyPr>
          <a:lstStyle/>
          <a:p>
            <a:pPr marL="0" lvl="0" indent="0" algn="l">
              <a:lnSpc>
                <a:spcPts val="6667"/>
              </a:lnSpc>
            </a:pPr>
            <a:r>
              <a:rPr lang="en-US" sz="6349" b="1" strike="noStrike">
                <a:solidFill>
                  <a:srgbClr val="000000"/>
                </a:solidFill>
                <a:latin typeface="Canva Sans Bold"/>
                <a:ea typeface="Canva Sans Bold"/>
                <a:cs typeface="Canva Sans Bold"/>
                <a:sym typeface="Canva Sans Bold"/>
              </a:rPr>
              <a:t>The Tuna Became the Teacher</a:t>
            </a:r>
          </a:p>
        </p:txBody>
      </p:sp>
      <p:sp>
        <p:nvSpPr>
          <p:cNvPr id="8" name="AutoShape 8"/>
          <p:cNvSpPr/>
          <p:nvPr/>
        </p:nvSpPr>
        <p:spPr>
          <a:xfrm>
            <a:off x="1221556" y="4931270"/>
            <a:ext cx="5122944" cy="0"/>
          </a:xfrm>
          <a:prstGeom prst="line">
            <a:avLst/>
          </a:prstGeom>
          <a:ln w="38100" cap="flat">
            <a:solidFill>
              <a:srgbClr val="786C5E"/>
            </a:solidFill>
            <a:prstDash val="solid"/>
            <a:headEnd type="none" w="sm" len="sm"/>
            <a:tailEnd type="none" w="sm" len="sm"/>
          </a:ln>
        </p:spPr>
        <p:txBody>
          <a:bodyPr/>
          <a:lstStyle/>
          <a:p>
            <a:endParaRPr lang="en-NZ"/>
          </a:p>
        </p:txBody>
      </p:sp>
      <p:sp>
        <p:nvSpPr>
          <p:cNvPr id="9" name="TextBox 9"/>
          <p:cNvSpPr txBox="1"/>
          <p:nvPr/>
        </p:nvSpPr>
        <p:spPr>
          <a:xfrm>
            <a:off x="854025" y="5927232"/>
            <a:ext cx="6461944" cy="1553527"/>
          </a:xfrm>
          <a:prstGeom prst="rect">
            <a:avLst/>
          </a:prstGeom>
        </p:spPr>
        <p:txBody>
          <a:bodyPr lIns="0" tIns="0" rIns="0" bIns="0" rtlCol="0" anchor="t">
            <a:spAutoFit/>
          </a:bodyPr>
          <a:lstStyle/>
          <a:p>
            <a:pPr marL="0" lvl="0" indent="0" algn="l">
              <a:lnSpc>
                <a:spcPts val="4147"/>
              </a:lnSpc>
            </a:pPr>
            <a:r>
              <a:rPr lang="en-US" sz="2962" b="1" strike="noStrike">
                <a:solidFill>
                  <a:srgbClr val="000000"/>
                </a:solidFill>
                <a:latin typeface="Canva Sans Bold"/>
                <a:ea typeface="Canva Sans Bold"/>
                <a:cs typeface="Canva Sans Bold"/>
                <a:sym typeface="Canva Sans Bold"/>
              </a:rPr>
              <a:t>Sometimes our greatest teachers...</a:t>
            </a:r>
          </a:p>
          <a:p>
            <a:pPr marL="0" lvl="0" indent="0" algn="l">
              <a:lnSpc>
                <a:spcPts val="4147"/>
              </a:lnSpc>
            </a:pPr>
            <a:r>
              <a:rPr lang="en-US" sz="2962" b="1" strike="noStrike">
                <a:solidFill>
                  <a:srgbClr val="000000"/>
                </a:solidFill>
                <a:latin typeface="Canva Sans Bold"/>
                <a:ea typeface="Canva Sans Bold"/>
                <a:cs typeface="Canva Sans Bold"/>
                <a:sym typeface="Canva Sans Bold"/>
              </a:rPr>
              <a:t>don't stand at the front of the classroom.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85350" y="6387809"/>
            <a:ext cx="8689975" cy="4186755"/>
            <a:chOff x="0" y="0"/>
            <a:chExt cx="11586633" cy="5582340"/>
          </a:xfrm>
        </p:grpSpPr>
        <p:sp>
          <p:nvSpPr>
            <p:cNvPr id="3" name="Freeform 3"/>
            <p:cNvSpPr/>
            <p:nvPr/>
          </p:nvSpPr>
          <p:spPr>
            <a:xfrm>
              <a:off x="0" y="0"/>
              <a:ext cx="5689600" cy="5582340"/>
            </a:xfrm>
            <a:custGeom>
              <a:avLst/>
              <a:gdLst/>
              <a:ahLst/>
              <a:cxnLst/>
              <a:rect l="l" t="t" r="r" b="b"/>
              <a:pathLst>
                <a:path w="5689600" h="5582340">
                  <a:moveTo>
                    <a:pt x="0" y="0"/>
                  </a:moveTo>
                  <a:lnTo>
                    <a:pt x="5689600" y="0"/>
                  </a:lnTo>
                  <a:lnTo>
                    <a:pt x="5689600" y="5582340"/>
                  </a:lnTo>
                  <a:lnTo>
                    <a:pt x="0" y="5582340"/>
                  </a:lnTo>
                  <a:lnTo>
                    <a:pt x="0" y="0"/>
                  </a:lnTo>
                  <a:close/>
                </a:path>
              </a:pathLst>
            </a:custGeom>
            <a:blipFill>
              <a:blip>
                <a:extLst>
                  <a:ext uri="{96DAC541-7B7A-43D3-8B79-37D633B846F1}">
                    <asvg:svgBlip xmlns:asvg="http://schemas.microsoft.com/office/drawing/2016/SVG/main" r:embed="rId3"/>
                  </a:ext>
                </a:extLst>
              </a:blip>
              <a:stretch>
                <a:fillRect l="-11559" r="-121039"/>
              </a:stretch>
            </a:blipFill>
          </p:spPr>
          <p:txBody>
            <a:bodyPr/>
            <a:lstStyle/>
            <a:p>
              <a:endParaRPr lang="en-NZ"/>
            </a:p>
          </p:txBody>
        </p:sp>
        <p:sp>
          <p:nvSpPr>
            <p:cNvPr id="4" name="Freeform 4"/>
            <p:cNvSpPr/>
            <p:nvPr/>
          </p:nvSpPr>
          <p:spPr>
            <a:xfrm>
              <a:off x="5897033" y="0"/>
              <a:ext cx="5689600" cy="5582340"/>
            </a:xfrm>
            <a:custGeom>
              <a:avLst/>
              <a:gdLst/>
              <a:ahLst/>
              <a:cxnLst/>
              <a:rect l="l" t="t" r="r" b="b"/>
              <a:pathLst>
                <a:path w="5689600" h="5582340">
                  <a:moveTo>
                    <a:pt x="0" y="0"/>
                  </a:moveTo>
                  <a:lnTo>
                    <a:pt x="5689600" y="0"/>
                  </a:lnTo>
                  <a:lnTo>
                    <a:pt x="5689600" y="5582340"/>
                  </a:lnTo>
                  <a:lnTo>
                    <a:pt x="0" y="5582340"/>
                  </a:lnTo>
                  <a:lnTo>
                    <a:pt x="0" y="0"/>
                  </a:lnTo>
                  <a:close/>
                </a:path>
              </a:pathLst>
            </a:custGeom>
            <a:blipFill>
              <a:blip>
                <a:extLst>
                  <a:ext uri="{96DAC541-7B7A-43D3-8B79-37D633B846F1}">
                    <asvg:svgBlip xmlns:asvg="http://schemas.microsoft.com/office/drawing/2016/SVG/main" r:embed="rId3"/>
                  </a:ext>
                </a:extLst>
              </a:blip>
              <a:stretch>
                <a:fillRect l="-11559" r="-121039"/>
              </a:stretch>
            </a:blipFill>
          </p:spPr>
          <p:txBody>
            <a:bodyPr/>
            <a:lstStyle/>
            <a:p>
              <a:endParaRPr lang="en-NZ"/>
            </a:p>
          </p:txBody>
        </p:sp>
      </p:grpSp>
      <p:grpSp>
        <p:nvGrpSpPr>
          <p:cNvPr id="5" name="Group 5"/>
          <p:cNvGrpSpPr/>
          <p:nvPr/>
        </p:nvGrpSpPr>
        <p:grpSpPr>
          <a:xfrm>
            <a:off x="10737144" y="1028700"/>
            <a:ext cx="5512605" cy="8229600"/>
            <a:chOff x="0" y="0"/>
            <a:chExt cx="812800" cy="1213404"/>
          </a:xfrm>
        </p:grpSpPr>
        <p:sp>
          <p:nvSpPr>
            <p:cNvPr id="6" name="Freeform 6"/>
            <p:cNvSpPr/>
            <p:nvPr/>
          </p:nvSpPr>
          <p:spPr>
            <a:xfrm>
              <a:off x="0" y="0"/>
              <a:ext cx="812800" cy="1213404"/>
            </a:xfrm>
            <a:custGeom>
              <a:avLst/>
              <a:gdLst/>
              <a:ahLst/>
              <a:cxnLst/>
              <a:rect l="l" t="t" r="r" b="b"/>
              <a:pathLst>
                <a:path w="812800" h="1213404">
                  <a:moveTo>
                    <a:pt x="0" y="0"/>
                  </a:moveTo>
                  <a:lnTo>
                    <a:pt x="812800" y="0"/>
                  </a:lnTo>
                  <a:lnTo>
                    <a:pt x="812800" y="1213404"/>
                  </a:lnTo>
                  <a:lnTo>
                    <a:pt x="0" y="1213404"/>
                  </a:lnTo>
                  <a:close/>
                </a:path>
              </a:pathLst>
            </a:custGeom>
            <a:blipFill>
              <a:blip r:embed="rId4"/>
              <a:stretch>
                <a:fillRect l="-2377" r="-2377"/>
              </a:stretch>
            </a:blipFill>
          </p:spPr>
          <p:txBody>
            <a:bodyPr/>
            <a:lstStyle/>
            <a:p>
              <a:endParaRPr lang="en-NZ"/>
            </a:p>
          </p:txBody>
        </p:sp>
      </p:grpSp>
      <p:grpSp>
        <p:nvGrpSpPr>
          <p:cNvPr id="7" name="Group 7"/>
          <p:cNvGrpSpPr/>
          <p:nvPr/>
        </p:nvGrpSpPr>
        <p:grpSpPr>
          <a:xfrm>
            <a:off x="1589447" y="1312655"/>
            <a:ext cx="7366296" cy="7661691"/>
            <a:chOff x="0" y="0"/>
            <a:chExt cx="9821728" cy="10215588"/>
          </a:xfrm>
        </p:grpSpPr>
        <p:sp>
          <p:nvSpPr>
            <p:cNvPr id="8" name="TextBox 8"/>
            <p:cNvSpPr txBox="1"/>
            <p:nvPr/>
          </p:nvSpPr>
          <p:spPr>
            <a:xfrm>
              <a:off x="0" y="0"/>
              <a:ext cx="9821728" cy="7048500"/>
            </a:xfrm>
            <a:prstGeom prst="rect">
              <a:avLst/>
            </a:prstGeom>
          </p:spPr>
          <p:txBody>
            <a:bodyPr lIns="0" tIns="0" rIns="0" bIns="0" rtlCol="0" anchor="t">
              <a:spAutoFit/>
            </a:bodyPr>
            <a:lstStyle/>
            <a:p>
              <a:pPr marL="0" lvl="0" indent="0" algn="l">
                <a:lnSpc>
                  <a:spcPts val="8399"/>
                </a:lnSpc>
              </a:pPr>
              <a:r>
                <a:rPr lang="en-US" sz="6999" b="1">
                  <a:solidFill>
                    <a:srgbClr val="000000"/>
                  </a:solidFill>
                  <a:latin typeface="Canva Sans Bold"/>
                  <a:ea typeface="Canva Sans Bold"/>
                  <a:cs typeface="Canva Sans Bold"/>
                  <a:sym typeface="Canva Sans Bold"/>
                </a:rPr>
                <a:t>Taurikura</a:t>
              </a:r>
            </a:p>
            <a:p>
              <a:pPr marL="0" lvl="0" indent="0" algn="l">
                <a:lnSpc>
                  <a:spcPts val="8399"/>
                </a:lnSpc>
              </a:pPr>
              <a:r>
                <a:rPr lang="en-US" sz="6999" b="1">
                  <a:solidFill>
                    <a:srgbClr val="000000"/>
                  </a:solidFill>
                  <a:latin typeface="Canva Sans Bold"/>
                  <a:ea typeface="Canva Sans Bold"/>
                  <a:cs typeface="Canva Sans Bold"/>
                  <a:sym typeface="Canva Sans Bold"/>
                </a:rPr>
                <a:t>Water Doesn't Just Keep Us Safe. It Teaches Us Who We Are.</a:t>
              </a:r>
            </a:p>
          </p:txBody>
        </p:sp>
        <p:sp>
          <p:nvSpPr>
            <p:cNvPr id="9" name="TextBox 9"/>
            <p:cNvSpPr txBox="1"/>
            <p:nvPr/>
          </p:nvSpPr>
          <p:spPr>
            <a:xfrm>
              <a:off x="0" y="7447199"/>
              <a:ext cx="9821728" cy="2768388"/>
            </a:xfrm>
            <a:prstGeom prst="rect">
              <a:avLst/>
            </a:prstGeom>
          </p:spPr>
          <p:txBody>
            <a:bodyPr lIns="0" tIns="0" rIns="0" bIns="0" rtlCol="0" anchor="t">
              <a:spAutoFit/>
            </a:bodyPr>
            <a:lstStyle/>
            <a:p>
              <a:pPr marL="0" lvl="0" indent="0" algn="l">
                <a:lnSpc>
                  <a:spcPts val="4160"/>
                </a:lnSpc>
              </a:pPr>
              <a:r>
                <a:rPr lang="en-US" sz="3200" b="1">
                  <a:solidFill>
                    <a:srgbClr val="000000"/>
                  </a:solidFill>
                  <a:latin typeface="Canva Sans Bold"/>
                  <a:ea typeface="Canva Sans Bold"/>
                  <a:cs typeface="Canva Sans Bold"/>
                  <a:sym typeface="Canva Sans Bold"/>
                </a:rPr>
                <a:t>Water doesn't simply teach us how to swim.</a:t>
              </a:r>
            </a:p>
            <a:p>
              <a:pPr marL="0" lvl="0" indent="0" algn="l">
                <a:lnSpc>
                  <a:spcPts val="4160"/>
                </a:lnSpc>
              </a:pPr>
              <a:r>
                <a:rPr lang="en-US" sz="3200" b="1">
                  <a:solidFill>
                    <a:srgbClr val="000000"/>
                  </a:solidFill>
                  <a:latin typeface="Canva Sans Bold"/>
                  <a:ea typeface="Canva Sans Bold"/>
                  <a:cs typeface="Canva Sans Bold"/>
                  <a:sym typeface="Canva Sans Bold"/>
                </a:rPr>
                <a:t>It teaches us confidence, connection, and responsibility.</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2238"/>
        </a:solidFill>
        <a:effectLst/>
      </p:bgPr>
    </p:bg>
    <p:spTree>
      <p:nvGrpSpPr>
        <p:cNvPr id="1" name=""/>
        <p:cNvGrpSpPr/>
        <p:nvPr/>
      </p:nvGrpSpPr>
      <p:grpSpPr>
        <a:xfrm>
          <a:off x="0" y="0"/>
          <a:ext cx="0" cy="0"/>
          <a:chOff x="0" y="0"/>
          <a:chExt cx="0" cy="0"/>
        </a:xfrm>
      </p:grpSpPr>
      <p:sp>
        <p:nvSpPr>
          <p:cNvPr id="2" name="Freeform 2"/>
          <p:cNvSpPr/>
          <p:nvPr/>
        </p:nvSpPr>
        <p:spPr>
          <a:xfrm>
            <a:off x="1411838" y="-276112"/>
            <a:ext cx="15464324" cy="10563112"/>
          </a:xfrm>
          <a:custGeom>
            <a:avLst/>
            <a:gdLst/>
            <a:ahLst/>
            <a:cxnLst/>
            <a:rect l="l" t="t" r="r" b="b"/>
            <a:pathLst>
              <a:path w="15464324" h="10563112">
                <a:moveTo>
                  <a:pt x="0" y="0"/>
                </a:moveTo>
                <a:lnTo>
                  <a:pt x="15464324" y="0"/>
                </a:lnTo>
                <a:lnTo>
                  <a:pt x="15464324" y="10563112"/>
                </a:lnTo>
                <a:lnTo>
                  <a:pt x="0" y="10563112"/>
                </a:lnTo>
                <a:lnTo>
                  <a:pt x="0" y="0"/>
                </a:lnTo>
                <a:close/>
              </a:path>
            </a:pathLst>
          </a:custGeom>
          <a:blipFill>
            <a:blip r:embed="rId2"/>
            <a:stretch>
              <a:fillRect t="-5641" r="-89" b="-237"/>
            </a:stretch>
          </a:blipFill>
        </p:spPr>
        <p:txBody>
          <a:bodyPr/>
          <a:lstStyle/>
          <a:p>
            <a:endParaRPr lang="en-N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49" t="-1049" r="-1049" b="-1049"/>
            </a:stretch>
          </a:blipFill>
        </p:spPr>
        <p:txBody>
          <a:bodyPr/>
          <a:lstStyle/>
          <a:p>
            <a:endParaRPr lang="en-NZ"/>
          </a:p>
        </p:txBody>
      </p:sp>
      <p:sp>
        <p:nvSpPr>
          <p:cNvPr id="3" name="TextBox 3"/>
          <p:cNvSpPr txBox="1"/>
          <p:nvPr/>
        </p:nvSpPr>
        <p:spPr>
          <a:xfrm>
            <a:off x="1524000" y="4000500"/>
            <a:ext cx="15240000" cy="2198370"/>
          </a:xfrm>
          <a:prstGeom prst="rect">
            <a:avLst/>
          </a:prstGeom>
        </p:spPr>
        <p:txBody>
          <a:bodyPr lIns="0" tIns="0" rIns="0" bIns="0" rtlCol="0" anchor="t">
            <a:spAutoFit/>
          </a:bodyPr>
          <a:lstStyle/>
          <a:p>
            <a:pPr marL="0" lvl="0" indent="0" algn="ctr">
              <a:lnSpc>
                <a:spcPts val="5880"/>
              </a:lnSpc>
              <a:spcBef>
                <a:spcPct val="0"/>
              </a:spcBef>
            </a:pPr>
            <a:r>
              <a:rPr lang="en-US" sz="4200" b="1" u="none" strike="noStrike">
                <a:solidFill>
                  <a:srgbClr val="FFFFFF"/>
                </a:solidFill>
                <a:latin typeface="Canva Sans Bold"/>
                <a:ea typeface="Canva Sans Bold"/>
                <a:cs typeface="Canva Sans Bold"/>
                <a:sym typeface="Canva Sans Bold"/>
              </a:rPr>
              <a:t>Tātai Arorangi &amp; Hauora: Exploring How Māori Celestial Knowledge Informs Health, Wellbeing, and Environmental Relationships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49" t="-1049" r="-1049" b="-1049"/>
            </a:stretch>
          </a:blipFill>
        </p:spPr>
        <p:txBody>
          <a:bodyPr/>
          <a:lstStyle/>
          <a:p>
            <a:endParaRPr lang="en-NZ"/>
          </a:p>
        </p:txBody>
      </p:sp>
      <p:sp>
        <p:nvSpPr>
          <p:cNvPr id="3" name="TextBox 3"/>
          <p:cNvSpPr txBox="1"/>
          <p:nvPr/>
        </p:nvSpPr>
        <p:spPr>
          <a:xfrm>
            <a:off x="5677015" y="448310"/>
            <a:ext cx="5959822" cy="580390"/>
          </a:xfrm>
          <a:prstGeom prst="rect">
            <a:avLst/>
          </a:prstGeom>
        </p:spPr>
        <p:txBody>
          <a:bodyPr lIns="0" tIns="0" rIns="0" bIns="0" rtlCol="0" anchor="t">
            <a:spAutoFit/>
          </a:bodyPr>
          <a:lstStyle/>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Looking Up... Looking Within</a:t>
            </a:r>
          </a:p>
        </p:txBody>
      </p:sp>
      <p:sp>
        <p:nvSpPr>
          <p:cNvPr id="4" name="TextBox 4"/>
          <p:cNvSpPr txBox="1"/>
          <p:nvPr/>
        </p:nvSpPr>
        <p:spPr>
          <a:xfrm>
            <a:off x="4405461" y="7975428"/>
            <a:ext cx="9477077" cy="1180465"/>
          </a:xfrm>
          <a:prstGeom prst="rect">
            <a:avLst/>
          </a:prstGeom>
        </p:spPr>
        <p:txBody>
          <a:bodyPr lIns="0" tIns="0" rIns="0" bIns="0" rtlCol="0" anchor="t">
            <a:spAutoFit/>
          </a:bodyPr>
          <a:lstStyle/>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"The stars do not simply tell us where we are.</a:t>
            </a:r>
          </a:p>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They remind us who we 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49" t="-1049" r="-1049" b="-1049"/>
            </a:stretch>
          </a:blipFill>
        </p:spPr>
        <p:txBody>
          <a:bodyPr/>
          <a:lstStyle/>
          <a:p>
            <a:endParaRPr lang="en-NZ"/>
          </a:p>
        </p:txBody>
      </p:sp>
      <p:sp>
        <p:nvSpPr>
          <p:cNvPr id="3" name="TextBox 3"/>
          <p:cNvSpPr txBox="1"/>
          <p:nvPr/>
        </p:nvSpPr>
        <p:spPr>
          <a:xfrm>
            <a:off x="5038365" y="372828"/>
            <a:ext cx="7128421" cy="1780540"/>
          </a:xfrm>
          <a:prstGeom prst="rect">
            <a:avLst/>
          </a:prstGeom>
        </p:spPr>
        <p:txBody>
          <a:bodyPr lIns="0" tIns="0" rIns="0" bIns="0" rtlCol="0" anchor="t">
            <a:spAutoFit/>
          </a:bodyPr>
          <a:lstStyle/>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The stars never stopped teaching.</a:t>
            </a:r>
          </a:p>
          <a:p>
            <a:pPr marL="0" lvl="0" indent="0" algn="ctr">
              <a:lnSpc>
                <a:spcPts val="4759"/>
              </a:lnSpc>
              <a:spcBef>
                <a:spcPct val="0"/>
              </a:spcBef>
            </a:pPr>
            <a:endParaRPr lang="en-US" sz="3399" b="1" u="none" strike="noStrike">
              <a:solidFill>
                <a:srgbClr val="FFFFFF"/>
              </a:solidFill>
              <a:latin typeface="Canva Sans Bold"/>
              <a:ea typeface="Canva Sans Bold"/>
              <a:cs typeface="Canva Sans Bold"/>
              <a:sym typeface="Canva Sans Bold"/>
            </a:endParaRPr>
          </a:p>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We simply stopped looking.</a:t>
            </a:r>
          </a:p>
        </p:txBody>
      </p:sp>
      <p:sp>
        <p:nvSpPr>
          <p:cNvPr id="4" name="TextBox 4"/>
          <p:cNvSpPr txBox="1"/>
          <p:nvPr/>
        </p:nvSpPr>
        <p:spPr>
          <a:xfrm>
            <a:off x="4523485" y="6427531"/>
            <a:ext cx="8986242" cy="2980690"/>
          </a:xfrm>
          <a:prstGeom prst="rect">
            <a:avLst/>
          </a:prstGeom>
        </p:spPr>
        <p:txBody>
          <a:bodyPr lIns="0" tIns="0" rIns="0" bIns="0" rtlCol="0" anchor="t">
            <a:spAutoFit/>
          </a:bodyPr>
          <a:lstStyle/>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The greatest gift we can give our tamariki...</a:t>
            </a:r>
          </a:p>
          <a:p>
            <a:pPr marL="0" lvl="0" indent="0" algn="ctr">
              <a:lnSpc>
                <a:spcPts val="4759"/>
              </a:lnSpc>
              <a:spcBef>
                <a:spcPct val="0"/>
              </a:spcBef>
            </a:pPr>
            <a:endParaRPr lang="en-US" sz="3399" b="1" u="none" strike="noStrike">
              <a:solidFill>
                <a:srgbClr val="FFFFFF"/>
              </a:solidFill>
              <a:latin typeface="Canva Sans Bold"/>
              <a:ea typeface="Canva Sans Bold"/>
              <a:cs typeface="Canva Sans Bold"/>
              <a:sym typeface="Canva Sans Bold"/>
            </a:endParaRPr>
          </a:p>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...is not more answers.</a:t>
            </a:r>
          </a:p>
          <a:p>
            <a:pPr marL="0" lvl="0" indent="0" algn="ctr">
              <a:lnSpc>
                <a:spcPts val="4759"/>
              </a:lnSpc>
              <a:spcBef>
                <a:spcPct val="0"/>
              </a:spcBef>
            </a:pPr>
            <a:endParaRPr lang="en-US" sz="3399" b="1" u="none" strike="noStrike">
              <a:solidFill>
                <a:srgbClr val="FFFFFF"/>
              </a:solidFill>
              <a:latin typeface="Canva Sans Bold"/>
              <a:ea typeface="Canva Sans Bold"/>
              <a:cs typeface="Canva Sans Bold"/>
              <a:sym typeface="Canva Sans Bold"/>
            </a:endParaRPr>
          </a:p>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It is a deeper sense of belonging.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49" t="-1049" r="-1049" b="-1049"/>
            </a:stretch>
          </a:blipFill>
        </p:spPr>
        <p:txBody>
          <a:bodyPr/>
          <a:lstStyle/>
          <a:p>
            <a:endParaRPr lang="en-NZ"/>
          </a:p>
        </p:txBody>
      </p:sp>
      <p:sp>
        <p:nvSpPr>
          <p:cNvPr id="3" name="TextBox 3"/>
          <p:cNvSpPr txBox="1"/>
          <p:nvPr/>
        </p:nvSpPr>
        <p:spPr>
          <a:xfrm>
            <a:off x="1863824" y="4408460"/>
            <a:ext cx="14560352" cy="1180465"/>
          </a:xfrm>
          <a:prstGeom prst="rect">
            <a:avLst/>
          </a:prstGeom>
        </p:spPr>
        <p:txBody>
          <a:bodyPr lIns="0" tIns="0" rIns="0" bIns="0" rtlCol="0" anchor="t">
            <a:spAutoFit/>
          </a:bodyPr>
          <a:lstStyle/>
          <a:p>
            <a:pPr marL="0" lvl="0" indent="0" algn="ctr">
              <a:lnSpc>
                <a:spcPts val="4759"/>
              </a:lnSpc>
              <a:spcBef>
                <a:spcPct val="0"/>
              </a:spcBef>
            </a:pPr>
            <a:r>
              <a:rPr lang="en-US" sz="3399" b="1" u="none" strike="noStrike">
                <a:solidFill>
                  <a:srgbClr val="FFFFFF"/>
                </a:solidFill>
                <a:latin typeface="Canva Sans Bold"/>
                <a:ea typeface="Canva Sans Bold"/>
                <a:cs typeface="Canva Sans Bold"/>
                <a:sym typeface="Canva Sans Bold"/>
              </a:rPr>
              <a:t>“Legacy is not only about what we leave behind. It is what we awaken in others.”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49" t="-1049" r="-1049" b="-1049"/>
            </a:stretch>
          </a:blipFill>
        </p:spPr>
        <p:txBody>
          <a:bodyPr/>
          <a:lstStyle/>
          <a:p>
            <a:endParaRPr lang="en-NZ"/>
          </a:p>
        </p:txBody>
      </p:sp>
      <p:sp>
        <p:nvSpPr>
          <p:cNvPr id="3" name="TextBox 3"/>
          <p:cNvSpPr txBox="1"/>
          <p:nvPr/>
        </p:nvSpPr>
        <p:spPr>
          <a:xfrm>
            <a:off x="911288" y="1337808"/>
            <a:ext cx="16120394" cy="6042329"/>
          </a:xfrm>
          <a:prstGeom prst="rect">
            <a:avLst/>
          </a:prstGeom>
        </p:spPr>
        <p:txBody>
          <a:bodyPr lIns="0" tIns="0" rIns="0" bIns="0" rtlCol="0" anchor="t">
            <a:spAutoFit/>
          </a:bodyPr>
          <a:lstStyle/>
          <a:p>
            <a:pPr marL="0" lvl="0" indent="0" algn="ctr">
              <a:lnSpc>
                <a:spcPts val="4367"/>
              </a:lnSpc>
              <a:spcBef>
                <a:spcPct val="0"/>
              </a:spcBef>
            </a:pPr>
            <a:r>
              <a:rPr lang="en-US" sz="3119" b="1" u="none" strike="noStrike">
                <a:solidFill>
                  <a:srgbClr val="FFFFFF"/>
                </a:solidFill>
                <a:latin typeface="Canva Sans Bold"/>
                <a:ea typeface="Canva Sans Bold"/>
                <a:cs typeface="Canva Sans Bold"/>
                <a:sym typeface="Canva Sans Bold"/>
              </a:rPr>
              <a:t>Imagine an Aotearoa where...</a:t>
            </a:r>
          </a:p>
          <a:p>
            <a:pPr marL="0" lvl="0" indent="0" algn="ctr">
              <a:lnSpc>
                <a:spcPts val="4367"/>
              </a:lnSpc>
              <a:spcBef>
                <a:spcPct val="0"/>
              </a:spcBef>
            </a:pPr>
            <a:endParaRPr lang="en-US" sz="3119" b="1" u="none" strike="noStrike">
              <a:solidFill>
                <a:srgbClr val="FFFFFF"/>
              </a:solidFill>
              <a:latin typeface="Canva Sans Bold"/>
              <a:ea typeface="Canva Sans Bold"/>
              <a:cs typeface="Canva Sans Bold"/>
              <a:sym typeface="Canva Sans Bold"/>
            </a:endParaRPr>
          </a:p>
          <a:p>
            <a:pPr marL="0" lvl="0" indent="0" algn="ctr">
              <a:lnSpc>
                <a:spcPts val="4367"/>
              </a:lnSpc>
              <a:spcBef>
                <a:spcPct val="0"/>
              </a:spcBef>
            </a:pPr>
            <a:r>
              <a:rPr lang="en-US" sz="3119" i="1" u="none" strike="noStrike">
                <a:solidFill>
                  <a:srgbClr val="FFFFFF"/>
                </a:solidFill>
                <a:latin typeface="Canva Sans Italics"/>
                <a:ea typeface="Canva Sans Italics"/>
                <a:cs typeface="Canva Sans Italics"/>
                <a:sym typeface="Canva Sans Italics"/>
              </a:rPr>
              <a:t>“Every child knows who they are.”</a:t>
            </a:r>
          </a:p>
          <a:p>
            <a:pPr marL="0" lvl="0" indent="0" algn="ctr">
              <a:lnSpc>
                <a:spcPts val="4367"/>
              </a:lnSpc>
              <a:spcBef>
                <a:spcPct val="0"/>
              </a:spcBef>
            </a:pPr>
            <a:endParaRPr lang="en-US" sz="3119" i="1" u="none" strike="noStrike">
              <a:solidFill>
                <a:srgbClr val="FFFFFF"/>
              </a:solidFill>
              <a:latin typeface="Canva Sans Italics"/>
              <a:ea typeface="Canva Sans Italics"/>
              <a:cs typeface="Canva Sans Italics"/>
              <a:sym typeface="Canva Sans Italics"/>
            </a:endParaRPr>
          </a:p>
          <a:p>
            <a:pPr marL="0" lvl="0" indent="0" algn="ctr">
              <a:lnSpc>
                <a:spcPts val="4367"/>
              </a:lnSpc>
              <a:spcBef>
                <a:spcPct val="0"/>
              </a:spcBef>
            </a:pPr>
            <a:r>
              <a:rPr lang="en-US" sz="3119" i="1" u="none" strike="noStrike">
                <a:solidFill>
                  <a:srgbClr val="FFFFFF"/>
                </a:solidFill>
                <a:latin typeface="Canva Sans Italics"/>
                <a:ea typeface="Canva Sans Italics"/>
                <a:cs typeface="Canva Sans Italics"/>
                <a:sym typeface="Canva Sans Italics"/>
              </a:rPr>
              <a:t>“Every child knows where they belong.”</a:t>
            </a:r>
          </a:p>
          <a:p>
            <a:pPr marL="0" lvl="0" indent="0" algn="ctr">
              <a:lnSpc>
                <a:spcPts val="4367"/>
              </a:lnSpc>
              <a:spcBef>
                <a:spcPct val="0"/>
              </a:spcBef>
            </a:pPr>
            <a:endParaRPr lang="en-US" sz="3119" i="1" u="none" strike="noStrike">
              <a:solidFill>
                <a:srgbClr val="FFFFFF"/>
              </a:solidFill>
              <a:latin typeface="Canva Sans Italics"/>
              <a:ea typeface="Canva Sans Italics"/>
              <a:cs typeface="Canva Sans Italics"/>
              <a:sym typeface="Canva Sans Italics"/>
            </a:endParaRPr>
          </a:p>
          <a:p>
            <a:pPr marL="0" lvl="0" indent="0" algn="ctr">
              <a:lnSpc>
                <a:spcPts val="4367"/>
              </a:lnSpc>
              <a:spcBef>
                <a:spcPct val="0"/>
              </a:spcBef>
            </a:pPr>
            <a:r>
              <a:rPr lang="en-US" sz="3119" i="1" u="none" strike="noStrike">
                <a:solidFill>
                  <a:srgbClr val="FFFFFF"/>
                </a:solidFill>
                <a:latin typeface="Canva Sans Italics"/>
                <a:ea typeface="Canva Sans Italics"/>
                <a:cs typeface="Canva Sans Italics"/>
                <a:sym typeface="Canva Sans Italics"/>
              </a:rPr>
              <a:t>“Every child knows the stories of their whenua.”</a:t>
            </a:r>
          </a:p>
          <a:p>
            <a:pPr marL="0" lvl="0" indent="0" algn="ctr">
              <a:lnSpc>
                <a:spcPts val="4367"/>
              </a:lnSpc>
              <a:spcBef>
                <a:spcPct val="0"/>
              </a:spcBef>
            </a:pPr>
            <a:endParaRPr lang="en-US" sz="3119" i="1" u="none" strike="noStrike">
              <a:solidFill>
                <a:srgbClr val="FFFFFF"/>
              </a:solidFill>
              <a:latin typeface="Canva Sans Italics"/>
              <a:ea typeface="Canva Sans Italics"/>
              <a:cs typeface="Canva Sans Italics"/>
              <a:sym typeface="Canva Sans Italics"/>
            </a:endParaRPr>
          </a:p>
          <a:p>
            <a:pPr marL="0" lvl="0" indent="0" algn="ctr">
              <a:lnSpc>
                <a:spcPts val="4367"/>
              </a:lnSpc>
              <a:spcBef>
                <a:spcPct val="0"/>
              </a:spcBef>
            </a:pPr>
            <a:r>
              <a:rPr lang="en-US" sz="3119" i="1" u="none" strike="noStrike">
                <a:solidFill>
                  <a:srgbClr val="FFFFFF"/>
                </a:solidFill>
                <a:latin typeface="Canva Sans Italics"/>
                <a:ea typeface="Canva Sans Italics"/>
                <a:cs typeface="Canva Sans Italics"/>
                <a:sym typeface="Canva Sans Italics"/>
              </a:rPr>
              <a:t>“Every child understands that they are part of Te Taiao, not separate from it.”</a:t>
            </a:r>
          </a:p>
          <a:p>
            <a:pPr marL="0" lvl="0" indent="0" algn="ctr">
              <a:lnSpc>
                <a:spcPts val="4367"/>
              </a:lnSpc>
              <a:spcBef>
                <a:spcPct val="0"/>
              </a:spcBef>
            </a:pPr>
            <a:endParaRPr lang="en-US" sz="3119" i="1" u="none" strike="noStrike">
              <a:solidFill>
                <a:srgbClr val="FFFFFF"/>
              </a:solidFill>
              <a:latin typeface="Canva Sans Italics"/>
              <a:ea typeface="Canva Sans Italics"/>
              <a:cs typeface="Canva Sans Italics"/>
              <a:sym typeface="Canva Sans Italics"/>
            </a:endParaRPr>
          </a:p>
          <a:p>
            <a:pPr marL="0" lvl="0" indent="0" algn="ctr">
              <a:lnSpc>
                <a:spcPts val="4367"/>
              </a:lnSpc>
              <a:spcBef>
                <a:spcPct val="0"/>
              </a:spcBef>
            </a:pPr>
            <a:r>
              <a:rPr lang="en-US" sz="3119" i="1" u="none" strike="noStrike">
                <a:solidFill>
                  <a:srgbClr val="FFFFFF"/>
                </a:solidFill>
                <a:latin typeface="Canva Sans Italics"/>
                <a:ea typeface="Canva Sans Italics"/>
                <a:cs typeface="Canva Sans Italics"/>
                <a:sym typeface="Canva Sans Italics"/>
              </a:rPr>
              <a:t>“Every child leaves school knowing they have a responsibility to future generations.”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07" t="-1049" r="-1507" b="-1049"/>
            </a:stretch>
          </a:blipFill>
        </p:spPr>
        <p:txBody>
          <a:bodyPr/>
          <a:lstStyle/>
          <a:p>
            <a:endParaRPr lang="en-NZ"/>
          </a:p>
        </p:txBody>
      </p:sp>
      <p:sp>
        <p:nvSpPr>
          <p:cNvPr id="3" name="TextBox 3"/>
          <p:cNvSpPr txBox="1"/>
          <p:nvPr/>
        </p:nvSpPr>
        <p:spPr>
          <a:xfrm>
            <a:off x="5295900" y="695325"/>
            <a:ext cx="7705725" cy="361754"/>
          </a:xfrm>
          <a:prstGeom prst="rect">
            <a:avLst/>
          </a:prstGeom>
        </p:spPr>
        <p:txBody>
          <a:bodyPr lIns="0" tIns="0" rIns="0" bIns="0" rtlCol="0" anchor="t">
            <a:spAutoFit/>
          </a:bodyPr>
          <a:lstStyle/>
          <a:p>
            <a:pPr marL="0" lvl="0" indent="0" algn="ctr">
              <a:lnSpc>
                <a:spcPts val="2635"/>
              </a:lnSpc>
              <a:spcBef>
                <a:spcPct val="0"/>
              </a:spcBef>
            </a:pPr>
            <a:r>
              <a:rPr lang="en-US" sz="1882" b="1" u="none" strike="noStrike">
                <a:solidFill>
                  <a:srgbClr val="FFFFFF"/>
                </a:solidFill>
                <a:latin typeface="Horizon"/>
                <a:ea typeface="Horizon"/>
                <a:cs typeface="Horizon"/>
                <a:sym typeface="Horizon"/>
              </a:rPr>
              <a:t>From Observation to Transformation</a:t>
            </a:r>
          </a:p>
        </p:txBody>
      </p:sp>
      <p:grpSp>
        <p:nvGrpSpPr>
          <p:cNvPr id="4" name="Group 4"/>
          <p:cNvGrpSpPr/>
          <p:nvPr/>
        </p:nvGrpSpPr>
        <p:grpSpPr>
          <a:xfrm>
            <a:off x="4525804" y="1623083"/>
            <a:ext cx="9274468" cy="7883298"/>
            <a:chOff x="0" y="0"/>
            <a:chExt cx="12365957" cy="10511064"/>
          </a:xfrm>
        </p:grpSpPr>
        <p:grpSp>
          <p:nvGrpSpPr>
            <p:cNvPr id="5" name="Group 5"/>
            <p:cNvGrpSpPr/>
            <p:nvPr/>
          </p:nvGrpSpPr>
          <p:grpSpPr>
            <a:xfrm>
              <a:off x="3915886" y="0"/>
              <a:ext cx="4534184" cy="1442695"/>
              <a:chOff x="0" y="0"/>
              <a:chExt cx="2794000" cy="889000"/>
            </a:xfrm>
          </p:grpSpPr>
          <p:sp>
            <p:nvSpPr>
              <p:cNvPr id="6" name="Freeform 6"/>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7" name="TextBox 7"/>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8" name="TextBox 8"/>
            <p:cNvSpPr txBox="1"/>
            <p:nvPr/>
          </p:nvSpPr>
          <p:spPr>
            <a:xfrm>
              <a:off x="3915886" y="-104775"/>
              <a:ext cx="4534184" cy="1520715"/>
            </a:xfrm>
            <a:prstGeom prst="rect">
              <a:avLst/>
            </a:prstGeom>
          </p:spPr>
          <p:txBody>
            <a:bodyPr lIns="0" tIns="0" rIns="0" bIns="0" rtlCol="0" anchor="t">
              <a:spAutoFit/>
            </a:bodyPr>
            <a:lstStyle/>
            <a:p>
              <a:pPr marL="0" lvl="0" indent="0" algn="ctr">
                <a:lnSpc>
                  <a:spcPts val="4513"/>
                </a:lnSpc>
                <a:spcBef>
                  <a:spcPct val="0"/>
                </a:spcBef>
              </a:pPr>
              <a:r>
                <a:rPr lang="en-US" sz="3224" b="1" u="none" strike="noStrike">
                  <a:solidFill>
                    <a:srgbClr val="FFFFFF"/>
                  </a:solidFill>
                  <a:latin typeface="Horizon"/>
                  <a:ea typeface="Horizon"/>
                  <a:cs typeface="Horizon"/>
                  <a:sym typeface="Horizon"/>
                </a:rPr>
                <a:t>1. Observed</a:t>
              </a:r>
            </a:p>
          </p:txBody>
        </p:sp>
        <p:grpSp>
          <p:nvGrpSpPr>
            <p:cNvPr id="9" name="Group 9"/>
            <p:cNvGrpSpPr/>
            <p:nvPr/>
          </p:nvGrpSpPr>
          <p:grpSpPr>
            <a:xfrm>
              <a:off x="7831773" y="2287702"/>
              <a:ext cx="4534184" cy="1442695"/>
              <a:chOff x="0" y="0"/>
              <a:chExt cx="2794000" cy="889000"/>
            </a:xfrm>
          </p:grpSpPr>
          <p:sp>
            <p:nvSpPr>
              <p:cNvPr id="10" name="Freeform 10"/>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1" name="TextBox 11"/>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2" name="TextBox 12"/>
            <p:cNvSpPr txBox="1"/>
            <p:nvPr/>
          </p:nvSpPr>
          <p:spPr>
            <a:xfrm>
              <a:off x="7831773" y="2604651"/>
              <a:ext cx="4534184" cy="693795"/>
            </a:xfrm>
            <a:prstGeom prst="rect">
              <a:avLst/>
            </a:prstGeom>
          </p:spPr>
          <p:txBody>
            <a:bodyPr lIns="0" tIns="0" rIns="0" bIns="0" rtlCol="0" anchor="t">
              <a:spAutoFit/>
            </a:bodyPr>
            <a:lstStyle/>
            <a:p>
              <a:pPr marL="0" lvl="0" indent="0" algn="ctr">
                <a:lnSpc>
                  <a:spcPts val="4224"/>
                </a:lnSpc>
                <a:spcBef>
                  <a:spcPct val="0"/>
                </a:spcBef>
              </a:pPr>
              <a:r>
                <a:rPr lang="en-US" sz="3017" b="1" u="none" strike="noStrike">
                  <a:solidFill>
                    <a:srgbClr val="FFFFFF"/>
                  </a:solidFill>
                  <a:latin typeface="Horizon"/>
                  <a:ea typeface="Horizon"/>
                  <a:cs typeface="Horizon"/>
                  <a:sym typeface="Horizon"/>
                </a:rPr>
                <a:t>2. Reflect</a:t>
              </a:r>
            </a:p>
          </p:txBody>
        </p:sp>
        <p:grpSp>
          <p:nvGrpSpPr>
            <p:cNvPr id="13" name="Group 13"/>
            <p:cNvGrpSpPr/>
            <p:nvPr/>
          </p:nvGrpSpPr>
          <p:grpSpPr>
            <a:xfrm>
              <a:off x="7831773" y="6780667"/>
              <a:ext cx="4534184" cy="1442695"/>
              <a:chOff x="0" y="0"/>
              <a:chExt cx="2794000" cy="889000"/>
            </a:xfrm>
          </p:grpSpPr>
          <p:sp>
            <p:nvSpPr>
              <p:cNvPr id="14" name="Freeform 14"/>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5" name="TextBox 15"/>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16" name="TextBox 16"/>
            <p:cNvSpPr txBox="1"/>
            <p:nvPr/>
          </p:nvSpPr>
          <p:spPr>
            <a:xfrm>
              <a:off x="7831773" y="7118225"/>
              <a:ext cx="4534184" cy="659336"/>
            </a:xfrm>
            <a:prstGeom prst="rect">
              <a:avLst/>
            </a:prstGeom>
          </p:spPr>
          <p:txBody>
            <a:bodyPr lIns="0" tIns="0" rIns="0" bIns="0" rtlCol="0" anchor="t">
              <a:spAutoFit/>
            </a:bodyPr>
            <a:lstStyle/>
            <a:p>
              <a:pPr marL="0" lvl="0" indent="0" algn="ctr">
                <a:lnSpc>
                  <a:spcPts val="3945"/>
                </a:lnSpc>
                <a:spcBef>
                  <a:spcPct val="0"/>
                </a:spcBef>
              </a:pPr>
              <a:r>
                <a:rPr lang="en-US" sz="2817" b="1" u="none" strike="noStrike">
                  <a:solidFill>
                    <a:srgbClr val="FFFFFF"/>
                  </a:solidFill>
                  <a:latin typeface="Horizon"/>
                  <a:ea typeface="Horizon"/>
                  <a:cs typeface="Horizon"/>
                  <a:sym typeface="Horizon"/>
                </a:rPr>
                <a:t>3. Connect</a:t>
              </a:r>
            </a:p>
          </p:txBody>
        </p:sp>
        <p:grpSp>
          <p:nvGrpSpPr>
            <p:cNvPr id="17" name="Group 17"/>
            <p:cNvGrpSpPr/>
            <p:nvPr/>
          </p:nvGrpSpPr>
          <p:grpSpPr>
            <a:xfrm>
              <a:off x="3915886" y="9068369"/>
              <a:ext cx="4534184" cy="1442695"/>
              <a:chOff x="0" y="0"/>
              <a:chExt cx="2794000" cy="889000"/>
            </a:xfrm>
          </p:grpSpPr>
          <p:sp>
            <p:nvSpPr>
              <p:cNvPr id="18" name="Freeform 18"/>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19" name="TextBox 19"/>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0" name="TextBox 20"/>
            <p:cNvSpPr txBox="1"/>
            <p:nvPr/>
          </p:nvSpPr>
          <p:spPr>
            <a:xfrm>
              <a:off x="3915886" y="9405927"/>
              <a:ext cx="4534184" cy="659336"/>
            </a:xfrm>
            <a:prstGeom prst="rect">
              <a:avLst/>
            </a:prstGeom>
          </p:spPr>
          <p:txBody>
            <a:bodyPr lIns="0" tIns="0" rIns="0" bIns="0" rtlCol="0" anchor="t">
              <a:spAutoFit/>
            </a:bodyPr>
            <a:lstStyle/>
            <a:p>
              <a:pPr marL="0" lvl="0" indent="0" algn="ctr">
                <a:lnSpc>
                  <a:spcPts val="3945"/>
                </a:lnSpc>
                <a:spcBef>
                  <a:spcPct val="0"/>
                </a:spcBef>
              </a:pPr>
              <a:r>
                <a:rPr lang="en-US" sz="2817" b="1" u="none" strike="noStrike">
                  <a:solidFill>
                    <a:srgbClr val="FFFFFF"/>
                  </a:solidFill>
                  <a:latin typeface="Horizon"/>
                  <a:ea typeface="Horizon"/>
                  <a:cs typeface="Horizon"/>
                  <a:sym typeface="Horizon"/>
                </a:rPr>
                <a:t>4. Respond</a:t>
              </a:r>
            </a:p>
          </p:txBody>
        </p:sp>
        <p:grpSp>
          <p:nvGrpSpPr>
            <p:cNvPr id="21" name="Group 21"/>
            <p:cNvGrpSpPr/>
            <p:nvPr/>
          </p:nvGrpSpPr>
          <p:grpSpPr>
            <a:xfrm>
              <a:off x="0" y="6780667"/>
              <a:ext cx="4534184" cy="1442695"/>
              <a:chOff x="0" y="0"/>
              <a:chExt cx="2794000" cy="889000"/>
            </a:xfrm>
          </p:grpSpPr>
          <p:sp>
            <p:nvSpPr>
              <p:cNvPr id="22" name="Freeform 22"/>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3" name="TextBox 23"/>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4" name="TextBox 24"/>
            <p:cNvSpPr txBox="1"/>
            <p:nvPr/>
          </p:nvSpPr>
          <p:spPr>
            <a:xfrm>
              <a:off x="0" y="7037345"/>
              <a:ext cx="4534184" cy="818989"/>
            </a:xfrm>
            <a:prstGeom prst="rect">
              <a:avLst/>
            </a:prstGeom>
          </p:spPr>
          <p:txBody>
            <a:bodyPr lIns="0" tIns="0" rIns="0" bIns="0" rtlCol="0" anchor="t">
              <a:spAutoFit/>
            </a:bodyPr>
            <a:lstStyle/>
            <a:p>
              <a:pPr marL="0" lvl="0" indent="0" algn="ctr">
                <a:lnSpc>
                  <a:spcPts val="4948"/>
                </a:lnSpc>
                <a:spcBef>
                  <a:spcPct val="0"/>
                </a:spcBef>
              </a:pPr>
              <a:r>
                <a:rPr lang="en-US" sz="3534" b="1" u="none" strike="noStrike">
                  <a:solidFill>
                    <a:srgbClr val="FFFFFF"/>
                  </a:solidFill>
                  <a:latin typeface="Horizon"/>
                  <a:ea typeface="Horizon"/>
                  <a:cs typeface="Horizon"/>
                  <a:sym typeface="Horizon"/>
                </a:rPr>
                <a:t>5. Learn</a:t>
              </a:r>
            </a:p>
          </p:txBody>
        </p:sp>
        <p:grpSp>
          <p:nvGrpSpPr>
            <p:cNvPr id="25" name="Group 25"/>
            <p:cNvGrpSpPr/>
            <p:nvPr/>
          </p:nvGrpSpPr>
          <p:grpSpPr>
            <a:xfrm>
              <a:off x="0" y="2267092"/>
              <a:ext cx="4534184" cy="1442695"/>
              <a:chOff x="0" y="0"/>
              <a:chExt cx="2794000" cy="889000"/>
            </a:xfrm>
          </p:grpSpPr>
          <p:sp>
            <p:nvSpPr>
              <p:cNvPr id="26" name="Freeform 26"/>
              <p:cNvSpPr/>
              <p:nvPr/>
            </p:nvSpPr>
            <p:spPr>
              <a:xfrm>
                <a:off x="0" y="0"/>
                <a:ext cx="2794000" cy="889000"/>
              </a:xfrm>
              <a:custGeom>
                <a:avLst/>
                <a:gdLst/>
                <a:ahLst/>
                <a:cxnLst/>
                <a:rect l="l" t="t" r="r" b="b"/>
                <a:pathLst>
                  <a:path w="2794000" h="889000">
                    <a:moveTo>
                      <a:pt x="87312" y="0"/>
                    </a:moveTo>
                    <a:lnTo>
                      <a:pt x="2706688" y="0"/>
                    </a:lnTo>
                    <a:cubicBezTo>
                      <a:pt x="2754909" y="0"/>
                      <a:pt x="2794000" y="39802"/>
                      <a:pt x="2794000" y="88900"/>
                    </a:cubicBezTo>
                    <a:lnTo>
                      <a:pt x="2794000" y="800100"/>
                    </a:lnTo>
                    <a:cubicBezTo>
                      <a:pt x="2794000" y="849198"/>
                      <a:pt x="2754909" y="889000"/>
                      <a:pt x="2706688" y="889000"/>
                    </a:cubicBezTo>
                    <a:lnTo>
                      <a:pt x="87312" y="889000"/>
                    </a:lnTo>
                    <a:cubicBezTo>
                      <a:pt x="39091" y="889000"/>
                      <a:pt x="0" y="849198"/>
                      <a:pt x="0" y="800100"/>
                    </a:cubicBezTo>
                    <a:lnTo>
                      <a:pt x="0" y="88900"/>
                    </a:lnTo>
                    <a:cubicBezTo>
                      <a:pt x="0" y="39802"/>
                      <a:pt x="39091" y="0"/>
                      <a:pt x="87312" y="0"/>
                    </a:cubicBezTo>
                    <a:close/>
                  </a:path>
                </a:pathLst>
              </a:custGeom>
              <a:solidFill>
                <a:srgbClr val="FFFFFF">
                  <a:alpha val="7843"/>
                </a:srgbClr>
              </a:solidFill>
              <a:ln w="9525" cap="sq">
                <a:solidFill>
                  <a:srgbClr val="4A6FA5">
                    <a:alpha val="7843"/>
                  </a:srgbClr>
                </a:solidFill>
                <a:prstDash val="solid"/>
                <a:miter/>
              </a:ln>
            </p:spPr>
            <p:txBody>
              <a:bodyPr/>
              <a:lstStyle/>
              <a:p>
                <a:endParaRPr lang="en-NZ"/>
              </a:p>
            </p:txBody>
          </p:sp>
          <p:sp>
            <p:nvSpPr>
              <p:cNvPr id="27" name="TextBox 27"/>
              <p:cNvSpPr txBox="1"/>
              <p:nvPr/>
            </p:nvSpPr>
            <p:spPr>
              <a:xfrm>
                <a:off x="0" y="-38100"/>
                <a:ext cx="2794000" cy="927100"/>
              </a:xfrm>
              <a:prstGeom prst="rect">
                <a:avLst/>
              </a:prstGeom>
            </p:spPr>
            <p:txBody>
              <a:bodyPr lIns="50800" tIns="50800" rIns="50800" bIns="50800" rtlCol="0" anchor="ctr"/>
              <a:lstStyle/>
              <a:p>
                <a:pPr algn="l">
                  <a:lnSpc>
                    <a:spcPts val="1680"/>
                  </a:lnSpc>
                </a:pPr>
                <a:endParaRPr/>
              </a:p>
            </p:txBody>
          </p:sp>
        </p:grpSp>
        <p:sp>
          <p:nvSpPr>
            <p:cNvPr id="28" name="TextBox 28"/>
            <p:cNvSpPr txBox="1"/>
            <p:nvPr/>
          </p:nvSpPr>
          <p:spPr>
            <a:xfrm>
              <a:off x="0" y="2305027"/>
              <a:ext cx="4534184" cy="1269548"/>
            </a:xfrm>
            <a:prstGeom prst="rect">
              <a:avLst/>
            </a:prstGeom>
          </p:spPr>
          <p:txBody>
            <a:bodyPr lIns="0" tIns="0" rIns="0" bIns="0" rtlCol="0" anchor="t">
              <a:spAutoFit/>
            </a:bodyPr>
            <a:lstStyle/>
            <a:p>
              <a:pPr marL="0" lvl="0" indent="0" algn="ctr">
                <a:lnSpc>
                  <a:spcPts val="3885"/>
                </a:lnSpc>
                <a:spcBef>
                  <a:spcPct val="0"/>
                </a:spcBef>
              </a:pPr>
              <a:r>
                <a:rPr lang="en-US" sz="2775" b="1" u="none" strike="noStrike">
                  <a:solidFill>
                    <a:srgbClr val="FFFFFF"/>
                  </a:solidFill>
                  <a:latin typeface="Horizon"/>
                  <a:ea typeface="Horizon"/>
                  <a:cs typeface="Horizon"/>
                  <a:sym typeface="Horizon"/>
                </a:rPr>
                <a:t>6. Observe again</a:t>
              </a:r>
            </a:p>
          </p:txBody>
        </p:sp>
        <p:sp>
          <p:nvSpPr>
            <p:cNvPr id="29" name="Freeform 29"/>
            <p:cNvSpPr/>
            <p:nvPr/>
          </p:nvSpPr>
          <p:spPr>
            <a:xfrm>
              <a:off x="7069206" y="1217723"/>
              <a:ext cx="2143433" cy="1276079"/>
            </a:xfrm>
            <a:custGeom>
              <a:avLst/>
              <a:gdLst/>
              <a:ahLst/>
              <a:cxnLst/>
              <a:rect l="l" t="t" r="r" b="b"/>
              <a:pathLst>
                <a:path w="2143433" h="1276079">
                  <a:moveTo>
                    <a:pt x="0" y="18873"/>
                  </a:moveTo>
                  <a:quadBezTo>
                    <a:pt x="1542509" y="-155189"/>
                    <a:pt x="2143432" y="1276078"/>
                  </a:quadBezTo>
                </a:path>
              </a:pathLst>
            </a:custGeom>
            <a:ln w="41220" cap="flat">
              <a:solidFill>
                <a:srgbClr val="4A6FA5"/>
              </a:solidFill>
              <a:prstDash val="solid"/>
              <a:headEnd type="none" w="sm" len="sm"/>
              <a:tailEnd type="triangle" w="lg" len="med"/>
            </a:ln>
          </p:spPr>
          <p:txBody>
            <a:bodyPr/>
            <a:lstStyle/>
            <a:p>
              <a:endParaRPr lang="en-NZ"/>
            </a:p>
          </p:txBody>
        </p:sp>
        <p:sp>
          <p:nvSpPr>
            <p:cNvPr id="30" name="Freeform 30"/>
            <p:cNvSpPr/>
            <p:nvPr/>
          </p:nvSpPr>
          <p:spPr>
            <a:xfrm>
              <a:off x="10098865" y="4039546"/>
              <a:ext cx="458571" cy="2431972"/>
            </a:xfrm>
            <a:custGeom>
              <a:avLst/>
              <a:gdLst/>
              <a:ahLst/>
              <a:cxnLst/>
              <a:rect l="l" t="t" r="r" b="b"/>
              <a:pathLst>
                <a:path w="458571" h="2431972">
                  <a:moveTo>
                    <a:pt x="0" y="0"/>
                  </a:moveTo>
                  <a:quadBezTo>
                    <a:pt x="917142" y="1215986"/>
                    <a:pt x="0" y="2431972"/>
                  </a:quadBezTo>
                </a:path>
              </a:pathLst>
            </a:custGeom>
            <a:ln w="41220" cap="flat">
              <a:solidFill>
                <a:srgbClr val="4A6FA5"/>
              </a:solidFill>
              <a:prstDash val="solid"/>
              <a:headEnd type="none" w="sm" len="sm"/>
              <a:tailEnd type="triangle" w="lg" len="med"/>
            </a:ln>
          </p:spPr>
          <p:txBody>
            <a:bodyPr/>
            <a:lstStyle/>
            <a:p>
              <a:endParaRPr lang="en-NZ"/>
            </a:p>
          </p:txBody>
        </p:sp>
        <p:sp>
          <p:nvSpPr>
            <p:cNvPr id="31" name="Freeform 31"/>
            <p:cNvSpPr/>
            <p:nvPr/>
          </p:nvSpPr>
          <p:spPr>
            <a:xfrm>
              <a:off x="7069206" y="8017262"/>
              <a:ext cx="2143433" cy="1276079"/>
            </a:xfrm>
            <a:custGeom>
              <a:avLst/>
              <a:gdLst/>
              <a:ahLst/>
              <a:cxnLst/>
              <a:rect l="l" t="t" r="r" b="b"/>
              <a:pathLst>
                <a:path w="2143433" h="1276079">
                  <a:moveTo>
                    <a:pt x="2143432" y="0"/>
                  </a:moveTo>
                  <a:quadBezTo>
                    <a:pt x="1542509" y="1431268"/>
                    <a:pt x="0" y="1257206"/>
                  </a:quadBezTo>
                </a:path>
              </a:pathLst>
            </a:custGeom>
            <a:ln w="41220" cap="flat">
              <a:solidFill>
                <a:srgbClr val="4A6FA5"/>
              </a:solidFill>
              <a:prstDash val="solid"/>
              <a:headEnd type="none" w="sm" len="sm"/>
              <a:tailEnd type="triangle" w="lg" len="med"/>
            </a:ln>
          </p:spPr>
          <p:txBody>
            <a:bodyPr/>
            <a:lstStyle/>
            <a:p>
              <a:endParaRPr lang="en-NZ"/>
            </a:p>
          </p:txBody>
        </p:sp>
        <p:sp>
          <p:nvSpPr>
            <p:cNvPr id="32" name="Freeform 32"/>
            <p:cNvSpPr/>
            <p:nvPr/>
          </p:nvSpPr>
          <p:spPr>
            <a:xfrm>
              <a:off x="3153319" y="8017262"/>
              <a:ext cx="2143433" cy="1276079"/>
            </a:xfrm>
            <a:custGeom>
              <a:avLst/>
              <a:gdLst/>
              <a:ahLst/>
              <a:cxnLst/>
              <a:rect l="l" t="t" r="r" b="b"/>
              <a:pathLst>
                <a:path w="2143433" h="1276079">
                  <a:moveTo>
                    <a:pt x="2143433" y="1257206"/>
                  </a:moveTo>
                  <a:quadBezTo>
                    <a:pt x="600923" y="1431268"/>
                    <a:pt x="0" y="0"/>
                  </a:quadBezTo>
                </a:path>
              </a:pathLst>
            </a:custGeom>
            <a:ln w="41220" cap="flat">
              <a:solidFill>
                <a:srgbClr val="4A6FA5"/>
              </a:solidFill>
              <a:prstDash val="solid"/>
              <a:headEnd type="none" w="sm" len="sm"/>
              <a:tailEnd type="triangle" w="lg" len="med"/>
            </a:ln>
          </p:spPr>
          <p:txBody>
            <a:bodyPr/>
            <a:lstStyle/>
            <a:p>
              <a:endParaRPr lang="en-NZ"/>
            </a:p>
          </p:txBody>
        </p:sp>
        <p:sp>
          <p:nvSpPr>
            <p:cNvPr id="33" name="Freeform 33"/>
            <p:cNvSpPr/>
            <p:nvPr/>
          </p:nvSpPr>
          <p:spPr>
            <a:xfrm>
              <a:off x="1805945" y="4018936"/>
              <a:ext cx="461147" cy="2452582"/>
            </a:xfrm>
            <a:custGeom>
              <a:avLst/>
              <a:gdLst/>
              <a:ahLst/>
              <a:cxnLst/>
              <a:rect l="l" t="t" r="r" b="b"/>
              <a:pathLst>
                <a:path w="461147" h="2452582">
                  <a:moveTo>
                    <a:pt x="461147" y="2452582"/>
                  </a:moveTo>
                  <a:quadBezTo>
                    <a:pt x="-461147" y="1226291"/>
                    <a:pt x="461147" y="0"/>
                  </a:quadBezTo>
                </a:path>
              </a:pathLst>
            </a:custGeom>
            <a:ln w="41220" cap="flat">
              <a:solidFill>
                <a:srgbClr val="4A6FA5"/>
              </a:solidFill>
              <a:prstDash val="solid"/>
              <a:headEnd type="none" w="sm" len="sm"/>
              <a:tailEnd type="triangle" w="lg" len="med"/>
            </a:ln>
          </p:spPr>
          <p:txBody>
            <a:bodyPr/>
            <a:lstStyle/>
            <a:p>
              <a:endParaRPr lang="en-NZ"/>
            </a:p>
          </p:txBody>
        </p:sp>
        <p:sp>
          <p:nvSpPr>
            <p:cNvPr id="34" name="Freeform 34"/>
            <p:cNvSpPr/>
            <p:nvPr/>
          </p:nvSpPr>
          <p:spPr>
            <a:xfrm>
              <a:off x="3153319" y="1215193"/>
              <a:ext cx="2143433" cy="1257998"/>
            </a:xfrm>
            <a:custGeom>
              <a:avLst/>
              <a:gdLst/>
              <a:ahLst/>
              <a:cxnLst/>
              <a:rect l="l" t="t" r="r" b="b"/>
              <a:pathLst>
                <a:path w="2143433" h="1257998">
                  <a:moveTo>
                    <a:pt x="0" y="1257998"/>
                  </a:moveTo>
                  <a:quadBezTo>
                    <a:pt x="607993" y="-164087"/>
                    <a:pt x="2143433" y="21403"/>
                  </a:quadBezTo>
                </a:path>
              </a:pathLst>
            </a:custGeom>
            <a:ln w="41220" cap="flat">
              <a:solidFill>
                <a:srgbClr val="4A6FA5"/>
              </a:solidFill>
              <a:prstDash val="solid"/>
              <a:headEnd type="none" w="sm" len="sm"/>
              <a:tailEnd type="triangle" w="lg" len="med"/>
            </a:ln>
          </p:spPr>
          <p:txBody>
            <a:bodyPr/>
            <a:lstStyle/>
            <a:p>
              <a:endParaRPr lang="en-NZ"/>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24504" cy="10287000"/>
          </a:xfrm>
          <a:custGeom>
            <a:avLst/>
            <a:gdLst/>
            <a:ahLst/>
            <a:cxnLst/>
            <a:rect l="l" t="t" r="r" b="b"/>
            <a:pathLst>
              <a:path w="18224504" h="10287000">
                <a:moveTo>
                  <a:pt x="0" y="0"/>
                </a:moveTo>
                <a:lnTo>
                  <a:pt x="18224504" y="0"/>
                </a:lnTo>
                <a:lnTo>
                  <a:pt x="18224504" y="10287000"/>
                </a:lnTo>
                <a:lnTo>
                  <a:pt x="0" y="10287000"/>
                </a:lnTo>
                <a:lnTo>
                  <a:pt x="0" y="0"/>
                </a:lnTo>
                <a:close/>
              </a:path>
            </a:pathLst>
          </a:custGeom>
          <a:blipFill>
            <a:blip r:embed="rId3"/>
            <a:stretch>
              <a:fillRect t="-16435" b="-16435"/>
            </a:stretch>
          </a:blipFill>
        </p:spPr>
        <p:txBody>
          <a:bodyPr/>
          <a:lstStyle/>
          <a:p>
            <a:endParaRPr lang="en-NZ"/>
          </a:p>
        </p:txBody>
      </p:sp>
      <p:sp>
        <p:nvSpPr>
          <p:cNvPr id="3" name="TextBox 3"/>
          <p:cNvSpPr txBox="1"/>
          <p:nvPr/>
        </p:nvSpPr>
        <p:spPr>
          <a:xfrm>
            <a:off x="6838573" y="8305307"/>
            <a:ext cx="5024884"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Look Up One More Time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61417"/>
        </a:solidFill>
        <a:effectLst/>
      </p:bgPr>
    </p:bg>
    <p:spTree>
      <p:nvGrpSpPr>
        <p:cNvPr id="1" name=""/>
        <p:cNvGrpSpPr/>
        <p:nvPr/>
      </p:nvGrpSpPr>
      <p:grpSpPr>
        <a:xfrm>
          <a:off x="0" y="0"/>
          <a:ext cx="0" cy="0"/>
          <a:chOff x="0" y="0"/>
          <a:chExt cx="0" cy="0"/>
        </a:xfrm>
      </p:grpSpPr>
      <p:sp>
        <p:nvSpPr>
          <p:cNvPr id="2" name="Freeform 2"/>
          <p:cNvSpPr/>
          <p:nvPr/>
        </p:nvSpPr>
        <p:spPr>
          <a:xfrm>
            <a:off x="3764913" y="2469098"/>
            <a:ext cx="11020286" cy="7423942"/>
          </a:xfrm>
          <a:custGeom>
            <a:avLst/>
            <a:gdLst/>
            <a:ahLst/>
            <a:cxnLst/>
            <a:rect l="l" t="t" r="r" b="b"/>
            <a:pathLst>
              <a:path w="11020286" h="7423942">
                <a:moveTo>
                  <a:pt x="0" y="0"/>
                </a:moveTo>
                <a:lnTo>
                  <a:pt x="11020286" y="0"/>
                </a:lnTo>
                <a:lnTo>
                  <a:pt x="11020286" y="7423941"/>
                </a:lnTo>
                <a:lnTo>
                  <a:pt x="0" y="7423941"/>
                </a:lnTo>
                <a:lnTo>
                  <a:pt x="0" y="0"/>
                </a:lnTo>
                <a:close/>
              </a:path>
            </a:pathLst>
          </a:custGeom>
          <a:blipFill>
            <a:blip r:embed="rId2"/>
            <a:stretch>
              <a:fillRect t="-3382" r="-1725" b="-3382"/>
            </a:stretch>
          </a:blipFill>
        </p:spPr>
        <p:txBody>
          <a:bodyPr/>
          <a:lstStyle/>
          <a:p>
            <a:endParaRPr lang="en-NZ"/>
          </a:p>
        </p:txBody>
      </p:sp>
      <p:grpSp>
        <p:nvGrpSpPr>
          <p:cNvPr id="3" name="Group 3"/>
          <p:cNvGrpSpPr/>
          <p:nvPr/>
        </p:nvGrpSpPr>
        <p:grpSpPr>
          <a:xfrm>
            <a:off x="1290812" y="304386"/>
            <a:ext cx="15968488" cy="1692915"/>
            <a:chOff x="0" y="0"/>
            <a:chExt cx="21291317" cy="2257220"/>
          </a:xfrm>
        </p:grpSpPr>
        <p:sp>
          <p:nvSpPr>
            <p:cNvPr id="4" name="TextBox 4"/>
            <p:cNvSpPr txBox="1"/>
            <p:nvPr/>
          </p:nvSpPr>
          <p:spPr>
            <a:xfrm>
              <a:off x="0" y="-9525"/>
              <a:ext cx="21291317" cy="1000979"/>
            </a:xfrm>
            <a:prstGeom prst="rect">
              <a:avLst/>
            </a:prstGeom>
          </p:spPr>
          <p:txBody>
            <a:bodyPr lIns="0" tIns="0" rIns="0" bIns="0" rtlCol="0" anchor="t">
              <a:spAutoFit/>
            </a:bodyPr>
            <a:lstStyle/>
            <a:p>
              <a:pPr marL="0" lvl="0" indent="0" algn="ctr">
                <a:lnSpc>
                  <a:spcPts val="4900"/>
                </a:lnSpc>
                <a:spcBef>
                  <a:spcPct val="0"/>
                </a:spcBef>
              </a:pPr>
              <a:r>
                <a:rPr lang="en-US" sz="4900" spc="-147">
                  <a:solidFill>
                    <a:srgbClr val="FFFFFF"/>
                  </a:solidFill>
                  <a:latin typeface="ITC Avant Garde Gothic"/>
                  <a:ea typeface="ITC Avant Garde Gothic"/>
                  <a:cs typeface="ITC Avant Garde Gothic"/>
                  <a:sym typeface="ITC Avant Garde Gothic"/>
                </a:rPr>
                <a:t>"Pūai karihia e Matariki e te uetāngahu a Tanenuiarangi" </a:t>
              </a:r>
            </a:p>
          </p:txBody>
        </p:sp>
        <p:sp>
          <p:nvSpPr>
            <p:cNvPr id="5" name="TextBox 5"/>
            <p:cNvSpPr txBox="1"/>
            <p:nvPr/>
          </p:nvSpPr>
          <p:spPr>
            <a:xfrm>
              <a:off x="0" y="1542845"/>
              <a:ext cx="21230863" cy="714375"/>
            </a:xfrm>
            <a:prstGeom prst="rect">
              <a:avLst/>
            </a:prstGeom>
          </p:spPr>
          <p:txBody>
            <a:bodyPr lIns="0" tIns="0" rIns="0" bIns="0" rtlCol="0" anchor="t">
              <a:spAutoFit/>
            </a:bodyPr>
            <a:lstStyle/>
            <a:p>
              <a:pPr marL="0" lvl="0" indent="0" algn="ctr">
                <a:lnSpc>
                  <a:spcPts val="3839"/>
                </a:lnSpc>
                <a:spcBef>
                  <a:spcPct val="0"/>
                </a:spcBef>
              </a:pPr>
              <a:r>
                <a:rPr lang="en-US" sz="3199" spc="-95">
                  <a:solidFill>
                    <a:srgbClr val="FFFFFF"/>
                  </a:solidFill>
                  <a:latin typeface="ITC Avant Garde Gothic"/>
                  <a:ea typeface="ITC Avant Garde Gothic"/>
                  <a:cs typeface="ITC Avant Garde Gothic"/>
                  <a:sym typeface="ITC Avant Garde Gothic"/>
                </a:rPr>
                <a:t>Irirangi Tiakiawa</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D1117">
                <a:alpha val="100000"/>
              </a:srgbClr>
            </a:gs>
            <a:gs pos="100000">
              <a:srgbClr val="1A1A2E">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976932" y="0"/>
            <a:ext cx="9311068" cy="10287000"/>
            <a:chOff x="0" y="0"/>
            <a:chExt cx="812800" cy="897993"/>
          </a:xfrm>
        </p:grpSpPr>
        <p:sp>
          <p:nvSpPr>
            <p:cNvPr id="3" name="Freeform 3"/>
            <p:cNvSpPr/>
            <p:nvPr/>
          </p:nvSpPr>
          <p:spPr>
            <a:xfrm>
              <a:off x="0" y="0"/>
              <a:ext cx="812800" cy="897993"/>
            </a:xfrm>
            <a:custGeom>
              <a:avLst/>
              <a:gdLst/>
              <a:ahLst/>
              <a:cxnLst/>
              <a:rect l="l" t="t" r="r" b="b"/>
              <a:pathLst>
                <a:path w="812800" h="897993">
                  <a:moveTo>
                    <a:pt x="0" y="0"/>
                  </a:moveTo>
                  <a:lnTo>
                    <a:pt x="812800" y="0"/>
                  </a:lnTo>
                  <a:lnTo>
                    <a:pt x="812800" y="897993"/>
                  </a:lnTo>
                  <a:lnTo>
                    <a:pt x="0" y="897993"/>
                  </a:lnTo>
                  <a:close/>
                </a:path>
              </a:pathLst>
            </a:custGeom>
            <a:blipFill>
              <a:blip r:embed="rId2"/>
              <a:stretch>
                <a:fillRect l="-23654" r="-23654"/>
              </a:stretch>
            </a:blipFill>
          </p:spPr>
          <p:txBody>
            <a:bodyPr/>
            <a:lstStyle/>
            <a:p>
              <a:endParaRPr lang="en-NZ"/>
            </a:p>
          </p:txBody>
        </p:sp>
      </p:grpSp>
      <p:grpSp>
        <p:nvGrpSpPr>
          <p:cNvPr id="4" name="Group 4"/>
          <p:cNvGrpSpPr/>
          <p:nvPr/>
        </p:nvGrpSpPr>
        <p:grpSpPr>
          <a:xfrm>
            <a:off x="1028700" y="1028700"/>
            <a:ext cx="7147648" cy="3874810"/>
            <a:chOff x="0" y="0"/>
            <a:chExt cx="9530198" cy="5166413"/>
          </a:xfrm>
        </p:grpSpPr>
        <p:sp>
          <p:nvSpPr>
            <p:cNvPr id="5" name="TextBox 5"/>
            <p:cNvSpPr txBox="1"/>
            <p:nvPr/>
          </p:nvSpPr>
          <p:spPr>
            <a:xfrm>
              <a:off x="0" y="133350"/>
              <a:ext cx="9530198" cy="2660650"/>
            </a:xfrm>
            <a:prstGeom prst="rect">
              <a:avLst/>
            </a:prstGeom>
          </p:spPr>
          <p:txBody>
            <a:bodyPr lIns="0" tIns="0" rIns="0" bIns="0" rtlCol="0" anchor="t">
              <a:spAutoFit/>
            </a:bodyPr>
            <a:lstStyle/>
            <a:p>
              <a:pPr marL="0" lvl="0" indent="0" algn="l">
                <a:lnSpc>
                  <a:spcPts val="7500"/>
                </a:lnSpc>
              </a:pPr>
              <a:r>
                <a:rPr lang="en-US" sz="7500" b="1" strike="noStrike">
                  <a:solidFill>
                    <a:srgbClr val="FFFFFF"/>
                  </a:solidFill>
                  <a:latin typeface="Canva Sans Bold"/>
                  <a:ea typeface="Canva Sans Bold"/>
                  <a:cs typeface="Canva Sans Bold"/>
                  <a:sym typeface="Canva Sans Bold"/>
                </a:rPr>
                <a:t>Te Uetāngahu a Tānenuiārangi</a:t>
              </a:r>
            </a:p>
          </p:txBody>
        </p:sp>
        <p:sp>
          <p:nvSpPr>
            <p:cNvPr id="6" name="TextBox 6"/>
            <p:cNvSpPr txBox="1"/>
            <p:nvPr/>
          </p:nvSpPr>
          <p:spPr>
            <a:xfrm>
              <a:off x="0" y="3103215"/>
              <a:ext cx="8932379" cy="1194012"/>
            </a:xfrm>
            <a:prstGeom prst="rect">
              <a:avLst/>
            </a:prstGeom>
          </p:spPr>
          <p:txBody>
            <a:bodyPr lIns="0" tIns="0" rIns="0" bIns="0" rtlCol="0" anchor="t">
              <a:spAutoFit/>
            </a:bodyPr>
            <a:lstStyle/>
            <a:p>
              <a:pPr marL="0" lvl="0" indent="0" algn="l">
                <a:lnSpc>
                  <a:spcPts val="3520"/>
                </a:lnSpc>
              </a:pPr>
              <a:r>
                <a:rPr lang="en-US" sz="3200" i="1" strike="noStrike">
                  <a:solidFill>
                    <a:srgbClr val="FFFFFF"/>
                  </a:solidFill>
                  <a:latin typeface="Canva Sans Italics"/>
                  <a:ea typeface="Canva Sans Italics"/>
                  <a:cs typeface="Canva Sans Italics"/>
                  <a:sym typeface="Canva Sans Italics"/>
                </a:rPr>
                <a:t>Reclaiming a Māori Philosophy of Education</a:t>
              </a:r>
            </a:p>
          </p:txBody>
        </p:sp>
        <p:sp>
          <p:nvSpPr>
            <p:cNvPr id="7" name="TextBox 7"/>
            <p:cNvSpPr txBox="1"/>
            <p:nvPr/>
          </p:nvSpPr>
          <p:spPr>
            <a:xfrm>
              <a:off x="0" y="4673653"/>
              <a:ext cx="8217693" cy="492760"/>
            </a:xfrm>
            <a:prstGeom prst="rect">
              <a:avLst/>
            </a:prstGeom>
          </p:spPr>
          <p:txBody>
            <a:bodyPr lIns="0" tIns="0" rIns="0" bIns="0" rtlCol="0" anchor="t">
              <a:spAutoFit/>
            </a:bodyPr>
            <a:lstStyle/>
            <a:p>
              <a:pPr marL="0" lvl="0" indent="0" algn="l">
                <a:lnSpc>
                  <a:spcPts val="3360"/>
                </a:lnSpc>
              </a:pPr>
              <a:r>
                <a:rPr lang="en-US" sz="2100" strike="noStrike">
                  <a:solidFill>
                    <a:srgbClr val="FFFFFF"/>
                  </a:solidFill>
                  <a:latin typeface="Canva Sans"/>
                  <a:ea typeface="Canva Sans"/>
                  <a:cs typeface="Canva Sans"/>
                  <a:sym typeface="Canva Sans"/>
                </a:rPr>
                <a:t>Jade Kameta</a:t>
              </a:r>
            </a:p>
          </p:txBody>
        </p:sp>
      </p:grpSp>
      <p:sp>
        <p:nvSpPr>
          <p:cNvPr id="8" name="TextBox 8"/>
          <p:cNvSpPr txBox="1"/>
          <p:nvPr/>
        </p:nvSpPr>
        <p:spPr>
          <a:xfrm>
            <a:off x="1028700" y="7581900"/>
            <a:ext cx="4897249" cy="1918970"/>
          </a:xfrm>
          <a:prstGeom prst="rect">
            <a:avLst/>
          </a:prstGeom>
        </p:spPr>
        <p:txBody>
          <a:bodyPr lIns="0" tIns="0" rIns="0" bIns="0" rtlCol="0" anchor="t">
            <a:spAutoFit/>
          </a:bodyPr>
          <a:lstStyle/>
          <a:p>
            <a:pPr marL="0" lvl="0" indent="0" algn="l">
              <a:lnSpc>
                <a:spcPts val="2559"/>
              </a:lnSpc>
            </a:pPr>
            <a:r>
              <a:rPr lang="en-US" sz="1599" strike="noStrike">
                <a:solidFill>
                  <a:srgbClr val="FFFFFF"/>
                </a:solidFill>
                <a:latin typeface="Canva Sans"/>
                <a:ea typeface="Canva Sans"/>
                <a:cs typeface="Canva Sans"/>
                <a:sym typeface="Canva Sans"/>
              </a:rPr>
              <a:t>Ngāti Pikiao, Ngāti Whakaue (Te Arawa), Te Whakatōhea, Te Whānau-ā-Apanui, Ngāti Porou</a:t>
            </a:r>
          </a:p>
          <a:p>
            <a:pPr marL="0" lvl="0" indent="0" algn="l">
              <a:lnSpc>
                <a:spcPts val="2559"/>
              </a:lnSpc>
            </a:pPr>
            <a:r>
              <a:rPr lang="en-US" sz="1599" strike="noStrike">
                <a:solidFill>
                  <a:srgbClr val="FFFFFF"/>
                </a:solidFill>
                <a:latin typeface="Canva Sans"/>
                <a:ea typeface="Canva Sans"/>
                <a:cs typeface="Canva Sans"/>
                <a:sym typeface="Canva Sans"/>
              </a:rPr>
              <a:t>Māori Systems Strategist, Healthy Families East Cape</a:t>
            </a:r>
          </a:p>
          <a:p>
            <a:pPr marL="0" lvl="0" indent="0" algn="l">
              <a:lnSpc>
                <a:spcPts val="2559"/>
              </a:lnSpc>
            </a:pPr>
            <a:r>
              <a:rPr lang="en-US" sz="1599" strike="noStrike">
                <a:solidFill>
                  <a:srgbClr val="FFFFFF"/>
                </a:solidFill>
                <a:latin typeface="Canva Sans"/>
                <a:ea typeface="Canva Sans"/>
                <a:cs typeface="Canva Sans"/>
                <a:sym typeface="Canva Sans"/>
              </a:rPr>
              <a:t>Doctoral Researcher, AUT</a:t>
            </a:r>
          </a:p>
          <a:p>
            <a:pPr marL="0" lvl="0" indent="0" algn="l">
              <a:lnSpc>
                <a:spcPts val="2559"/>
              </a:lnSpc>
            </a:pPr>
            <a:r>
              <a:rPr lang="en-US" sz="1599" strike="noStrike">
                <a:solidFill>
                  <a:srgbClr val="FFFFFF"/>
                </a:solidFill>
                <a:latin typeface="Canva Sans"/>
                <a:ea typeface="Canva Sans"/>
                <a:cs typeface="Canva Sans"/>
                <a:sym typeface="Canva Sans"/>
              </a:rPr>
              <a:t>Maramataka &amp; Tātai Arorangi Practitioner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606970"/>
          </a:xfrm>
          <a:custGeom>
            <a:avLst/>
            <a:gdLst/>
            <a:ahLst/>
            <a:cxnLst/>
            <a:rect l="l" t="t" r="r" b="b"/>
            <a:pathLst>
              <a:path w="18288000" h="11606970">
                <a:moveTo>
                  <a:pt x="0" y="0"/>
                </a:moveTo>
                <a:lnTo>
                  <a:pt x="18288000" y="0"/>
                </a:lnTo>
                <a:lnTo>
                  <a:pt x="18288000" y="11606970"/>
                </a:lnTo>
                <a:lnTo>
                  <a:pt x="0" y="11606970"/>
                </a:lnTo>
                <a:lnTo>
                  <a:pt x="0" y="0"/>
                </a:lnTo>
                <a:close/>
              </a:path>
            </a:pathLst>
          </a:custGeom>
          <a:blipFill>
            <a:blip r:embed="rId3"/>
            <a:stretch>
              <a:fillRect t="-9085" b="-9085"/>
            </a:stretch>
          </a:blipFill>
        </p:spPr>
        <p:txBody>
          <a:bodyPr/>
          <a:lstStyle/>
          <a:p>
            <a:endParaRPr lang="en-NZ"/>
          </a:p>
        </p:txBody>
      </p:sp>
      <p:sp>
        <p:nvSpPr>
          <p:cNvPr id="3" name="TextBox 3"/>
          <p:cNvSpPr txBox="1"/>
          <p:nvPr/>
        </p:nvSpPr>
        <p:spPr>
          <a:xfrm>
            <a:off x="5635607" y="759285"/>
            <a:ext cx="6379815" cy="178054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Before there were classrooms.</a:t>
            </a:r>
          </a:p>
          <a:p>
            <a:pPr algn="ctr">
              <a:lnSpc>
                <a:spcPts val="4759"/>
              </a:lnSpc>
              <a:spcBef>
                <a:spcPct val="0"/>
              </a:spcBef>
            </a:pPr>
            <a:endParaRPr lang="en-US" sz="3399" b="1">
              <a:solidFill>
                <a:srgbClr val="FFFFFF"/>
              </a:solidFill>
              <a:latin typeface="Canva Sans Bold"/>
              <a:ea typeface="Canva Sans Bold"/>
              <a:cs typeface="Canva Sans Bold"/>
              <a:sym typeface="Canva Sans Bold"/>
            </a:endParaRPr>
          </a:p>
          <a:p>
            <a:pPr algn="ctr">
              <a:lnSpc>
                <a:spcPts val="4759"/>
              </a:lnSpc>
              <a:spcBef>
                <a:spcPct val="0"/>
              </a:spcBef>
            </a:pPr>
            <a:endParaRPr lang="en-US" sz="3399" b="1">
              <a:solidFill>
                <a:srgbClr val="FFFFFF"/>
              </a:solidFill>
              <a:latin typeface="Canva Sans Bold"/>
              <a:ea typeface="Canva Sans Bold"/>
              <a:cs typeface="Canva Sans Bold"/>
              <a:sym typeface="Canva Sans Bold"/>
            </a:endParaRPr>
          </a:p>
        </p:txBody>
      </p:sp>
      <p:sp>
        <p:nvSpPr>
          <p:cNvPr id="4" name="TextBox 4"/>
          <p:cNvSpPr txBox="1"/>
          <p:nvPr/>
        </p:nvSpPr>
        <p:spPr>
          <a:xfrm>
            <a:off x="3245353" y="7820817"/>
            <a:ext cx="11160323"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“Before there were classrooms, there were teachers”.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2173" y="-177657"/>
            <a:ext cx="18691835" cy="10619299"/>
          </a:xfrm>
          <a:custGeom>
            <a:avLst/>
            <a:gdLst/>
            <a:ahLst/>
            <a:cxnLst/>
            <a:rect l="l" t="t" r="r" b="b"/>
            <a:pathLst>
              <a:path w="18691835" h="10619299">
                <a:moveTo>
                  <a:pt x="0" y="0"/>
                </a:moveTo>
                <a:lnTo>
                  <a:pt x="18691836" y="0"/>
                </a:lnTo>
                <a:lnTo>
                  <a:pt x="18691836" y="10619299"/>
                </a:lnTo>
                <a:lnTo>
                  <a:pt x="0" y="10619299"/>
                </a:lnTo>
                <a:lnTo>
                  <a:pt x="0" y="0"/>
                </a:lnTo>
                <a:close/>
              </a:path>
            </a:pathLst>
          </a:custGeom>
          <a:blipFill>
            <a:blip r:embed="rId2"/>
            <a:stretch>
              <a:fillRect/>
            </a:stretch>
          </a:blipFill>
        </p:spPr>
        <p:txBody>
          <a:bodyPr/>
          <a:lstStyle/>
          <a:p>
            <a:endParaRPr lang="en-N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6712" y="-170863"/>
            <a:ext cx="20025470" cy="10063362"/>
          </a:xfrm>
          <a:custGeom>
            <a:avLst/>
            <a:gdLst/>
            <a:ahLst/>
            <a:cxnLst/>
            <a:rect l="l" t="t" r="r" b="b"/>
            <a:pathLst>
              <a:path w="20025470" h="10063362">
                <a:moveTo>
                  <a:pt x="0" y="0"/>
                </a:moveTo>
                <a:lnTo>
                  <a:pt x="20025469" y="0"/>
                </a:lnTo>
                <a:lnTo>
                  <a:pt x="20025469" y="10063361"/>
                </a:lnTo>
                <a:lnTo>
                  <a:pt x="0" y="10063361"/>
                </a:lnTo>
                <a:lnTo>
                  <a:pt x="0" y="0"/>
                </a:lnTo>
                <a:close/>
              </a:path>
            </a:pathLst>
          </a:custGeom>
          <a:blipFill>
            <a:blip r:embed="rId3"/>
            <a:stretch>
              <a:fillRect l="-4400" r="-4400"/>
            </a:stretch>
          </a:blipFill>
        </p:spPr>
        <p:txBody>
          <a:bodyPr/>
          <a:lstStyle/>
          <a:p>
            <a:endParaRPr lang="en-NZ"/>
          </a:p>
        </p:txBody>
      </p:sp>
      <p:sp>
        <p:nvSpPr>
          <p:cNvPr id="3" name="TextBox 3"/>
          <p:cNvSpPr txBox="1"/>
          <p:nvPr/>
        </p:nvSpPr>
        <p:spPr>
          <a:xfrm>
            <a:off x="7506814" y="448310"/>
            <a:ext cx="3465463"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Whare Wānanga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893" y="-311542"/>
            <a:ext cx="18352762" cy="10598542"/>
          </a:xfrm>
          <a:custGeom>
            <a:avLst/>
            <a:gdLst/>
            <a:ahLst/>
            <a:cxnLst/>
            <a:rect l="l" t="t" r="r" b="b"/>
            <a:pathLst>
              <a:path w="18352762" h="10598542">
                <a:moveTo>
                  <a:pt x="0" y="0"/>
                </a:moveTo>
                <a:lnTo>
                  <a:pt x="18352762" y="0"/>
                </a:lnTo>
                <a:lnTo>
                  <a:pt x="18352762" y="10598542"/>
                </a:lnTo>
                <a:lnTo>
                  <a:pt x="0" y="10598542"/>
                </a:lnTo>
                <a:lnTo>
                  <a:pt x="0" y="0"/>
                </a:lnTo>
                <a:close/>
              </a:path>
            </a:pathLst>
          </a:custGeom>
          <a:blipFill>
            <a:blip r:embed="rId3"/>
            <a:stretch>
              <a:fillRect l="-12515" r="-12515"/>
            </a:stretch>
          </a:blipFill>
        </p:spPr>
        <p:txBody>
          <a:bodyPr/>
          <a:lstStyle/>
          <a:p>
            <a:endParaRPr lang="en-NZ"/>
          </a:p>
        </p:txBody>
      </p:sp>
      <p:sp>
        <p:nvSpPr>
          <p:cNvPr id="3" name="TextBox 3"/>
          <p:cNvSpPr txBox="1"/>
          <p:nvPr/>
        </p:nvSpPr>
        <p:spPr>
          <a:xfrm>
            <a:off x="7140556" y="257219"/>
            <a:ext cx="3465463" cy="580390"/>
          </a:xfrm>
          <a:prstGeom prst="rect">
            <a:avLst/>
          </a:prstGeom>
        </p:spPr>
        <p:txBody>
          <a:bodyPr lIns="0" tIns="0" rIns="0" bIns="0" rtlCol="0" anchor="t">
            <a:spAutoFit/>
          </a:bodyPr>
          <a:lstStyle/>
          <a:p>
            <a:pPr algn="ctr">
              <a:lnSpc>
                <a:spcPts val="4759"/>
              </a:lnSpc>
              <a:spcBef>
                <a:spcPct val="0"/>
              </a:spcBef>
            </a:pPr>
            <a:r>
              <a:rPr lang="en-US" sz="3399" b="1">
                <a:solidFill>
                  <a:srgbClr val="FFFFFF"/>
                </a:solidFill>
                <a:latin typeface="Canva Sans Bold"/>
                <a:ea typeface="Canva Sans Bold"/>
                <a:cs typeface="Canva Sans Bold"/>
                <a:sym typeface="Canva Sans Bold"/>
              </a:rPr>
              <a:t>Whare Wānanga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40556" y="257219"/>
            <a:ext cx="3465463" cy="58039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Canva Sans Bold"/>
                <a:ea typeface="Canva Sans Bold"/>
                <a:cs typeface="Canva Sans Bold"/>
                <a:sym typeface="Canva Sans Bold"/>
              </a:rPr>
              <a:t>Whare Wānanga </a:t>
            </a:r>
          </a:p>
        </p:txBody>
      </p:sp>
      <p:sp>
        <p:nvSpPr>
          <p:cNvPr id="3" name="Freeform 3"/>
          <p:cNvSpPr/>
          <p:nvPr/>
        </p:nvSpPr>
        <p:spPr>
          <a:xfrm>
            <a:off x="692060" y="1776225"/>
            <a:ext cx="4924292" cy="6145762"/>
          </a:xfrm>
          <a:custGeom>
            <a:avLst/>
            <a:gdLst/>
            <a:ahLst/>
            <a:cxnLst/>
            <a:rect l="l" t="t" r="r" b="b"/>
            <a:pathLst>
              <a:path w="4924292" h="6145762">
                <a:moveTo>
                  <a:pt x="0" y="0"/>
                </a:moveTo>
                <a:lnTo>
                  <a:pt x="4924292" y="0"/>
                </a:lnTo>
                <a:lnTo>
                  <a:pt x="4924292" y="6145762"/>
                </a:lnTo>
                <a:lnTo>
                  <a:pt x="0" y="6145762"/>
                </a:lnTo>
                <a:lnTo>
                  <a:pt x="0" y="0"/>
                </a:lnTo>
                <a:close/>
              </a:path>
            </a:pathLst>
          </a:custGeom>
          <a:blipFill>
            <a:blip r:embed="rId3"/>
            <a:stretch>
              <a:fillRect/>
            </a:stretch>
          </a:blipFill>
        </p:spPr>
        <p:txBody>
          <a:bodyPr/>
          <a:lstStyle/>
          <a:p>
            <a:endParaRPr lang="en-NZ"/>
          </a:p>
        </p:txBody>
      </p:sp>
      <p:sp>
        <p:nvSpPr>
          <p:cNvPr id="4" name="TextBox 4"/>
          <p:cNvSpPr txBox="1"/>
          <p:nvPr/>
        </p:nvSpPr>
        <p:spPr>
          <a:xfrm>
            <a:off x="821685" y="8272185"/>
            <a:ext cx="4326838" cy="406909"/>
          </a:xfrm>
          <a:prstGeom prst="rect">
            <a:avLst/>
          </a:prstGeom>
        </p:spPr>
        <p:txBody>
          <a:bodyPr lIns="0" tIns="0" rIns="0" bIns="0" rtlCol="0" anchor="t">
            <a:spAutoFit/>
          </a:bodyPr>
          <a:lstStyle/>
          <a:p>
            <a:pPr algn="ctr">
              <a:lnSpc>
                <a:spcPts val="1721"/>
              </a:lnSpc>
              <a:spcBef>
                <a:spcPct val="0"/>
              </a:spcBef>
            </a:pPr>
            <a:r>
              <a:rPr lang="en-US" sz="1229">
                <a:solidFill>
                  <a:srgbClr val="000000"/>
                </a:solidFill>
                <a:latin typeface="Canva Sans"/>
                <a:ea typeface="Canva Sans"/>
                <a:cs typeface="Canva Sans"/>
                <a:sym typeface="Canva Sans"/>
              </a:rPr>
              <a:t>Bishop, G. (2021). Atua: Māori gods and heroes. Penguin Random House New Zealand.</a:t>
            </a:r>
          </a:p>
        </p:txBody>
      </p:sp>
      <p:sp>
        <p:nvSpPr>
          <p:cNvPr id="5" name="Freeform 5"/>
          <p:cNvSpPr/>
          <p:nvPr/>
        </p:nvSpPr>
        <p:spPr>
          <a:xfrm>
            <a:off x="6381000" y="2937173"/>
            <a:ext cx="5525999" cy="4142351"/>
          </a:xfrm>
          <a:custGeom>
            <a:avLst/>
            <a:gdLst/>
            <a:ahLst/>
            <a:cxnLst/>
            <a:rect l="l" t="t" r="r" b="b"/>
            <a:pathLst>
              <a:path w="5525999" h="4142351">
                <a:moveTo>
                  <a:pt x="0" y="0"/>
                </a:moveTo>
                <a:lnTo>
                  <a:pt x="5526000" y="0"/>
                </a:lnTo>
                <a:lnTo>
                  <a:pt x="5526000" y="4142351"/>
                </a:lnTo>
                <a:lnTo>
                  <a:pt x="0" y="4142351"/>
                </a:lnTo>
                <a:lnTo>
                  <a:pt x="0" y="0"/>
                </a:lnTo>
                <a:close/>
              </a:path>
            </a:pathLst>
          </a:custGeom>
          <a:blipFill>
            <a:blip r:embed="rId4"/>
            <a:stretch>
              <a:fillRect/>
            </a:stretch>
          </a:blipFill>
        </p:spPr>
        <p:txBody>
          <a:bodyPr/>
          <a:lstStyle/>
          <a:p>
            <a:endParaRPr lang="en-NZ"/>
          </a:p>
        </p:txBody>
      </p:sp>
      <p:sp>
        <p:nvSpPr>
          <p:cNvPr id="6" name="TextBox 6"/>
          <p:cNvSpPr txBox="1"/>
          <p:nvPr/>
        </p:nvSpPr>
        <p:spPr>
          <a:xfrm>
            <a:off x="6399536" y="7330583"/>
            <a:ext cx="5488929" cy="362866"/>
          </a:xfrm>
          <a:prstGeom prst="rect">
            <a:avLst/>
          </a:prstGeom>
        </p:spPr>
        <p:txBody>
          <a:bodyPr lIns="0" tIns="0" rIns="0" bIns="0" rtlCol="0" anchor="t">
            <a:spAutoFit/>
          </a:bodyPr>
          <a:lstStyle/>
          <a:p>
            <a:pPr algn="ctr">
              <a:lnSpc>
                <a:spcPts val="1428"/>
              </a:lnSpc>
              <a:spcBef>
                <a:spcPct val="0"/>
              </a:spcBef>
            </a:pPr>
            <a:r>
              <a:rPr lang="en-US" sz="1020">
                <a:solidFill>
                  <a:srgbClr val="000000"/>
                </a:solidFill>
                <a:latin typeface="Canva Sans"/>
                <a:ea typeface="Canva Sans"/>
                <a:cs typeface="Canva Sans"/>
                <a:sym typeface="Canva Sans"/>
              </a:rPr>
              <a:t>Kiwa Digital. (2014). Tāne me ngā kete o te wānanga: Ngā Atua Māori – Book Four [Mobile application software]. Available on Apple App Store and Google Play Store.</a:t>
            </a:r>
          </a:p>
        </p:txBody>
      </p:sp>
      <p:sp>
        <p:nvSpPr>
          <p:cNvPr id="7" name="Freeform 7"/>
          <p:cNvSpPr/>
          <p:nvPr/>
        </p:nvSpPr>
        <p:spPr>
          <a:xfrm>
            <a:off x="12896063" y="1632907"/>
            <a:ext cx="4609156" cy="7023476"/>
          </a:xfrm>
          <a:custGeom>
            <a:avLst/>
            <a:gdLst/>
            <a:ahLst/>
            <a:cxnLst/>
            <a:rect l="l" t="t" r="r" b="b"/>
            <a:pathLst>
              <a:path w="4609156" h="7023476">
                <a:moveTo>
                  <a:pt x="0" y="0"/>
                </a:moveTo>
                <a:lnTo>
                  <a:pt x="4609156" y="0"/>
                </a:lnTo>
                <a:lnTo>
                  <a:pt x="4609156" y="7023476"/>
                </a:lnTo>
                <a:lnTo>
                  <a:pt x="0" y="7023476"/>
                </a:lnTo>
                <a:lnTo>
                  <a:pt x="0" y="0"/>
                </a:lnTo>
                <a:close/>
              </a:path>
            </a:pathLst>
          </a:custGeom>
          <a:blipFill>
            <a:blip r:embed="rId5"/>
            <a:stretch>
              <a:fillRect/>
            </a:stretch>
          </a:blipFill>
        </p:spPr>
        <p:txBody>
          <a:bodyPr/>
          <a:lstStyle/>
          <a:p>
            <a:endParaRPr lang="en-NZ"/>
          </a:p>
        </p:txBody>
      </p:sp>
      <p:sp>
        <p:nvSpPr>
          <p:cNvPr id="8" name="TextBox 8"/>
          <p:cNvSpPr txBox="1"/>
          <p:nvPr/>
        </p:nvSpPr>
        <p:spPr>
          <a:xfrm>
            <a:off x="12896063" y="8789262"/>
            <a:ext cx="4609156" cy="318173"/>
          </a:xfrm>
          <a:prstGeom prst="rect">
            <a:avLst/>
          </a:prstGeom>
        </p:spPr>
        <p:txBody>
          <a:bodyPr lIns="0" tIns="0" rIns="0" bIns="0" rtlCol="0" anchor="t">
            <a:spAutoFit/>
          </a:bodyPr>
          <a:lstStyle/>
          <a:p>
            <a:pPr algn="ctr">
              <a:lnSpc>
                <a:spcPts val="1278"/>
              </a:lnSpc>
              <a:spcBef>
                <a:spcPct val="0"/>
              </a:spcBef>
            </a:pPr>
            <a:r>
              <a:rPr lang="en-US" sz="913">
                <a:solidFill>
                  <a:srgbClr val="000000"/>
                </a:solidFill>
                <a:latin typeface="Canva Sans"/>
                <a:ea typeface="Canva Sans"/>
                <a:cs typeface="Canva Sans"/>
                <a:sym typeface="Canva Sans"/>
              </a:rPr>
              <a:t>Mead, H. M. (2020). Ko Tāwhaki-nui-a-Hema: Āna mahi whakahirahira (S. Pearson, Illus.). Huia Publishers.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
        <p:cNvGrpSpPr/>
        <p:nvPr/>
      </p:nvGrpSpPr>
      <p:grpSpPr>
        <a:xfrm>
          <a:off x="0" y="0"/>
          <a:ext cx="0" cy="0"/>
          <a:chOff x="0" y="0"/>
          <a:chExt cx="0" cy="0"/>
        </a:xfrm>
      </p:grpSpPr>
      <p:sp>
        <p:nvSpPr>
          <p:cNvPr id="2" name="Freeform 2"/>
          <p:cNvSpPr/>
          <p:nvPr/>
        </p:nvSpPr>
        <p:spPr>
          <a:xfrm>
            <a:off x="880195" y="1977061"/>
            <a:ext cx="8724730" cy="5664060"/>
          </a:xfrm>
          <a:custGeom>
            <a:avLst/>
            <a:gdLst/>
            <a:ahLst/>
            <a:cxnLst/>
            <a:rect l="l" t="t" r="r" b="b"/>
            <a:pathLst>
              <a:path w="8724730" h="5664060">
                <a:moveTo>
                  <a:pt x="0" y="0"/>
                </a:moveTo>
                <a:lnTo>
                  <a:pt x="8724730" y="0"/>
                </a:lnTo>
                <a:lnTo>
                  <a:pt x="8724730" y="5664060"/>
                </a:lnTo>
                <a:lnTo>
                  <a:pt x="0" y="5664060"/>
                </a:lnTo>
                <a:lnTo>
                  <a:pt x="0" y="0"/>
                </a:lnTo>
                <a:close/>
              </a:path>
            </a:pathLst>
          </a:custGeom>
          <a:blipFill>
            <a:blip r:embed="rId3"/>
            <a:stretch>
              <a:fillRect l="-1095"/>
            </a:stretch>
          </a:blipFill>
        </p:spPr>
        <p:txBody>
          <a:bodyPr/>
          <a:lstStyle/>
          <a:p>
            <a:endParaRPr lang="en-NZ"/>
          </a:p>
        </p:txBody>
      </p:sp>
      <p:sp>
        <p:nvSpPr>
          <p:cNvPr id="3" name="TextBox 3"/>
          <p:cNvSpPr txBox="1"/>
          <p:nvPr/>
        </p:nvSpPr>
        <p:spPr>
          <a:xfrm>
            <a:off x="5980740" y="217861"/>
            <a:ext cx="5657701" cy="58039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Canva Sans Bold"/>
                <a:ea typeface="Canva Sans Bold"/>
                <a:cs typeface="Canva Sans Bold"/>
                <a:sym typeface="Canva Sans Bold"/>
              </a:rPr>
              <a:t>Ngā Tū Whare a Maninihau </a:t>
            </a:r>
          </a:p>
        </p:txBody>
      </p:sp>
      <p:sp>
        <p:nvSpPr>
          <p:cNvPr id="4" name="TextBox 4"/>
          <p:cNvSpPr txBox="1"/>
          <p:nvPr/>
        </p:nvSpPr>
        <p:spPr>
          <a:xfrm>
            <a:off x="784650" y="7879144"/>
            <a:ext cx="8820275" cy="517318"/>
          </a:xfrm>
          <a:prstGeom prst="rect">
            <a:avLst/>
          </a:prstGeom>
        </p:spPr>
        <p:txBody>
          <a:bodyPr lIns="0" tIns="0" rIns="0" bIns="0" rtlCol="0" anchor="t">
            <a:spAutoFit/>
          </a:bodyPr>
          <a:lstStyle/>
          <a:p>
            <a:pPr algn="ctr">
              <a:lnSpc>
                <a:spcPts val="2088"/>
              </a:lnSpc>
              <a:spcBef>
                <a:spcPct val="0"/>
              </a:spcBef>
            </a:pPr>
            <a:r>
              <a:rPr lang="en-US" sz="1491">
                <a:solidFill>
                  <a:srgbClr val="000000"/>
                </a:solidFill>
                <a:latin typeface="Canva Sans"/>
                <a:ea typeface="Canva Sans"/>
                <a:cs typeface="Canva Sans"/>
                <a:sym typeface="Canva Sans"/>
              </a:rPr>
              <a:t>Image: Joseph Jenner Merrett (1842), Fortified Native Village: Te Koutu Pā on Lake Ōkataina. National Library of New Zealand.</a:t>
            </a:r>
          </a:p>
        </p:txBody>
      </p:sp>
      <p:grpSp>
        <p:nvGrpSpPr>
          <p:cNvPr id="5" name="Group 5"/>
          <p:cNvGrpSpPr/>
          <p:nvPr/>
        </p:nvGrpSpPr>
        <p:grpSpPr>
          <a:xfrm>
            <a:off x="12312718" y="1471159"/>
            <a:ext cx="4370585" cy="6987058"/>
            <a:chOff x="0" y="0"/>
            <a:chExt cx="847359" cy="1354634"/>
          </a:xfrm>
        </p:grpSpPr>
        <p:sp>
          <p:nvSpPr>
            <p:cNvPr id="6" name="Freeform 6"/>
            <p:cNvSpPr/>
            <p:nvPr/>
          </p:nvSpPr>
          <p:spPr>
            <a:xfrm>
              <a:off x="0" y="0"/>
              <a:ext cx="847359" cy="1354634"/>
            </a:xfrm>
            <a:custGeom>
              <a:avLst/>
              <a:gdLst/>
              <a:ahLst/>
              <a:cxnLst/>
              <a:rect l="l" t="t" r="r" b="b"/>
              <a:pathLst>
                <a:path w="847359" h="1354634">
                  <a:moveTo>
                    <a:pt x="40741" y="0"/>
                  </a:moveTo>
                  <a:lnTo>
                    <a:pt x="806617" y="0"/>
                  </a:lnTo>
                  <a:cubicBezTo>
                    <a:pt x="817423" y="0"/>
                    <a:pt x="827785" y="4292"/>
                    <a:pt x="835426" y="11933"/>
                  </a:cubicBezTo>
                  <a:cubicBezTo>
                    <a:pt x="843066" y="19573"/>
                    <a:pt x="847359" y="29936"/>
                    <a:pt x="847359" y="40741"/>
                  </a:cubicBezTo>
                  <a:lnTo>
                    <a:pt x="847359" y="1313893"/>
                  </a:lnTo>
                  <a:cubicBezTo>
                    <a:pt x="847359" y="1324698"/>
                    <a:pt x="843066" y="1335061"/>
                    <a:pt x="835426" y="1342702"/>
                  </a:cubicBezTo>
                  <a:cubicBezTo>
                    <a:pt x="827785" y="1350342"/>
                    <a:pt x="817423" y="1354634"/>
                    <a:pt x="806617" y="1354634"/>
                  </a:cubicBezTo>
                  <a:lnTo>
                    <a:pt x="40741" y="1354634"/>
                  </a:lnTo>
                  <a:cubicBezTo>
                    <a:pt x="29936" y="1354634"/>
                    <a:pt x="19573" y="1350342"/>
                    <a:pt x="11933" y="1342702"/>
                  </a:cubicBezTo>
                  <a:cubicBezTo>
                    <a:pt x="4292" y="1335061"/>
                    <a:pt x="0" y="1324698"/>
                    <a:pt x="0" y="1313893"/>
                  </a:cubicBezTo>
                  <a:lnTo>
                    <a:pt x="0" y="40741"/>
                  </a:lnTo>
                  <a:cubicBezTo>
                    <a:pt x="0" y="29936"/>
                    <a:pt x="4292" y="19573"/>
                    <a:pt x="11933" y="11933"/>
                  </a:cubicBezTo>
                  <a:cubicBezTo>
                    <a:pt x="19573" y="4292"/>
                    <a:pt x="29936" y="0"/>
                    <a:pt x="40741" y="0"/>
                  </a:cubicBezTo>
                  <a:close/>
                </a:path>
              </a:pathLst>
            </a:custGeom>
            <a:blipFill>
              <a:blip r:embed="rId4"/>
              <a:stretch>
                <a:fillRect t="-2127" b="-2127"/>
              </a:stretch>
            </a:blipFill>
          </p:spPr>
          <p:txBody>
            <a:bodyPr/>
            <a:lstStyle/>
            <a:p>
              <a:endParaRPr lang="en-NZ"/>
            </a:p>
          </p:txBody>
        </p:sp>
      </p:grpSp>
      <p:sp>
        <p:nvSpPr>
          <p:cNvPr id="7" name="TextBox 7"/>
          <p:cNvSpPr txBox="1"/>
          <p:nvPr/>
        </p:nvSpPr>
        <p:spPr>
          <a:xfrm>
            <a:off x="12312718" y="8740457"/>
            <a:ext cx="3932188" cy="398608"/>
          </a:xfrm>
          <a:prstGeom prst="rect">
            <a:avLst/>
          </a:prstGeom>
        </p:spPr>
        <p:txBody>
          <a:bodyPr lIns="0" tIns="0" rIns="0" bIns="0" rtlCol="0" anchor="t">
            <a:spAutoFit/>
          </a:bodyPr>
          <a:lstStyle/>
          <a:p>
            <a:pPr algn="ctr">
              <a:lnSpc>
                <a:spcPts val="3229"/>
              </a:lnSpc>
              <a:spcBef>
                <a:spcPct val="0"/>
              </a:spcBef>
            </a:pPr>
            <a:r>
              <a:rPr lang="en-US" sz="2306">
                <a:solidFill>
                  <a:srgbClr val="000000"/>
                </a:solidFill>
                <a:latin typeface="Canva Sans"/>
                <a:ea typeface="Canva Sans"/>
                <a:cs typeface="Canva Sans"/>
                <a:sym typeface="Canva Sans"/>
              </a:rPr>
              <a:t>Source: E Oho, Raimona Inia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11660</Words>
  <Application>Microsoft Office PowerPoint</Application>
  <PresentationFormat>Custom</PresentationFormat>
  <Paragraphs>3548</Paragraphs>
  <Slides>38</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Gotham Light</vt:lpstr>
      <vt:lpstr>Arial</vt:lpstr>
      <vt:lpstr>IBM Plex Sans</vt:lpstr>
      <vt:lpstr>Canva Sans</vt:lpstr>
      <vt:lpstr>Calibri</vt:lpstr>
      <vt:lpstr>Canva Sans Bold</vt:lpstr>
      <vt:lpstr>Canva Sans Italics</vt:lpstr>
      <vt:lpstr>Horizon</vt:lpstr>
      <vt:lpstr>ITC Avant Garde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PPTA - Keynote</dc:title>
  <cp:lastModifiedBy>Justin Chow</cp:lastModifiedBy>
  <cp:revision>1</cp:revision>
  <dcterms:created xsi:type="dcterms:W3CDTF">2006-08-16T00:00:00Z</dcterms:created>
  <dcterms:modified xsi:type="dcterms:W3CDTF">2026-07-24T01:59:59Z</dcterms:modified>
  <dc:identifier>DAHN0t7uHPw</dc:identifier>
</cp:coreProperties>
</file>