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68" r:id="rId3"/>
    <p:sldId id="269" r:id="rId4"/>
    <p:sldId id="270" r:id="rId5"/>
    <p:sldId id="257" r:id="rId6"/>
    <p:sldId id="258" r:id="rId7"/>
    <p:sldId id="259" r:id="rId8"/>
    <p:sldId id="271" r:id="rId9"/>
    <p:sldId id="272" r:id="rId10"/>
    <p:sldId id="276" r:id="rId11"/>
    <p:sldId id="261" r:id="rId12"/>
    <p:sldId id="274" r:id="rId13"/>
    <p:sldId id="280" r:id="rId14"/>
    <p:sldId id="281" r:id="rId15"/>
    <p:sldId id="262" r:id="rId16"/>
    <p:sldId id="263" r:id="rId17"/>
    <p:sldId id="277" r:id="rId18"/>
    <p:sldId id="278" r:id="rId19"/>
    <p:sldId id="279" r:id="rId20"/>
    <p:sldId id="264" r:id="rId21"/>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94660"/>
  </p:normalViewPr>
  <p:slideViewPr>
    <p:cSldViewPr>
      <p:cViewPr varScale="1">
        <p:scale>
          <a:sx n="113" d="100"/>
          <a:sy n="113" d="100"/>
        </p:scale>
        <p:origin x="-1581" y="-5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D40C9F64-1169-4057-B96F-E19564149B59}" type="datetimeFigureOut">
              <a:rPr lang="en-NZ" smtClean="0"/>
              <a:t>6/03/2020</a:t>
            </a:fld>
            <a:endParaRPr lang="en-NZ"/>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1A8DF5E9-2F2A-4DB2-8FCB-869097E0A3A5}" type="slidenum">
              <a:rPr lang="en-NZ" smtClean="0"/>
              <a:t>‹#›</a:t>
            </a:fld>
            <a:endParaRPr lang="en-NZ"/>
          </a:p>
        </p:txBody>
      </p:sp>
    </p:spTree>
    <p:extLst>
      <p:ext uri="{BB962C8B-B14F-4D97-AF65-F5344CB8AC3E}">
        <p14:creationId xmlns:p14="http://schemas.microsoft.com/office/powerpoint/2010/main" val="1933171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60032076-627E-4686-A41B-1EC3A057604F}" type="datetimeFigureOut">
              <a:rPr lang="en-NZ" smtClean="0"/>
              <a:t>6/03/2020</a:t>
            </a:fld>
            <a:endParaRPr lang="en-NZ"/>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C1EAB7D8-8048-47BE-AFDB-8A59C11361D1}" type="slidenum">
              <a:rPr lang="en-NZ" smtClean="0"/>
              <a:t>‹#›</a:t>
            </a:fld>
            <a:endParaRPr lang="en-NZ"/>
          </a:p>
        </p:txBody>
      </p:sp>
    </p:spTree>
    <p:extLst>
      <p:ext uri="{BB962C8B-B14F-4D97-AF65-F5344CB8AC3E}">
        <p14:creationId xmlns:p14="http://schemas.microsoft.com/office/powerpoint/2010/main" val="3475958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C1EAB7D8-8048-47BE-AFDB-8A59C11361D1}" type="slidenum">
              <a:rPr lang="en-NZ" smtClean="0"/>
              <a:t>1</a:t>
            </a:fld>
            <a:endParaRPr lang="en-NZ"/>
          </a:p>
        </p:txBody>
      </p:sp>
    </p:spTree>
    <p:extLst>
      <p:ext uri="{BB962C8B-B14F-4D97-AF65-F5344CB8AC3E}">
        <p14:creationId xmlns:p14="http://schemas.microsoft.com/office/powerpoint/2010/main" val="3400790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C1EAB7D8-8048-47BE-AFDB-8A59C11361D1}" type="slidenum">
              <a:rPr lang="en-NZ" smtClean="0"/>
              <a:t>10</a:t>
            </a:fld>
            <a:endParaRPr lang="en-NZ"/>
          </a:p>
        </p:txBody>
      </p:sp>
    </p:spTree>
    <p:extLst>
      <p:ext uri="{BB962C8B-B14F-4D97-AF65-F5344CB8AC3E}">
        <p14:creationId xmlns:p14="http://schemas.microsoft.com/office/powerpoint/2010/main" val="859012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EAB7D8-8048-47BE-AFDB-8A59C11361D1}" type="slidenum">
              <a:rPr lang="en-NZ" smtClean="0"/>
              <a:t>11</a:t>
            </a:fld>
            <a:endParaRPr lang="en-NZ"/>
          </a:p>
        </p:txBody>
      </p:sp>
    </p:spTree>
    <p:extLst>
      <p:ext uri="{BB962C8B-B14F-4D97-AF65-F5344CB8AC3E}">
        <p14:creationId xmlns:p14="http://schemas.microsoft.com/office/powerpoint/2010/main" val="3775238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Members</a:t>
            </a:r>
            <a:r>
              <a:rPr lang="en-NZ" baseline="0" dirty="0" smtClean="0"/>
              <a:t> vote</a:t>
            </a:r>
            <a:endParaRPr lang="en-NZ" dirty="0"/>
          </a:p>
        </p:txBody>
      </p:sp>
      <p:sp>
        <p:nvSpPr>
          <p:cNvPr id="4" name="Slide Number Placeholder 3"/>
          <p:cNvSpPr>
            <a:spLocks noGrp="1"/>
          </p:cNvSpPr>
          <p:nvPr>
            <p:ph type="sldNum" sz="quarter" idx="10"/>
          </p:nvPr>
        </p:nvSpPr>
        <p:spPr/>
        <p:txBody>
          <a:bodyPr/>
          <a:lstStyle/>
          <a:p>
            <a:fld id="{C1EAB7D8-8048-47BE-AFDB-8A59C11361D1}" type="slidenum">
              <a:rPr lang="en-NZ" smtClean="0"/>
              <a:t>12</a:t>
            </a:fld>
            <a:endParaRPr lang="en-NZ"/>
          </a:p>
        </p:txBody>
      </p:sp>
    </p:spTree>
    <p:extLst>
      <p:ext uri="{BB962C8B-B14F-4D97-AF65-F5344CB8AC3E}">
        <p14:creationId xmlns:p14="http://schemas.microsoft.com/office/powerpoint/2010/main" val="3775238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Members</a:t>
            </a:r>
            <a:r>
              <a:rPr lang="en-NZ" baseline="0" dirty="0" smtClean="0"/>
              <a:t> vote</a:t>
            </a:r>
            <a:endParaRPr lang="en-NZ" dirty="0"/>
          </a:p>
        </p:txBody>
      </p:sp>
      <p:sp>
        <p:nvSpPr>
          <p:cNvPr id="4" name="Slide Number Placeholder 3"/>
          <p:cNvSpPr>
            <a:spLocks noGrp="1"/>
          </p:cNvSpPr>
          <p:nvPr>
            <p:ph type="sldNum" sz="quarter" idx="10"/>
          </p:nvPr>
        </p:nvSpPr>
        <p:spPr/>
        <p:txBody>
          <a:bodyPr/>
          <a:lstStyle/>
          <a:p>
            <a:fld id="{C1EAB7D8-8048-47BE-AFDB-8A59C11361D1}" type="slidenum">
              <a:rPr lang="en-NZ" smtClean="0"/>
              <a:t>13</a:t>
            </a:fld>
            <a:endParaRPr lang="en-NZ"/>
          </a:p>
        </p:txBody>
      </p:sp>
    </p:spTree>
    <p:extLst>
      <p:ext uri="{BB962C8B-B14F-4D97-AF65-F5344CB8AC3E}">
        <p14:creationId xmlns:p14="http://schemas.microsoft.com/office/powerpoint/2010/main" val="3775238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Members</a:t>
            </a:r>
            <a:r>
              <a:rPr lang="en-NZ" baseline="0" dirty="0" smtClean="0"/>
              <a:t> vote</a:t>
            </a:r>
            <a:endParaRPr lang="en-NZ" dirty="0"/>
          </a:p>
        </p:txBody>
      </p:sp>
      <p:sp>
        <p:nvSpPr>
          <p:cNvPr id="4" name="Slide Number Placeholder 3"/>
          <p:cNvSpPr>
            <a:spLocks noGrp="1"/>
          </p:cNvSpPr>
          <p:nvPr>
            <p:ph type="sldNum" sz="quarter" idx="10"/>
          </p:nvPr>
        </p:nvSpPr>
        <p:spPr/>
        <p:txBody>
          <a:bodyPr/>
          <a:lstStyle/>
          <a:p>
            <a:fld id="{C1EAB7D8-8048-47BE-AFDB-8A59C11361D1}" type="slidenum">
              <a:rPr lang="en-NZ" smtClean="0"/>
              <a:t>14</a:t>
            </a:fld>
            <a:endParaRPr lang="en-NZ"/>
          </a:p>
        </p:txBody>
      </p:sp>
    </p:spTree>
    <p:extLst>
      <p:ext uri="{BB962C8B-B14F-4D97-AF65-F5344CB8AC3E}">
        <p14:creationId xmlns:p14="http://schemas.microsoft.com/office/powerpoint/2010/main" val="3775238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Members vote</a:t>
            </a:r>
            <a:endParaRPr lang="en-NZ" dirty="0"/>
          </a:p>
        </p:txBody>
      </p:sp>
      <p:sp>
        <p:nvSpPr>
          <p:cNvPr id="4" name="Slide Number Placeholder 3"/>
          <p:cNvSpPr>
            <a:spLocks noGrp="1"/>
          </p:cNvSpPr>
          <p:nvPr>
            <p:ph type="sldNum" sz="quarter" idx="10"/>
          </p:nvPr>
        </p:nvSpPr>
        <p:spPr/>
        <p:txBody>
          <a:bodyPr/>
          <a:lstStyle/>
          <a:p>
            <a:fld id="{C1EAB7D8-8048-47BE-AFDB-8A59C11361D1}" type="slidenum">
              <a:rPr lang="en-NZ" smtClean="0"/>
              <a:t>15</a:t>
            </a:fld>
            <a:endParaRPr lang="en-NZ"/>
          </a:p>
        </p:txBody>
      </p:sp>
    </p:spTree>
    <p:extLst>
      <p:ext uri="{BB962C8B-B14F-4D97-AF65-F5344CB8AC3E}">
        <p14:creationId xmlns:p14="http://schemas.microsoft.com/office/powerpoint/2010/main" val="3775238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Members vote</a:t>
            </a:r>
            <a:endParaRPr lang="en-NZ" dirty="0"/>
          </a:p>
        </p:txBody>
      </p:sp>
      <p:sp>
        <p:nvSpPr>
          <p:cNvPr id="4" name="Slide Number Placeholder 3"/>
          <p:cNvSpPr>
            <a:spLocks noGrp="1"/>
          </p:cNvSpPr>
          <p:nvPr>
            <p:ph type="sldNum" sz="quarter" idx="10"/>
          </p:nvPr>
        </p:nvSpPr>
        <p:spPr/>
        <p:txBody>
          <a:bodyPr/>
          <a:lstStyle/>
          <a:p>
            <a:fld id="{C1EAB7D8-8048-47BE-AFDB-8A59C11361D1}" type="slidenum">
              <a:rPr lang="en-NZ" smtClean="0"/>
              <a:t>16</a:t>
            </a:fld>
            <a:endParaRPr lang="en-NZ"/>
          </a:p>
        </p:txBody>
      </p:sp>
    </p:spTree>
    <p:extLst>
      <p:ext uri="{BB962C8B-B14F-4D97-AF65-F5344CB8AC3E}">
        <p14:creationId xmlns:p14="http://schemas.microsoft.com/office/powerpoint/2010/main" val="3775238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Members vote</a:t>
            </a:r>
            <a:endParaRPr lang="en-NZ" dirty="0"/>
          </a:p>
        </p:txBody>
      </p:sp>
      <p:sp>
        <p:nvSpPr>
          <p:cNvPr id="4" name="Slide Number Placeholder 3"/>
          <p:cNvSpPr>
            <a:spLocks noGrp="1"/>
          </p:cNvSpPr>
          <p:nvPr>
            <p:ph type="sldNum" sz="quarter" idx="10"/>
          </p:nvPr>
        </p:nvSpPr>
        <p:spPr/>
        <p:txBody>
          <a:bodyPr/>
          <a:lstStyle/>
          <a:p>
            <a:fld id="{C1EAB7D8-8048-47BE-AFDB-8A59C11361D1}" type="slidenum">
              <a:rPr lang="en-NZ" smtClean="0"/>
              <a:t>17</a:t>
            </a:fld>
            <a:endParaRPr lang="en-NZ"/>
          </a:p>
        </p:txBody>
      </p:sp>
    </p:spTree>
    <p:extLst>
      <p:ext uri="{BB962C8B-B14F-4D97-AF65-F5344CB8AC3E}">
        <p14:creationId xmlns:p14="http://schemas.microsoft.com/office/powerpoint/2010/main" val="3775238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Members vote</a:t>
            </a:r>
            <a:endParaRPr lang="en-NZ" dirty="0"/>
          </a:p>
        </p:txBody>
      </p:sp>
      <p:sp>
        <p:nvSpPr>
          <p:cNvPr id="4" name="Slide Number Placeholder 3"/>
          <p:cNvSpPr>
            <a:spLocks noGrp="1"/>
          </p:cNvSpPr>
          <p:nvPr>
            <p:ph type="sldNum" sz="quarter" idx="10"/>
          </p:nvPr>
        </p:nvSpPr>
        <p:spPr/>
        <p:txBody>
          <a:bodyPr/>
          <a:lstStyle/>
          <a:p>
            <a:fld id="{C1EAB7D8-8048-47BE-AFDB-8A59C11361D1}" type="slidenum">
              <a:rPr lang="en-NZ" smtClean="0"/>
              <a:t>18</a:t>
            </a:fld>
            <a:endParaRPr lang="en-NZ"/>
          </a:p>
        </p:txBody>
      </p:sp>
    </p:spTree>
    <p:extLst>
      <p:ext uri="{BB962C8B-B14F-4D97-AF65-F5344CB8AC3E}">
        <p14:creationId xmlns:p14="http://schemas.microsoft.com/office/powerpoint/2010/main" val="3775238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Members vote</a:t>
            </a:r>
            <a:endParaRPr lang="en-NZ" dirty="0"/>
          </a:p>
        </p:txBody>
      </p:sp>
      <p:sp>
        <p:nvSpPr>
          <p:cNvPr id="4" name="Slide Number Placeholder 3"/>
          <p:cNvSpPr>
            <a:spLocks noGrp="1"/>
          </p:cNvSpPr>
          <p:nvPr>
            <p:ph type="sldNum" sz="quarter" idx="10"/>
          </p:nvPr>
        </p:nvSpPr>
        <p:spPr/>
        <p:txBody>
          <a:bodyPr/>
          <a:lstStyle/>
          <a:p>
            <a:fld id="{C1EAB7D8-8048-47BE-AFDB-8A59C11361D1}" type="slidenum">
              <a:rPr lang="en-NZ" smtClean="0"/>
              <a:t>19</a:t>
            </a:fld>
            <a:endParaRPr lang="en-NZ"/>
          </a:p>
        </p:txBody>
      </p:sp>
    </p:spTree>
    <p:extLst>
      <p:ext uri="{BB962C8B-B14F-4D97-AF65-F5344CB8AC3E}">
        <p14:creationId xmlns:p14="http://schemas.microsoft.com/office/powerpoint/2010/main" val="3775238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C1EAB7D8-8048-47BE-AFDB-8A59C11361D1}" type="slidenum">
              <a:rPr lang="en-NZ" smtClean="0"/>
              <a:t>2</a:t>
            </a:fld>
            <a:endParaRPr lang="en-NZ"/>
          </a:p>
        </p:txBody>
      </p:sp>
    </p:spTree>
    <p:extLst>
      <p:ext uri="{BB962C8B-B14F-4D97-AF65-F5344CB8AC3E}">
        <p14:creationId xmlns:p14="http://schemas.microsoft.com/office/powerpoint/2010/main" val="2262076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C1EAB7D8-8048-47BE-AFDB-8A59C11361D1}" type="slidenum">
              <a:rPr lang="en-NZ" smtClean="0"/>
              <a:t>20</a:t>
            </a:fld>
            <a:endParaRPr lang="en-NZ"/>
          </a:p>
        </p:txBody>
      </p:sp>
    </p:spTree>
    <p:extLst>
      <p:ext uri="{BB962C8B-B14F-4D97-AF65-F5344CB8AC3E}">
        <p14:creationId xmlns:p14="http://schemas.microsoft.com/office/powerpoint/2010/main" val="2072811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C1EAB7D8-8048-47BE-AFDB-8A59C11361D1}" type="slidenum">
              <a:rPr lang="en-NZ" smtClean="0"/>
              <a:t>3</a:t>
            </a:fld>
            <a:endParaRPr lang="en-NZ"/>
          </a:p>
        </p:txBody>
      </p:sp>
    </p:spTree>
    <p:extLst>
      <p:ext uri="{BB962C8B-B14F-4D97-AF65-F5344CB8AC3E}">
        <p14:creationId xmlns:p14="http://schemas.microsoft.com/office/powerpoint/2010/main" val="1636152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C1EAB7D8-8048-47BE-AFDB-8A59C11361D1}" type="slidenum">
              <a:rPr lang="en-NZ" smtClean="0"/>
              <a:t>4</a:t>
            </a:fld>
            <a:endParaRPr lang="en-NZ"/>
          </a:p>
        </p:txBody>
      </p:sp>
    </p:spTree>
    <p:extLst>
      <p:ext uri="{BB962C8B-B14F-4D97-AF65-F5344CB8AC3E}">
        <p14:creationId xmlns:p14="http://schemas.microsoft.com/office/powerpoint/2010/main" val="1045108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C1EAB7D8-8048-47BE-AFDB-8A59C11361D1}" type="slidenum">
              <a:rPr lang="en-NZ" smtClean="0"/>
              <a:t>5</a:t>
            </a:fld>
            <a:endParaRPr lang="en-NZ"/>
          </a:p>
        </p:txBody>
      </p:sp>
    </p:spTree>
    <p:extLst>
      <p:ext uri="{BB962C8B-B14F-4D97-AF65-F5344CB8AC3E}">
        <p14:creationId xmlns:p14="http://schemas.microsoft.com/office/powerpoint/2010/main" val="685262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C1EAB7D8-8048-47BE-AFDB-8A59C11361D1}" type="slidenum">
              <a:rPr lang="en-NZ" smtClean="0"/>
              <a:t>6</a:t>
            </a:fld>
            <a:endParaRPr lang="en-NZ"/>
          </a:p>
        </p:txBody>
      </p:sp>
    </p:spTree>
    <p:extLst>
      <p:ext uri="{BB962C8B-B14F-4D97-AF65-F5344CB8AC3E}">
        <p14:creationId xmlns:p14="http://schemas.microsoft.com/office/powerpoint/2010/main" val="3421883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C1EAB7D8-8048-47BE-AFDB-8A59C11361D1}" type="slidenum">
              <a:rPr lang="en-NZ" smtClean="0"/>
              <a:t>7</a:t>
            </a:fld>
            <a:endParaRPr lang="en-NZ"/>
          </a:p>
        </p:txBody>
      </p:sp>
    </p:spTree>
    <p:extLst>
      <p:ext uri="{BB962C8B-B14F-4D97-AF65-F5344CB8AC3E}">
        <p14:creationId xmlns:p14="http://schemas.microsoft.com/office/powerpoint/2010/main" val="3116230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C1EAB7D8-8048-47BE-AFDB-8A59C11361D1}" type="slidenum">
              <a:rPr lang="en-NZ" smtClean="0"/>
              <a:t>8</a:t>
            </a:fld>
            <a:endParaRPr lang="en-NZ"/>
          </a:p>
        </p:txBody>
      </p:sp>
    </p:spTree>
    <p:extLst>
      <p:ext uri="{BB962C8B-B14F-4D97-AF65-F5344CB8AC3E}">
        <p14:creationId xmlns:p14="http://schemas.microsoft.com/office/powerpoint/2010/main" val="2337340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C1EAB7D8-8048-47BE-AFDB-8A59C11361D1}" type="slidenum">
              <a:rPr lang="en-NZ" smtClean="0"/>
              <a:t>9</a:t>
            </a:fld>
            <a:endParaRPr lang="en-NZ"/>
          </a:p>
        </p:txBody>
      </p:sp>
    </p:spTree>
    <p:extLst>
      <p:ext uri="{BB962C8B-B14F-4D97-AF65-F5344CB8AC3E}">
        <p14:creationId xmlns:p14="http://schemas.microsoft.com/office/powerpoint/2010/main" val="4205420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61BF2249-36FC-4E6A-87A4-A1CAE215887B}" type="datetimeFigureOut">
              <a:rPr lang="en-NZ" smtClean="0"/>
              <a:t>6/03/2020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3C0878C-BD59-4B76-A0CE-7CE311A5B80C}" type="slidenum">
              <a:rPr lang="en-NZ" smtClean="0"/>
              <a:t>‹#›</a:t>
            </a:fld>
            <a:endParaRPr lang="en-NZ"/>
          </a:p>
        </p:txBody>
      </p:sp>
    </p:spTree>
    <p:extLst>
      <p:ext uri="{BB962C8B-B14F-4D97-AF65-F5344CB8AC3E}">
        <p14:creationId xmlns:p14="http://schemas.microsoft.com/office/powerpoint/2010/main" val="1298714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61BF2249-36FC-4E6A-87A4-A1CAE215887B}" type="datetimeFigureOut">
              <a:rPr lang="en-NZ" smtClean="0"/>
              <a:t>6/03/2020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3C0878C-BD59-4B76-A0CE-7CE311A5B80C}" type="slidenum">
              <a:rPr lang="en-NZ" smtClean="0"/>
              <a:t>‹#›</a:t>
            </a:fld>
            <a:endParaRPr lang="en-NZ"/>
          </a:p>
        </p:txBody>
      </p:sp>
    </p:spTree>
    <p:extLst>
      <p:ext uri="{BB962C8B-B14F-4D97-AF65-F5344CB8AC3E}">
        <p14:creationId xmlns:p14="http://schemas.microsoft.com/office/powerpoint/2010/main" val="3843864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61BF2249-36FC-4E6A-87A4-A1CAE215887B}" type="datetimeFigureOut">
              <a:rPr lang="en-NZ" smtClean="0"/>
              <a:t>6/03/2020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3C0878C-BD59-4B76-A0CE-7CE311A5B80C}" type="slidenum">
              <a:rPr lang="en-NZ" smtClean="0"/>
              <a:t>‹#›</a:t>
            </a:fld>
            <a:endParaRPr lang="en-NZ"/>
          </a:p>
        </p:txBody>
      </p:sp>
    </p:spTree>
    <p:extLst>
      <p:ext uri="{BB962C8B-B14F-4D97-AF65-F5344CB8AC3E}">
        <p14:creationId xmlns:p14="http://schemas.microsoft.com/office/powerpoint/2010/main" val="663001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61BF2249-36FC-4E6A-87A4-A1CAE215887B}" type="datetimeFigureOut">
              <a:rPr lang="en-NZ" smtClean="0"/>
              <a:t>6/03/2020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3C0878C-BD59-4B76-A0CE-7CE311A5B80C}" type="slidenum">
              <a:rPr lang="en-NZ" smtClean="0"/>
              <a:t>‹#›</a:t>
            </a:fld>
            <a:endParaRPr lang="en-NZ"/>
          </a:p>
        </p:txBody>
      </p:sp>
    </p:spTree>
    <p:extLst>
      <p:ext uri="{BB962C8B-B14F-4D97-AF65-F5344CB8AC3E}">
        <p14:creationId xmlns:p14="http://schemas.microsoft.com/office/powerpoint/2010/main" val="402864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BF2249-36FC-4E6A-87A4-A1CAE215887B}" type="datetimeFigureOut">
              <a:rPr lang="en-NZ" smtClean="0"/>
              <a:t>6/03/2020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3C0878C-BD59-4B76-A0CE-7CE311A5B80C}" type="slidenum">
              <a:rPr lang="en-NZ" smtClean="0"/>
              <a:t>‹#›</a:t>
            </a:fld>
            <a:endParaRPr lang="en-NZ"/>
          </a:p>
        </p:txBody>
      </p:sp>
    </p:spTree>
    <p:extLst>
      <p:ext uri="{BB962C8B-B14F-4D97-AF65-F5344CB8AC3E}">
        <p14:creationId xmlns:p14="http://schemas.microsoft.com/office/powerpoint/2010/main" val="1089370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61BF2249-36FC-4E6A-87A4-A1CAE215887B}" type="datetimeFigureOut">
              <a:rPr lang="en-NZ" smtClean="0"/>
              <a:t>6/03/2020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3C0878C-BD59-4B76-A0CE-7CE311A5B80C}" type="slidenum">
              <a:rPr lang="en-NZ" smtClean="0"/>
              <a:t>‹#›</a:t>
            </a:fld>
            <a:endParaRPr lang="en-NZ"/>
          </a:p>
        </p:txBody>
      </p:sp>
    </p:spTree>
    <p:extLst>
      <p:ext uri="{BB962C8B-B14F-4D97-AF65-F5344CB8AC3E}">
        <p14:creationId xmlns:p14="http://schemas.microsoft.com/office/powerpoint/2010/main" val="2203938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61BF2249-36FC-4E6A-87A4-A1CAE215887B}" type="datetimeFigureOut">
              <a:rPr lang="en-NZ" smtClean="0"/>
              <a:t>6/03/2020</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93C0878C-BD59-4B76-A0CE-7CE311A5B80C}" type="slidenum">
              <a:rPr lang="en-NZ" smtClean="0"/>
              <a:t>‹#›</a:t>
            </a:fld>
            <a:endParaRPr lang="en-NZ"/>
          </a:p>
        </p:txBody>
      </p:sp>
    </p:spTree>
    <p:extLst>
      <p:ext uri="{BB962C8B-B14F-4D97-AF65-F5344CB8AC3E}">
        <p14:creationId xmlns:p14="http://schemas.microsoft.com/office/powerpoint/2010/main" val="1389421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61BF2249-36FC-4E6A-87A4-A1CAE215887B}" type="datetimeFigureOut">
              <a:rPr lang="en-NZ" smtClean="0"/>
              <a:t>6/03/2020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93C0878C-BD59-4B76-A0CE-7CE311A5B80C}" type="slidenum">
              <a:rPr lang="en-NZ" smtClean="0"/>
              <a:t>‹#›</a:t>
            </a:fld>
            <a:endParaRPr lang="en-NZ"/>
          </a:p>
        </p:txBody>
      </p:sp>
    </p:spTree>
    <p:extLst>
      <p:ext uri="{BB962C8B-B14F-4D97-AF65-F5344CB8AC3E}">
        <p14:creationId xmlns:p14="http://schemas.microsoft.com/office/powerpoint/2010/main" val="1030926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BF2249-36FC-4E6A-87A4-A1CAE215887B}" type="datetimeFigureOut">
              <a:rPr lang="en-NZ" smtClean="0"/>
              <a:t>6/03/2020</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93C0878C-BD59-4B76-A0CE-7CE311A5B80C}" type="slidenum">
              <a:rPr lang="en-NZ" smtClean="0"/>
              <a:t>‹#›</a:t>
            </a:fld>
            <a:endParaRPr lang="en-NZ"/>
          </a:p>
        </p:txBody>
      </p:sp>
    </p:spTree>
    <p:extLst>
      <p:ext uri="{BB962C8B-B14F-4D97-AF65-F5344CB8AC3E}">
        <p14:creationId xmlns:p14="http://schemas.microsoft.com/office/powerpoint/2010/main" val="35060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BF2249-36FC-4E6A-87A4-A1CAE215887B}" type="datetimeFigureOut">
              <a:rPr lang="en-NZ" smtClean="0"/>
              <a:t>6/03/2020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3C0878C-BD59-4B76-A0CE-7CE311A5B80C}" type="slidenum">
              <a:rPr lang="en-NZ" smtClean="0"/>
              <a:t>‹#›</a:t>
            </a:fld>
            <a:endParaRPr lang="en-NZ"/>
          </a:p>
        </p:txBody>
      </p:sp>
    </p:spTree>
    <p:extLst>
      <p:ext uri="{BB962C8B-B14F-4D97-AF65-F5344CB8AC3E}">
        <p14:creationId xmlns:p14="http://schemas.microsoft.com/office/powerpoint/2010/main" val="268164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BF2249-36FC-4E6A-87A4-A1CAE215887B}" type="datetimeFigureOut">
              <a:rPr lang="en-NZ" smtClean="0"/>
              <a:t>6/03/2020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3C0878C-BD59-4B76-A0CE-7CE311A5B80C}" type="slidenum">
              <a:rPr lang="en-NZ" smtClean="0"/>
              <a:t>‹#›</a:t>
            </a:fld>
            <a:endParaRPr lang="en-NZ"/>
          </a:p>
        </p:txBody>
      </p:sp>
    </p:spTree>
    <p:extLst>
      <p:ext uri="{BB962C8B-B14F-4D97-AF65-F5344CB8AC3E}">
        <p14:creationId xmlns:p14="http://schemas.microsoft.com/office/powerpoint/2010/main" val="2489183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BF2249-36FC-4E6A-87A4-A1CAE215887B}" type="datetimeFigureOut">
              <a:rPr lang="en-NZ" smtClean="0"/>
              <a:t>6/03/2020</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C0878C-BD59-4B76-A0CE-7CE311A5B80C}" type="slidenum">
              <a:rPr lang="en-NZ" smtClean="0"/>
              <a:t>‹#›</a:t>
            </a:fld>
            <a:endParaRPr lang="en-NZ"/>
          </a:p>
        </p:txBody>
      </p:sp>
      <p:grpSp>
        <p:nvGrpSpPr>
          <p:cNvPr id="7" name="Group 6"/>
          <p:cNvGrpSpPr/>
          <p:nvPr userDrawn="1"/>
        </p:nvGrpSpPr>
        <p:grpSpPr>
          <a:xfrm>
            <a:off x="9001124" y="0"/>
            <a:ext cx="142876" cy="6858000"/>
            <a:chOff x="9001124" y="0"/>
            <a:chExt cx="142876" cy="6858000"/>
          </a:xfrm>
        </p:grpSpPr>
        <p:sp>
          <p:nvSpPr>
            <p:cNvPr id="8" name="Rectangle 7"/>
            <p:cNvSpPr/>
            <p:nvPr/>
          </p:nvSpPr>
          <p:spPr>
            <a:xfrm>
              <a:off x="9001124" y="0"/>
              <a:ext cx="142876" cy="137160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9512" y="6094239"/>
            <a:ext cx="1080120" cy="647129"/>
          </a:xfrm>
          <a:prstGeom prst="rect">
            <a:avLst/>
          </a:prstGeom>
        </p:spPr>
      </p:pic>
    </p:spTree>
    <p:extLst>
      <p:ext uri="{BB962C8B-B14F-4D97-AF65-F5344CB8AC3E}">
        <p14:creationId xmlns:p14="http://schemas.microsoft.com/office/powerpoint/2010/main" val="3472528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survey.publicvoice.co.nz/s3/teachingcouncilfeesppta"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mailto:https://www.parliament.nz/en/mps-and-electorates/members-of-parliament/" TargetMode="External"/><Relationship Id="rId4" Type="http://schemas.openxmlformats.org/officeDocument/2006/relationships/hyperlink" Target="mailto:feedback@teachingcouncil.nz"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1700808"/>
            <a:ext cx="7772400" cy="1470025"/>
          </a:xfrm>
        </p:spPr>
        <p:txBody>
          <a:bodyPr/>
          <a:lstStyle/>
          <a:p>
            <a:endParaRPr lang="en-NZ" b="1" dirty="0">
              <a:solidFill>
                <a:schemeClr val="bg1"/>
              </a:solidFill>
            </a:endParaRPr>
          </a:p>
        </p:txBody>
      </p:sp>
      <p:sp>
        <p:nvSpPr>
          <p:cNvPr id="3" name="Subtitle 2"/>
          <p:cNvSpPr>
            <a:spLocks noGrp="1"/>
          </p:cNvSpPr>
          <p:nvPr>
            <p:ph type="subTitle" idx="1"/>
          </p:nvPr>
        </p:nvSpPr>
        <p:spPr>
          <a:xfrm>
            <a:off x="1403648" y="3717032"/>
            <a:ext cx="6400800" cy="1752600"/>
          </a:xfrm>
        </p:spPr>
        <p:txBody>
          <a:bodyPr/>
          <a:lstStyle/>
          <a:p>
            <a:endParaRPr lang="en-NZ" dirty="0">
              <a:solidFill>
                <a:schemeClr val="tx1"/>
              </a:solidFill>
            </a:endParaRPr>
          </a:p>
        </p:txBody>
      </p:sp>
      <p:sp>
        <p:nvSpPr>
          <p:cNvPr id="6" name="TextBox 5"/>
          <p:cNvSpPr txBox="1"/>
          <p:nvPr/>
        </p:nvSpPr>
        <p:spPr>
          <a:xfrm>
            <a:off x="2771800" y="1556792"/>
            <a:ext cx="6336704" cy="923330"/>
          </a:xfrm>
          <a:prstGeom prst="rect">
            <a:avLst/>
          </a:prstGeom>
          <a:noFill/>
        </p:spPr>
        <p:txBody>
          <a:bodyPr wrap="square" rtlCol="0">
            <a:spAutoFit/>
          </a:bodyPr>
          <a:lstStyle/>
          <a:p>
            <a:r>
              <a:rPr lang="en-NZ" sz="5400" b="1" dirty="0" smtClean="0">
                <a:solidFill>
                  <a:schemeClr val="bg1"/>
                </a:solidFill>
              </a:rPr>
              <a:t>Teaching Council Fees</a:t>
            </a:r>
            <a:endParaRPr lang="en-NZ" sz="5400" dirty="0"/>
          </a:p>
        </p:txBody>
      </p:sp>
    </p:spTree>
    <p:extLst>
      <p:ext uri="{BB962C8B-B14F-4D97-AF65-F5344CB8AC3E}">
        <p14:creationId xmlns:p14="http://schemas.microsoft.com/office/powerpoint/2010/main" val="3640199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52169" y="1600200"/>
            <a:ext cx="5839661" cy="4525963"/>
          </a:xfrm>
        </p:spPr>
      </p:pic>
      <p:sp>
        <p:nvSpPr>
          <p:cNvPr id="4" name="Title 1"/>
          <p:cNvSpPr txBox="1">
            <a:spLocks/>
          </p:cNvSpPr>
          <p:nvPr/>
        </p:nvSpPr>
        <p:spPr>
          <a:xfrm>
            <a:off x="467544" y="476672"/>
            <a:ext cx="8229600" cy="1143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NZ" sz="4500" b="1" dirty="0" smtClean="0"/>
              <a:t>Submissions to the Teaching Council</a:t>
            </a:r>
          </a:p>
          <a:p>
            <a:endParaRPr lang="en-NZ" dirty="0"/>
          </a:p>
        </p:txBody>
      </p:sp>
    </p:spTree>
    <p:extLst>
      <p:ext uri="{BB962C8B-B14F-4D97-AF65-F5344CB8AC3E}">
        <p14:creationId xmlns:p14="http://schemas.microsoft.com/office/powerpoint/2010/main" val="28523487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5311" y="1412776"/>
            <a:ext cx="8229600" cy="4525963"/>
          </a:xfrm>
        </p:spPr>
        <p:txBody>
          <a:bodyPr>
            <a:normAutofit fontScale="92500" lnSpcReduction="20000"/>
          </a:bodyPr>
          <a:lstStyle/>
          <a:p>
            <a:pPr marL="514350" indent="-514350">
              <a:buAutoNum type="arabicPeriod"/>
            </a:pPr>
            <a:r>
              <a:rPr lang="en-NZ" dirty="0" smtClean="0"/>
              <a:t>Teachers do not support the proposed fee increases</a:t>
            </a:r>
          </a:p>
          <a:p>
            <a:pPr marL="514350" indent="-514350">
              <a:buAutoNum type="arabicPeriod"/>
            </a:pPr>
            <a:r>
              <a:rPr lang="en-NZ" dirty="0" smtClean="0"/>
              <a:t>Teachers believe there are alternatives to teachers paying these fees themselves</a:t>
            </a:r>
          </a:p>
          <a:p>
            <a:pPr marL="514350" indent="-514350">
              <a:buAutoNum type="arabicPeriod"/>
            </a:pPr>
            <a:r>
              <a:rPr lang="en-NZ" dirty="0" smtClean="0"/>
              <a:t>Their preferred option is to have the Government (in form of the </a:t>
            </a:r>
            <a:r>
              <a:rPr lang="en-NZ" dirty="0" err="1" smtClean="0"/>
              <a:t>MoE</a:t>
            </a:r>
            <a:r>
              <a:rPr lang="en-NZ" dirty="0" smtClean="0"/>
              <a:t>, the </a:t>
            </a:r>
            <a:r>
              <a:rPr lang="en-NZ" dirty="0" err="1" smtClean="0"/>
              <a:t>BoTs</a:t>
            </a:r>
            <a:r>
              <a:rPr lang="en-NZ" dirty="0" smtClean="0"/>
              <a:t> or directly) fund the Teaching Council</a:t>
            </a:r>
          </a:p>
          <a:p>
            <a:pPr marL="514350" indent="-514350">
              <a:buAutoNum type="arabicPeriod"/>
            </a:pPr>
            <a:r>
              <a:rPr lang="en-NZ" dirty="0" smtClean="0"/>
              <a:t>They approve the Exec to take next steps should the fee increases go ahead</a:t>
            </a:r>
          </a:p>
          <a:p>
            <a:pPr marL="514350" indent="-514350">
              <a:buAutoNum type="arabicPeriod"/>
            </a:pPr>
            <a:r>
              <a:rPr lang="en-NZ" dirty="0" smtClean="0"/>
              <a:t>The PUMs allowed time for over 1,000 extra submissions to be made. </a:t>
            </a:r>
          </a:p>
          <a:p>
            <a:pPr marL="514350" indent="-514350">
              <a:buAutoNum type="arabicPeriod"/>
            </a:pPr>
            <a:endParaRPr lang="en-NZ" dirty="0" smtClean="0"/>
          </a:p>
          <a:p>
            <a:pPr marL="514350" indent="-514350">
              <a:buAutoNum type="arabicPeriod"/>
            </a:pPr>
            <a:endParaRPr lang="en-NZ" dirty="0"/>
          </a:p>
          <a:p>
            <a:pPr marL="0" indent="0">
              <a:buNone/>
            </a:pPr>
            <a:endParaRPr lang="en-NZ" dirty="0" smtClean="0"/>
          </a:p>
          <a:p>
            <a:pPr marL="0" indent="0">
              <a:buNone/>
            </a:pPr>
            <a:endParaRPr lang="en-NZ" dirty="0" smtClean="0"/>
          </a:p>
          <a:p>
            <a:pPr marL="0" indent="0">
              <a:buNone/>
            </a:pPr>
            <a:endParaRPr lang="en-NZ" dirty="0"/>
          </a:p>
          <a:p>
            <a:endParaRPr lang="en-NZ" dirty="0"/>
          </a:p>
        </p:txBody>
      </p:sp>
      <p:sp>
        <p:nvSpPr>
          <p:cNvPr id="4" name="Title 1"/>
          <p:cNvSpPr txBox="1">
            <a:spLocks/>
          </p:cNvSpPr>
          <p:nvPr/>
        </p:nvSpPr>
        <p:spPr>
          <a:xfrm>
            <a:off x="467544" y="476672"/>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NZ" dirty="0" smtClean="0"/>
              <a:t>To summarise:</a:t>
            </a:r>
            <a:endParaRPr lang="en-NZ" dirty="0"/>
          </a:p>
        </p:txBody>
      </p:sp>
    </p:spTree>
    <p:extLst>
      <p:ext uri="{BB962C8B-B14F-4D97-AF65-F5344CB8AC3E}">
        <p14:creationId xmlns:p14="http://schemas.microsoft.com/office/powerpoint/2010/main" val="27490451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b="1" dirty="0"/>
              <a:t>General Feedback</a:t>
            </a:r>
            <a:br>
              <a:rPr lang="en-NZ" b="1" dirty="0"/>
            </a:br>
            <a:endParaRPr lang="en-NZ" dirty="0"/>
          </a:p>
        </p:txBody>
      </p:sp>
      <p:sp>
        <p:nvSpPr>
          <p:cNvPr id="3" name="Content Placeholder 2"/>
          <p:cNvSpPr>
            <a:spLocks noGrp="1"/>
          </p:cNvSpPr>
          <p:nvPr>
            <p:ph idx="1"/>
          </p:nvPr>
        </p:nvSpPr>
        <p:spPr>
          <a:xfrm>
            <a:off x="457200" y="1619672"/>
            <a:ext cx="8229600" cy="4525963"/>
          </a:xfrm>
        </p:spPr>
        <p:txBody>
          <a:bodyPr>
            <a:normAutofit fontScale="92500" lnSpcReduction="10000"/>
          </a:bodyPr>
          <a:lstStyle/>
          <a:p>
            <a:r>
              <a:rPr lang="en-NZ" dirty="0" smtClean="0"/>
              <a:t>Members generally accept the need for teachers to be registered and for their to be a disciplinary body to keep standards high. </a:t>
            </a:r>
          </a:p>
          <a:p>
            <a:r>
              <a:rPr lang="en-NZ" dirty="0" smtClean="0"/>
              <a:t>But object to HUGE increase and bad faith consultation process. </a:t>
            </a:r>
          </a:p>
          <a:p>
            <a:r>
              <a:rPr lang="en-NZ" dirty="0" smtClean="0"/>
              <a:t>They do not understand how the Teaching Council benefits them, or how the Council is spending its money. </a:t>
            </a:r>
          </a:p>
          <a:p>
            <a:r>
              <a:rPr lang="en-NZ" dirty="0" smtClean="0"/>
              <a:t>They do not consider the Council to be an appropriate location for Professional Learning. </a:t>
            </a:r>
            <a:endParaRPr lang="en-NZ" dirty="0"/>
          </a:p>
          <a:p>
            <a:pPr marL="0" indent="0">
              <a:buNone/>
            </a:pPr>
            <a:endParaRPr lang="en-NZ" dirty="0"/>
          </a:p>
        </p:txBody>
      </p:sp>
      <p:sp>
        <p:nvSpPr>
          <p:cNvPr id="4" name="Title 1"/>
          <p:cNvSpPr txBox="1">
            <a:spLocks/>
          </p:cNvSpPr>
          <p:nvPr/>
        </p:nvSpPr>
        <p:spPr>
          <a:xfrm>
            <a:off x="467544" y="476672"/>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NZ" dirty="0"/>
          </a:p>
        </p:txBody>
      </p:sp>
      <p:pic>
        <p:nvPicPr>
          <p:cNvPr id="5" name="Picture 4"/>
          <p:cNvPicPr/>
          <p:nvPr/>
        </p:nvPicPr>
        <p:blipFill rotWithShape="1">
          <a:blip r:embed="rId3">
            <a:extLst>
              <a:ext uri="{28A0092B-C50C-407E-A947-70E740481C1C}">
                <a14:useLocalDpi xmlns:a14="http://schemas.microsoft.com/office/drawing/2010/main" val="0"/>
              </a:ext>
            </a:extLst>
          </a:blip>
          <a:srcRect b="27237"/>
          <a:stretch/>
        </p:blipFill>
        <p:spPr bwMode="auto">
          <a:xfrm>
            <a:off x="1763688" y="1025558"/>
            <a:ext cx="5731510" cy="355777"/>
          </a:xfrm>
          <a:prstGeom prst="rect">
            <a:avLst/>
          </a:prstGeom>
          <a:noFill/>
          <a:ln>
            <a:noFill/>
          </a:ln>
        </p:spPr>
      </p:pic>
    </p:spTree>
    <p:extLst>
      <p:ext uri="{BB962C8B-B14F-4D97-AF65-F5344CB8AC3E}">
        <p14:creationId xmlns:p14="http://schemas.microsoft.com/office/powerpoint/2010/main" val="3223661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b="1" dirty="0"/>
              <a:t>General Feedback</a:t>
            </a:r>
            <a:br>
              <a:rPr lang="en-NZ" b="1" dirty="0"/>
            </a:br>
            <a:endParaRPr lang="en-NZ" dirty="0"/>
          </a:p>
        </p:txBody>
      </p:sp>
      <p:sp>
        <p:nvSpPr>
          <p:cNvPr id="3" name="Content Placeholder 2"/>
          <p:cNvSpPr>
            <a:spLocks noGrp="1"/>
          </p:cNvSpPr>
          <p:nvPr>
            <p:ph idx="1"/>
          </p:nvPr>
        </p:nvSpPr>
        <p:spPr>
          <a:xfrm>
            <a:off x="457200" y="1619672"/>
            <a:ext cx="8229600" cy="4525963"/>
          </a:xfrm>
        </p:spPr>
        <p:txBody>
          <a:bodyPr>
            <a:normAutofit fontScale="85000" lnSpcReduction="20000"/>
          </a:bodyPr>
          <a:lstStyle/>
          <a:p>
            <a:r>
              <a:rPr lang="en-NZ" dirty="0" smtClean="0"/>
              <a:t>Ideally they wish to have their fees provided by the Ministry of Education as their employer. </a:t>
            </a:r>
          </a:p>
          <a:p>
            <a:r>
              <a:rPr lang="en-NZ" dirty="0" smtClean="0"/>
              <a:t>However many would be willing to continue to pay </a:t>
            </a:r>
            <a:r>
              <a:rPr lang="en-NZ" b="1" u="sng" dirty="0" smtClean="0"/>
              <a:t>reasonable</a:t>
            </a:r>
            <a:r>
              <a:rPr lang="en-NZ" dirty="0" smtClean="0"/>
              <a:t> fees:</a:t>
            </a:r>
          </a:p>
          <a:p>
            <a:pPr>
              <a:buFontTx/>
              <a:buChar char="-"/>
            </a:pPr>
            <a:r>
              <a:rPr lang="en-NZ" dirty="0" smtClean="0"/>
              <a:t>Increases linked to inflation or to teacher salary increases</a:t>
            </a:r>
          </a:p>
          <a:p>
            <a:pPr>
              <a:buFontTx/>
              <a:buChar char="-"/>
            </a:pPr>
            <a:r>
              <a:rPr lang="en-NZ" dirty="0" smtClean="0"/>
              <a:t>Across 5 years instead of 3</a:t>
            </a:r>
          </a:p>
          <a:p>
            <a:pPr>
              <a:buFontTx/>
              <a:buChar char="-"/>
            </a:pPr>
            <a:r>
              <a:rPr lang="en-NZ" dirty="0" smtClean="0"/>
              <a:t>Paid in fortnightly instalments not a bulk fee</a:t>
            </a:r>
          </a:p>
          <a:p>
            <a:r>
              <a:rPr lang="en-NZ" dirty="0"/>
              <a:t>Teachers are also very concerned about equity, recruitment and retention and would like to see consideration </a:t>
            </a:r>
            <a:r>
              <a:rPr lang="en-NZ" dirty="0" smtClean="0"/>
              <a:t>of</a:t>
            </a:r>
            <a:r>
              <a:rPr lang="en-NZ" dirty="0"/>
              <a:t> </a:t>
            </a:r>
            <a:r>
              <a:rPr lang="en-NZ" dirty="0" smtClean="0"/>
              <a:t>a </a:t>
            </a:r>
            <a:r>
              <a:rPr lang="en-NZ" dirty="0"/>
              <a:t>pro-rata system linked to income </a:t>
            </a:r>
            <a:r>
              <a:rPr lang="en-NZ" dirty="0" smtClean="0"/>
              <a:t>rather than a blanket fee.</a:t>
            </a:r>
            <a:endParaRPr lang="en-NZ" dirty="0"/>
          </a:p>
          <a:p>
            <a:pPr marL="0" indent="0">
              <a:buNone/>
            </a:pPr>
            <a:endParaRPr lang="en-NZ" dirty="0"/>
          </a:p>
          <a:p>
            <a:pPr marL="0" indent="0">
              <a:buNone/>
            </a:pPr>
            <a:endParaRPr lang="en-NZ" dirty="0"/>
          </a:p>
        </p:txBody>
      </p:sp>
      <p:sp>
        <p:nvSpPr>
          <p:cNvPr id="4" name="Title 1"/>
          <p:cNvSpPr txBox="1">
            <a:spLocks/>
          </p:cNvSpPr>
          <p:nvPr/>
        </p:nvSpPr>
        <p:spPr>
          <a:xfrm>
            <a:off x="467544" y="476672"/>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NZ"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834926"/>
            <a:ext cx="7524328" cy="784746"/>
          </a:xfrm>
          <a:prstGeom prst="rect">
            <a:avLst/>
          </a:prstGeom>
        </p:spPr>
      </p:pic>
    </p:spTree>
    <p:extLst>
      <p:ext uri="{BB962C8B-B14F-4D97-AF65-F5344CB8AC3E}">
        <p14:creationId xmlns:p14="http://schemas.microsoft.com/office/powerpoint/2010/main" val="42946471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b="1" dirty="0"/>
              <a:t>General Feedback</a:t>
            </a:r>
            <a:br>
              <a:rPr lang="en-NZ" b="1" dirty="0"/>
            </a:br>
            <a:endParaRPr lang="en-NZ" dirty="0"/>
          </a:p>
        </p:txBody>
      </p:sp>
      <p:sp>
        <p:nvSpPr>
          <p:cNvPr id="3" name="Content Placeholder 2"/>
          <p:cNvSpPr>
            <a:spLocks noGrp="1"/>
          </p:cNvSpPr>
          <p:nvPr>
            <p:ph idx="1"/>
          </p:nvPr>
        </p:nvSpPr>
        <p:spPr/>
        <p:txBody>
          <a:bodyPr>
            <a:normAutofit/>
          </a:bodyPr>
          <a:lstStyle/>
          <a:p>
            <a:pPr marL="0" indent="0">
              <a:buNone/>
            </a:pPr>
            <a:r>
              <a:rPr lang="en-NZ" dirty="0" smtClean="0"/>
              <a:t>To sum up members’ sentiments</a:t>
            </a:r>
          </a:p>
          <a:p>
            <a:pPr marL="0" indent="0">
              <a:buNone/>
            </a:pPr>
            <a:r>
              <a:rPr lang="en-NZ" dirty="0" smtClean="0">
                <a:sym typeface="Wingdings" panose="05000000000000000000" pitchFamily="2" charset="2"/>
              </a:rPr>
              <a:t> </a:t>
            </a:r>
            <a:r>
              <a:rPr lang="en-NZ" dirty="0" smtClean="0"/>
              <a:t>If teachers are to pay for the Teaching Council it must be limited to its core functions in order to limit its costs.</a:t>
            </a:r>
          </a:p>
          <a:p>
            <a:pPr marL="0" indent="0">
              <a:buNone/>
            </a:pPr>
            <a:r>
              <a:rPr lang="en-NZ" dirty="0" smtClean="0">
                <a:sym typeface="Wingdings" panose="05000000000000000000" pitchFamily="2" charset="2"/>
              </a:rPr>
              <a:t></a:t>
            </a:r>
            <a:r>
              <a:rPr lang="en-NZ" dirty="0" smtClean="0"/>
              <a:t>If the Teaching Council wishes to extend beyond these core functions, the government must fund it. </a:t>
            </a:r>
            <a:endParaRPr lang="en-NZ" dirty="0"/>
          </a:p>
          <a:p>
            <a:pPr marL="0" indent="0">
              <a:buNone/>
            </a:pPr>
            <a:endParaRPr lang="en-NZ" dirty="0"/>
          </a:p>
        </p:txBody>
      </p:sp>
      <p:sp>
        <p:nvSpPr>
          <p:cNvPr id="4" name="Title 1"/>
          <p:cNvSpPr txBox="1">
            <a:spLocks/>
          </p:cNvSpPr>
          <p:nvPr/>
        </p:nvSpPr>
        <p:spPr>
          <a:xfrm>
            <a:off x="467544" y="476672"/>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NZ"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58" y="908720"/>
            <a:ext cx="788670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74991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NZ" dirty="0" smtClean="0"/>
              <a:t>1. What does the Teaching Council actually spend it’s money on?</a:t>
            </a:r>
          </a:p>
          <a:p>
            <a:pPr marL="0" indent="0">
              <a:buNone/>
            </a:pPr>
            <a:endParaRPr lang="en-NZ" dirty="0" smtClean="0"/>
          </a:p>
          <a:p>
            <a:pPr marL="0" indent="0">
              <a:buNone/>
            </a:pPr>
            <a:endParaRPr lang="en-NZ" dirty="0"/>
          </a:p>
          <a:p>
            <a:endParaRPr lang="en-NZ" dirty="0"/>
          </a:p>
        </p:txBody>
      </p:sp>
      <p:sp>
        <p:nvSpPr>
          <p:cNvPr id="5" name="Title 1"/>
          <p:cNvSpPr txBox="1">
            <a:spLocks/>
          </p:cNvSpPr>
          <p:nvPr/>
        </p:nvSpPr>
        <p:spPr>
          <a:xfrm>
            <a:off x="467544" y="476672"/>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NZ" sz="4500" b="1" dirty="0" smtClean="0"/>
              <a:t>Common questions</a:t>
            </a:r>
          </a:p>
          <a:p>
            <a:endParaRPr lang="en-NZ"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2852936"/>
            <a:ext cx="2905530" cy="3781953"/>
          </a:xfrm>
          <a:prstGeom prst="rect">
            <a:avLst/>
          </a:prstGeom>
        </p:spPr>
      </p:pic>
    </p:spTree>
    <p:extLst>
      <p:ext uri="{BB962C8B-B14F-4D97-AF65-F5344CB8AC3E}">
        <p14:creationId xmlns:p14="http://schemas.microsoft.com/office/powerpoint/2010/main" val="1307839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0" indent="0">
              <a:buNone/>
            </a:pPr>
            <a:r>
              <a:rPr lang="en-NZ" dirty="0" smtClean="0"/>
              <a:t>2. Why are the costs for conduct and competency processes SO expensive and what is being done about it?</a:t>
            </a:r>
            <a:endParaRPr lang="en-NZ" dirty="0"/>
          </a:p>
          <a:p>
            <a:pPr marL="0" indent="0">
              <a:buNone/>
            </a:pPr>
            <a:endParaRPr lang="en-NZ" dirty="0" smtClean="0"/>
          </a:p>
          <a:p>
            <a:pPr>
              <a:buFont typeface="Wingdings"/>
              <a:buChar char="à"/>
            </a:pPr>
            <a:r>
              <a:rPr lang="en-GB" dirty="0" smtClean="0"/>
              <a:t>Changes to legislation in July 2015 meant that cases that must be considered by the Disciplinary Tribunal of the Teaching Council have tripled. More staff have been needed to manage this increased case load and because the Disciplinary Tribunal is quasi-judicial costs for these cases are higher. </a:t>
            </a:r>
          </a:p>
          <a:p>
            <a:pPr>
              <a:buFont typeface="Wingdings"/>
              <a:buChar char="à"/>
            </a:pPr>
            <a:r>
              <a:rPr lang="en-GB" dirty="0" smtClean="0"/>
              <a:t>The Teaching Council Chief Executive indicated at the last national executive meeting that they also think the 2015 changes have gone too far. </a:t>
            </a:r>
          </a:p>
          <a:p>
            <a:pPr>
              <a:buFont typeface="Wingdings"/>
              <a:buChar char="à"/>
            </a:pPr>
            <a:r>
              <a:rPr lang="en-GB" dirty="0" smtClean="0"/>
              <a:t>We have been looking at all the conduct processes at the Tribunal and have come up with a number of recommendations for improvements. </a:t>
            </a:r>
            <a:r>
              <a:rPr lang="en-GB" dirty="0"/>
              <a:t>W</a:t>
            </a:r>
            <a:r>
              <a:rPr lang="en-GB" dirty="0" smtClean="0"/>
              <a:t>e will be pursuing these with the Teaching Council. Some of these could happen now, some of them would require legislative changes. </a:t>
            </a:r>
            <a:endParaRPr lang="en-NZ" dirty="0"/>
          </a:p>
        </p:txBody>
      </p:sp>
      <p:sp>
        <p:nvSpPr>
          <p:cNvPr id="5" name="Title 1"/>
          <p:cNvSpPr txBox="1">
            <a:spLocks/>
          </p:cNvSpPr>
          <p:nvPr/>
        </p:nvSpPr>
        <p:spPr>
          <a:xfrm>
            <a:off x="467544" y="476672"/>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NZ" sz="4500" b="1" dirty="0" smtClean="0"/>
              <a:t>Common questions</a:t>
            </a:r>
          </a:p>
          <a:p>
            <a:endParaRPr lang="en-NZ" dirty="0"/>
          </a:p>
        </p:txBody>
      </p:sp>
    </p:spTree>
    <p:extLst>
      <p:ext uri="{BB962C8B-B14F-4D97-AF65-F5344CB8AC3E}">
        <p14:creationId xmlns:p14="http://schemas.microsoft.com/office/powerpoint/2010/main" val="34153107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NZ" dirty="0" smtClean="0"/>
              <a:t>3. Will there be any more fees increases after this? </a:t>
            </a:r>
            <a:endParaRPr lang="en-NZ" dirty="0"/>
          </a:p>
          <a:p>
            <a:endParaRPr lang="en-NZ" dirty="0"/>
          </a:p>
        </p:txBody>
      </p:sp>
      <p:sp>
        <p:nvSpPr>
          <p:cNvPr id="4" name="Title 1"/>
          <p:cNvSpPr txBox="1">
            <a:spLocks/>
          </p:cNvSpPr>
          <p:nvPr/>
        </p:nvSpPr>
        <p:spPr>
          <a:xfrm>
            <a:off x="467544" y="476672"/>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NZ" sz="4500" b="1" dirty="0" smtClean="0"/>
              <a:t>Common questions</a:t>
            </a:r>
          </a:p>
          <a:p>
            <a:endParaRPr lang="en-NZ" dirty="0"/>
          </a:p>
        </p:txBody>
      </p:sp>
      <p:graphicFrame>
        <p:nvGraphicFramePr>
          <p:cNvPr id="6" name="Table 5"/>
          <p:cNvGraphicFramePr>
            <a:graphicFrameLocks noGrp="1"/>
          </p:cNvGraphicFramePr>
          <p:nvPr>
            <p:extLst>
              <p:ext uri="{D42A27DB-BD31-4B8C-83A1-F6EECF244321}">
                <p14:modId xmlns:p14="http://schemas.microsoft.com/office/powerpoint/2010/main" val="332198292"/>
              </p:ext>
            </p:extLst>
          </p:nvPr>
        </p:nvGraphicFramePr>
        <p:xfrm>
          <a:off x="683568" y="4221088"/>
          <a:ext cx="7560840" cy="1828800"/>
        </p:xfrm>
        <a:graphic>
          <a:graphicData uri="http://schemas.openxmlformats.org/drawingml/2006/table">
            <a:tbl>
              <a:tblPr firstRow="1" firstCol="1" bandRow="1">
                <a:tableStyleId>{5C22544A-7EE6-4342-B048-85BDC9FD1C3A}</a:tableStyleId>
              </a:tblPr>
              <a:tblGrid>
                <a:gridCol w="3780420"/>
                <a:gridCol w="3780420"/>
              </a:tblGrid>
              <a:tr h="360040">
                <a:tc>
                  <a:txBody>
                    <a:bodyPr/>
                    <a:lstStyle/>
                    <a:p>
                      <a:pPr>
                        <a:spcAft>
                          <a:spcPts val="0"/>
                        </a:spcAft>
                      </a:pPr>
                      <a:r>
                        <a:rPr lang="en-NZ" sz="2400" dirty="0">
                          <a:solidFill>
                            <a:schemeClr val="tx1"/>
                          </a:solidFill>
                          <a:effectLst/>
                        </a:rPr>
                        <a:t>Fee:</a:t>
                      </a:r>
                      <a:endParaRPr lang="en-NZ" sz="2400" dirty="0">
                        <a:solidFill>
                          <a:schemeClr val="tx1"/>
                        </a:solidFill>
                        <a:effectLst/>
                        <a:latin typeface="Calibri"/>
                        <a:ea typeface="Calibri"/>
                      </a:endParaRPr>
                    </a:p>
                  </a:txBody>
                  <a:tcPr marL="68580" marR="68580" marT="0" marB="0">
                    <a:noFill/>
                  </a:tcPr>
                </a:tc>
                <a:tc>
                  <a:txBody>
                    <a:bodyPr/>
                    <a:lstStyle/>
                    <a:p>
                      <a:pPr>
                        <a:spcAft>
                          <a:spcPts val="0"/>
                        </a:spcAft>
                      </a:pPr>
                      <a:r>
                        <a:rPr lang="en-NZ" sz="2400" dirty="0">
                          <a:solidFill>
                            <a:schemeClr val="tx1"/>
                          </a:solidFill>
                          <a:effectLst/>
                        </a:rPr>
                        <a:t>After three years:</a:t>
                      </a:r>
                      <a:endParaRPr lang="en-NZ" sz="2400" dirty="0">
                        <a:solidFill>
                          <a:schemeClr val="tx1"/>
                        </a:solidFill>
                        <a:effectLst/>
                        <a:latin typeface="Calibri"/>
                        <a:ea typeface="Calibri"/>
                      </a:endParaRPr>
                    </a:p>
                  </a:txBody>
                  <a:tcPr marL="68580" marR="68580" marT="0" marB="0">
                    <a:noFill/>
                  </a:tcPr>
                </a:tc>
              </a:tr>
              <a:tr h="360040">
                <a:tc>
                  <a:txBody>
                    <a:bodyPr/>
                    <a:lstStyle/>
                    <a:p>
                      <a:pPr>
                        <a:spcAft>
                          <a:spcPts val="0"/>
                        </a:spcAft>
                      </a:pPr>
                      <a:r>
                        <a:rPr lang="en-NZ" sz="2400" dirty="0">
                          <a:solidFill>
                            <a:schemeClr val="tx1"/>
                          </a:solidFill>
                          <a:effectLst/>
                        </a:rPr>
                        <a:t>$221 (current rate, no increase)</a:t>
                      </a:r>
                      <a:endParaRPr lang="en-NZ" sz="2400" dirty="0">
                        <a:solidFill>
                          <a:schemeClr val="tx1"/>
                        </a:solidFill>
                        <a:effectLst/>
                        <a:latin typeface="Calibri"/>
                        <a:ea typeface="Calibri"/>
                      </a:endParaRPr>
                    </a:p>
                  </a:txBody>
                  <a:tcPr marL="68580" marR="68580" marT="0" marB="0">
                    <a:noFill/>
                  </a:tcPr>
                </a:tc>
                <a:tc>
                  <a:txBody>
                    <a:bodyPr/>
                    <a:lstStyle/>
                    <a:p>
                      <a:pPr>
                        <a:spcAft>
                          <a:spcPts val="0"/>
                        </a:spcAft>
                      </a:pPr>
                      <a:r>
                        <a:rPr lang="en-NZ" sz="2400" dirty="0">
                          <a:solidFill>
                            <a:schemeClr val="tx1"/>
                          </a:solidFill>
                          <a:effectLst/>
                        </a:rPr>
                        <a:t>$236.60</a:t>
                      </a:r>
                      <a:endParaRPr lang="en-NZ" sz="2400" dirty="0">
                        <a:solidFill>
                          <a:schemeClr val="tx1"/>
                        </a:solidFill>
                        <a:effectLst/>
                        <a:latin typeface="Calibri"/>
                        <a:ea typeface="Calibri"/>
                      </a:endParaRPr>
                    </a:p>
                  </a:txBody>
                  <a:tcPr marL="68580" marR="68580" marT="0" marB="0">
                    <a:noFill/>
                  </a:tcPr>
                </a:tc>
              </a:tr>
              <a:tr h="360040">
                <a:tc>
                  <a:txBody>
                    <a:bodyPr/>
                    <a:lstStyle/>
                    <a:p>
                      <a:pPr>
                        <a:spcAft>
                          <a:spcPts val="0"/>
                        </a:spcAft>
                      </a:pPr>
                      <a:r>
                        <a:rPr lang="en-NZ" sz="2400" dirty="0">
                          <a:solidFill>
                            <a:schemeClr val="tx1"/>
                          </a:solidFill>
                          <a:effectLst/>
                        </a:rPr>
                        <a:t>$300 </a:t>
                      </a:r>
                      <a:endParaRPr lang="en-NZ" sz="2400" dirty="0">
                        <a:solidFill>
                          <a:schemeClr val="tx1"/>
                        </a:solidFill>
                        <a:effectLst/>
                        <a:latin typeface="Calibri"/>
                        <a:ea typeface="Calibri"/>
                      </a:endParaRPr>
                    </a:p>
                  </a:txBody>
                  <a:tcPr marL="68580" marR="68580" marT="0" marB="0">
                    <a:noFill/>
                  </a:tcPr>
                </a:tc>
                <a:tc>
                  <a:txBody>
                    <a:bodyPr/>
                    <a:lstStyle/>
                    <a:p>
                      <a:pPr>
                        <a:spcAft>
                          <a:spcPts val="0"/>
                        </a:spcAft>
                      </a:pPr>
                      <a:r>
                        <a:rPr lang="en-NZ" sz="2400" dirty="0">
                          <a:solidFill>
                            <a:schemeClr val="tx1"/>
                          </a:solidFill>
                          <a:effectLst/>
                        </a:rPr>
                        <a:t>$321.18</a:t>
                      </a:r>
                      <a:endParaRPr lang="en-NZ" sz="2400" dirty="0">
                        <a:solidFill>
                          <a:schemeClr val="tx1"/>
                        </a:solidFill>
                        <a:effectLst/>
                        <a:latin typeface="Calibri"/>
                        <a:ea typeface="Calibri"/>
                      </a:endParaRPr>
                    </a:p>
                  </a:txBody>
                  <a:tcPr marL="68580" marR="68580" marT="0" marB="0">
                    <a:noFill/>
                  </a:tcPr>
                </a:tc>
              </a:tr>
              <a:tr h="360040">
                <a:tc>
                  <a:txBody>
                    <a:bodyPr/>
                    <a:lstStyle/>
                    <a:p>
                      <a:pPr>
                        <a:spcAft>
                          <a:spcPts val="0"/>
                        </a:spcAft>
                      </a:pPr>
                      <a:r>
                        <a:rPr lang="en-NZ" sz="2400" dirty="0">
                          <a:solidFill>
                            <a:schemeClr val="tx1"/>
                          </a:solidFill>
                          <a:effectLst/>
                        </a:rPr>
                        <a:t>$500 (proposed increase)</a:t>
                      </a:r>
                      <a:endParaRPr lang="en-NZ" sz="2400" dirty="0">
                        <a:solidFill>
                          <a:schemeClr val="tx1"/>
                        </a:solidFill>
                        <a:effectLst/>
                        <a:latin typeface="Calibri"/>
                        <a:ea typeface="Calibri"/>
                      </a:endParaRPr>
                    </a:p>
                  </a:txBody>
                  <a:tcPr marL="68580" marR="68580" marT="0" marB="0">
                    <a:noFill/>
                  </a:tcPr>
                </a:tc>
                <a:tc>
                  <a:txBody>
                    <a:bodyPr/>
                    <a:lstStyle/>
                    <a:p>
                      <a:pPr>
                        <a:spcAft>
                          <a:spcPts val="0"/>
                        </a:spcAft>
                      </a:pPr>
                      <a:r>
                        <a:rPr lang="en-NZ" sz="2400" dirty="0">
                          <a:solidFill>
                            <a:schemeClr val="tx1"/>
                          </a:solidFill>
                          <a:effectLst/>
                        </a:rPr>
                        <a:t>$535.30</a:t>
                      </a:r>
                      <a:endParaRPr lang="en-NZ" sz="2400" dirty="0">
                        <a:solidFill>
                          <a:schemeClr val="tx1"/>
                        </a:solidFill>
                        <a:effectLst/>
                        <a:latin typeface="Calibri"/>
                        <a:ea typeface="Calibri"/>
                      </a:endParaRPr>
                    </a:p>
                  </a:txBody>
                  <a:tcPr marL="68580" marR="68580" marT="0" marB="0">
                    <a:noFill/>
                  </a:tcPr>
                </a:tc>
              </a:tr>
            </a:tbl>
          </a:graphicData>
        </a:graphic>
      </p:graphicFrame>
      <p:sp>
        <p:nvSpPr>
          <p:cNvPr id="7" name="Rectangle 2"/>
          <p:cNvSpPr>
            <a:spLocks noChangeArrowheads="1"/>
          </p:cNvSpPr>
          <p:nvPr/>
        </p:nvSpPr>
        <p:spPr bwMode="auto">
          <a:xfrm>
            <a:off x="323529" y="2799599"/>
            <a:ext cx="792088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NZ" alt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The </a:t>
            </a:r>
            <a:r>
              <a:rPr lang="en-NZ" altLang="en-US" sz="2000" dirty="0" smtClean="0">
                <a:latin typeface="Arial" pitchFamily="34" charset="0"/>
                <a:ea typeface="Calibri" pitchFamily="34" charset="0"/>
                <a:cs typeface="Arial" pitchFamily="34" charset="0"/>
              </a:rPr>
              <a:t>Teaching Council </a:t>
            </a:r>
            <a:r>
              <a:rPr kumimoji="0" lang="en-NZ" alt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have indicated they wish to increase the fees by 2.3% per year every year. </a:t>
            </a:r>
          </a:p>
        </p:txBody>
      </p:sp>
    </p:spTree>
    <p:extLst>
      <p:ext uri="{BB962C8B-B14F-4D97-AF65-F5344CB8AC3E}">
        <p14:creationId xmlns:p14="http://schemas.microsoft.com/office/powerpoint/2010/main" val="12881960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r>
              <a:rPr lang="en-NZ" dirty="0" smtClean="0"/>
              <a:t>4. What on earth is this Centre of Leadership Excellence and why am I paying for it?</a:t>
            </a:r>
          </a:p>
          <a:p>
            <a:pPr marL="0" indent="0">
              <a:buNone/>
            </a:pPr>
            <a:endParaRPr lang="en-NZ" dirty="0"/>
          </a:p>
          <a:p>
            <a:pPr>
              <a:buFontTx/>
              <a:buChar char="-"/>
            </a:pPr>
            <a:r>
              <a:rPr lang="en-NZ" dirty="0" smtClean="0"/>
              <a:t>A “digital workspace” (not an actual building)</a:t>
            </a:r>
          </a:p>
          <a:p>
            <a:pPr>
              <a:buFontTx/>
              <a:buChar char="-"/>
            </a:pPr>
            <a:r>
              <a:rPr lang="en-NZ" dirty="0" smtClean="0"/>
              <a:t>Originally designed to provide leadership for those in </a:t>
            </a:r>
            <a:r>
              <a:rPr lang="en-NZ" dirty="0" err="1" smtClean="0"/>
              <a:t>CoL</a:t>
            </a:r>
            <a:r>
              <a:rPr lang="en-NZ" dirty="0" smtClean="0"/>
              <a:t> leadership positions</a:t>
            </a:r>
          </a:p>
          <a:p>
            <a:pPr>
              <a:buFontTx/>
              <a:buChar char="-"/>
            </a:pPr>
            <a:r>
              <a:rPr lang="en-NZ" dirty="0" smtClean="0"/>
              <a:t>Has expanded its aims to provide leadership for all those in, or aspiring to be in, leadership positions in schools.  </a:t>
            </a:r>
          </a:p>
          <a:p>
            <a:pPr>
              <a:buFontTx/>
              <a:buChar char="-"/>
            </a:pPr>
            <a:r>
              <a:rPr lang="en-NZ" dirty="0" smtClean="0"/>
              <a:t>The Teaching Council envisages itself as the “brains” of the Centre, responsible for the vision, and sees the </a:t>
            </a:r>
            <a:r>
              <a:rPr lang="en-NZ" dirty="0" err="1" smtClean="0"/>
              <a:t>MoE</a:t>
            </a:r>
            <a:r>
              <a:rPr lang="en-NZ" dirty="0" smtClean="0"/>
              <a:t> as the “brawns” who will provide the Professional Development </a:t>
            </a:r>
          </a:p>
          <a:p>
            <a:pPr>
              <a:buFontTx/>
              <a:buChar char="-"/>
            </a:pPr>
            <a:r>
              <a:rPr lang="en-NZ" dirty="0" smtClean="0"/>
              <a:t>The Teaching Council sees this as part of its role of providing leadership as it is required to do in the legislation</a:t>
            </a:r>
            <a:endParaRPr lang="en-NZ" dirty="0"/>
          </a:p>
        </p:txBody>
      </p:sp>
      <p:sp>
        <p:nvSpPr>
          <p:cNvPr id="4" name="Title 1"/>
          <p:cNvSpPr txBox="1">
            <a:spLocks/>
          </p:cNvSpPr>
          <p:nvPr/>
        </p:nvSpPr>
        <p:spPr>
          <a:xfrm>
            <a:off x="467544" y="476672"/>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NZ" sz="4500" b="1" dirty="0" smtClean="0"/>
              <a:t>Common questions</a:t>
            </a:r>
          </a:p>
          <a:p>
            <a:endParaRPr lang="en-NZ" dirty="0"/>
          </a:p>
        </p:txBody>
      </p:sp>
    </p:spTree>
    <p:extLst>
      <p:ext uri="{BB962C8B-B14F-4D97-AF65-F5344CB8AC3E}">
        <p14:creationId xmlns:p14="http://schemas.microsoft.com/office/powerpoint/2010/main" val="32686085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NZ" dirty="0" smtClean="0"/>
              <a:t>5. If we can’t strike, what can we do if the fees go up to $500? </a:t>
            </a:r>
          </a:p>
          <a:p>
            <a:pPr>
              <a:buFontTx/>
              <a:buChar char="-"/>
            </a:pPr>
            <a:r>
              <a:rPr lang="en-NZ" dirty="0" smtClean="0"/>
              <a:t>Boycott fees? A high risk action!</a:t>
            </a:r>
          </a:p>
          <a:p>
            <a:pPr>
              <a:buFontTx/>
              <a:buChar char="-"/>
            </a:pPr>
            <a:r>
              <a:rPr lang="en-NZ" dirty="0" smtClean="0"/>
              <a:t>A “day of action” on July 1</a:t>
            </a:r>
            <a:r>
              <a:rPr lang="en-NZ" baseline="30000" dirty="0" smtClean="0"/>
              <a:t>st</a:t>
            </a:r>
            <a:r>
              <a:rPr lang="en-NZ" dirty="0" smtClean="0"/>
              <a:t> (could include protests, Social Media campaigns, </a:t>
            </a:r>
            <a:r>
              <a:rPr lang="en-NZ" dirty="0" err="1" smtClean="0"/>
              <a:t>etc</a:t>
            </a:r>
            <a:r>
              <a:rPr lang="en-NZ" dirty="0" smtClean="0"/>
              <a:t>) </a:t>
            </a:r>
          </a:p>
          <a:p>
            <a:pPr>
              <a:buFontTx/>
              <a:buChar char="-"/>
            </a:pPr>
            <a:r>
              <a:rPr lang="en-NZ" dirty="0" smtClean="0"/>
              <a:t>“Letter-writing” campaigns in branches – email your local MP </a:t>
            </a:r>
          </a:p>
          <a:p>
            <a:pPr>
              <a:buFontTx/>
              <a:buChar char="-"/>
            </a:pPr>
            <a:r>
              <a:rPr lang="en-NZ" dirty="0" smtClean="0"/>
              <a:t>Lobby the government – it’s an election year</a:t>
            </a:r>
            <a:endParaRPr lang="en-NZ" dirty="0"/>
          </a:p>
          <a:p>
            <a:endParaRPr lang="en-NZ" dirty="0"/>
          </a:p>
        </p:txBody>
      </p:sp>
      <p:sp>
        <p:nvSpPr>
          <p:cNvPr id="4" name="Title 1"/>
          <p:cNvSpPr txBox="1">
            <a:spLocks/>
          </p:cNvSpPr>
          <p:nvPr/>
        </p:nvSpPr>
        <p:spPr>
          <a:xfrm>
            <a:off x="467544" y="476672"/>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NZ" sz="4500" b="1" dirty="0" smtClean="0"/>
              <a:t>Common questions</a:t>
            </a:r>
          </a:p>
          <a:p>
            <a:endParaRPr lang="en-NZ" dirty="0"/>
          </a:p>
        </p:txBody>
      </p:sp>
    </p:spTree>
    <p:extLst>
      <p:ext uri="{BB962C8B-B14F-4D97-AF65-F5344CB8AC3E}">
        <p14:creationId xmlns:p14="http://schemas.microsoft.com/office/powerpoint/2010/main" val="1558856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27384"/>
            <a:ext cx="3859118" cy="6858000"/>
          </a:xfrm>
          <a:prstGeom prst="rect">
            <a:avLst/>
          </a:prstGeom>
        </p:spPr>
      </p:pic>
      <p:sp>
        <p:nvSpPr>
          <p:cNvPr id="3" name="Content Placeholder 2"/>
          <p:cNvSpPr>
            <a:spLocks noGrp="1"/>
          </p:cNvSpPr>
          <p:nvPr>
            <p:ph idx="1"/>
          </p:nvPr>
        </p:nvSpPr>
        <p:spPr/>
        <p:txBody>
          <a:bodyPr>
            <a:normAutofit/>
          </a:bodyPr>
          <a:lstStyle/>
          <a:p>
            <a:pPr marL="514350" indent="-514350">
              <a:buAutoNum type="arabicPeriod"/>
            </a:pPr>
            <a:r>
              <a:rPr lang="en-NZ" dirty="0" smtClean="0"/>
              <a:t>Fees increase recap</a:t>
            </a:r>
            <a:endParaRPr lang="en-NZ" sz="3000" dirty="0"/>
          </a:p>
          <a:p>
            <a:pPr marL="514350" indent="-514350">
              <a:buAutoNum type="arabicPeriod"/>
            </a:pPr>
            <a:r>
              <a:rPr lang="en-NZ" sz="3000" dirty="0" smtClean="0"/>
              <a:t>Paid Union Meetings </a:t>
            </a:r>
          </a:p>
          <a:p>
            <a:pPr marL="0" indent="0">
              <a:buNone/>
            </a:pPr>
            <a:r>
              <a:rPr lang="en-NZ" sz="3000" dirty="0" smtClean="0"/>
              <a:t>- the feedback so far</a:t>
            </a:r>
          </a:p>
          <a:p>
            <a:pPr marL="0" indent="0">
              <a:buNone/>
            </a:pPr>
            <a:r>
              <a:rPr lang="en-NZ" sz="3000" dirty="0" smtClean="0"/>
              <a:t>3. Common questions</a:t>
            </a:r>
          </a:p>
          <a:p>
            <a:pPr marL="0" indent="0">
              <a:buNone/>
            </a:pPr>
            <a:r>
              <a:rPr lang="en-NZ" sz="3000" dirty="0" smtClean="0"/>
              <a:t>4. Where to from here? </a:t>
            </a:r>
          </a:p>
        </p:txBody>
      </p:sp>
      <p:sp>
        <p:nvSpPr>
          <p:cNvPr id="2" name="Title 1"/>
          <p:cNvSpPr>
            <a:spLocks noGrp="1"/>
          </p:cNvSpPr>
          <p:nvPr>
            <p:ph type="title"/>
          </p:nvPr>
        </p:nvSpPr>
        <p:spPr/>
        <p:txBody>
          <a:bodyPr/>
          <a:lstStyle/>
          <a:p>
            <a:endParaRPr lang="en-NZ" b="1" dirty="0"/>
          </a:p>
        </p:txBody>
      </p:sp>
    </p:spTree>
    <p:extLst>
      <p:ext uri="{BB962C8B-B14F-4D97-AF65-F5344CB8AC3E}">
        <p14:creationId xmlns:p14="http://schemas.microsoft.com/office/powerpoint/2010/main" val="41693995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0" indent="0">
              <a:buNone/>
            </a:pPr>
            <a:r>
              <a:rPr lang="en-NZ" dirty="0"/>
              <a:t>Make a submission to Teaching Council</a:t>
            </a:r>
            <a:br>
              <a:rPr lang="en-NZ" dirty="0"/>
            </a:br>
            <a:endParaRPr lang="en-NZ" dirty="0" smtClean="0"/>
          </a:p>
          <a:p>
            <a:r>
              <a:rPr lang="en-NZ" dirty="0" smtClean="0"/>
              <a:t>Until March 13</a:t>
            </a:r>
            <a:r>
              <a:rPr lang="en-NZ" baseline="30000" dirty="0" smtClean="0"/>
              <a:t>th</a:t>
            </a:r>
            <a:r>
              <a:rPr lang="en-NZ" dirty="0" smtClean="0"/>
              <a:t>: </a:t>
            </a:r>
            <a:r>
              <a:rPr lang="en-NZ" u="sng" dirty="0">
                <a:hlinkClick r:id="rId3"/>
              </a:rPr>
              <a:t>https://survey.publicvoice.co.nz/s3/teachingcouncilfeesppta</a:t>
            </a:r>
            <a:endParaRPr lang="en-NZ" dirty="0" smtClean="0"/>
          </a:p>
          <a:p>
            <a:pPr marL="0" indent="0">
              <a:buNone/>
            </a:pPr>
            <a:endParaRPr lang="en-NZ" dirty="0" smtClean="0"/>
          </a:p>
          <a:p>
            <a:r>
              <a:rPr lang="en-US" dirty="0" smtClean="0"/>
              <a:t>Write a collective email to the Teaching Council from their branch</a:t>
            </a:r>
          </a:p>
          <a:p>
            <a:pPr marL="0" indent="0">
              <a:buNone/>
            </a:pPr>
            <a:r>
              <a:rPr lang="en-US" dirty="0" smtClean="0"/>
              <a:t>Email address: </a:t>
            </a:r>
            <a:r>
              <a:rPr lang="en-US" dirty="0" smtClean="0">
                <a:hlinkClick r:id="rId4"/>
              </a:rPr>
              <a:t>feedback</a:t>
            </a:r>
            <a:r>
              <a:rPr lang="en-NZ" dirty="0" smtClean="0">
                <a:hlinkClick r:id="rId4"/>
              </a:rPr>
              <a:t>@teachingcouncil.nz</a:t>
            </a:r>
            <a:endParaRPr lang="en-NZ" dirty="0"/>
          </a:p>
          <a:p>
            <a:pPr marL="0" indent="0">
              <a:buNone/>
            </a:pPr>
            <a:endParaRPr lang="en-US" dirty="0" smtClean="0"/>
          </a:p>
          <a:p>
            <a:r>
              <a:rPr lang="en-US" dirty="0" smtClean="0"/>
              <a:t>Write to your local MP, Minister </a:t>
            </a:r>
            <a:r>
              <a:rPr lang="en-US" dirty="0" err="1" smtClean="0"/>
              <a:t>Hipkins</a:t>
            </a:r>
            <a:r>
              <a:rPr lang="en-US" dirty="0" smtClean="0"/>
              <a:t>, or the Prime Minister to express concern </a:t>
            </a:r>
            <a:endParaRPr lang="en-NZ" dirty="0"/>
          </a:p>
          <a:p>
            <a:pPr marL="0" indent="0">
              <a:buNone/>
            </a:pPr>
            <a:r>
              <a:rPr lang="en-US" dirty="0" smtClean="0"/>
              <a:t>Link here</a:t>
            </a:r>
            <a:r>
              <a:rPr lang="en-US" dirty="0"/>
              <a:t>: </a:t>
            </a:r>
            <a:r>
              <a:rPr lang="en-US" dirty="0">
                <a:hlinkClick r:id="rId5"/>
              </a:rPr>
              <a:t>https://www.parliament.nz/en/mps-and-electorates/members-of-parliament/</a:t>
            </a:r>
            <a:endParaRPr lang="en-US" dirty="0" smtClean="0"/>
          </a:p>
        </p:txBody>
      </p:sp>
      <p:sp>
        <p:nvSpPr>
          <p:cNvPr id="4" name="Title 1"/>
          <p:cNvSpPr txBox="1">
            <a:spLocks/>
          </p:cNvSpPr>
          <p:nvPr/>
        </p:nvSpPr>
        <p:spPr>
          <a:xfrm>
            <a:off x="467544" y="476672"/>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NZ" sz="4500" b="1" dirty="0" smtClean="0"/>
              <a:t>It’s not too late to make a submission!</a:t>
            </a:r>
          </a:p>
          <a:p>
            <a:endParaRPr lang="en-NZ" dirty="0"/>
          </a:p>
        </p:txBody>
      </p:sp>
    </p:spTree>
    <p:extLst>
      <p:ext uri="{BB962C8B-B14F-4D97-AF65-F5344CB8AC3E}">
        <p14:creationId xmlns:p14="http://schemas.microsoft.com/office/powerpoint/2010/main" val="1425871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b="1" dirty="0" smtClean="0"/>
              <a:t>A reminder…</a:t>
            </a:r>
            <a:endParaRPr lang="en-NZ" b="1" dirty="0"/>
          </a:p>
        </p:txBody>
      </p:sp>
      <p:sp>
        <p:nvSpPr>
          <p:cNvPr id="3" name="Content Placeholder 2"/>
          <p:cNvSpPr>
            <a:spLocks noGrp="1"/>
          </p:cNvSpPr>
          <p:nvPr>
            <p:ph idx="1"/>
          </p:nvPr>
        </p:nvSpPr>
        <p:spPr/>
        <p:txBody>
          <a:bodyPr>
            <a:normAutofit/>
          </a:bodyPr>
          <a:lstStyle/>
          <a:p>
            <a:pPr marL="0" indent="0">
              <a:buNone/>
            </a:pPr>
            <a:r>
              <a:rPr lang="en-NZ" dirty="0" smtClean="0"/>
              <a:t>The Teaching Council has announced it intends to increase fees from $221. It is consulting on two options:</a:t>
            </a:r>
          </a:p>
          <a:p>
            <a:pPr>
              <a:buFontTx/>
              <a:buChar char="-"/>
            </a:pPr>
            <a:r>
              <a:rPr lang="en-NZ" dirty="0" smtClean="0"/>
              <a:t>$470 for everyone</a:t>
            </a:r>
          </a:p>
          <a:p>
            <a:pPr>
              <a:buFontTx/>
              <a:buChar char="-"/>
            </a:pPr>
            <a:r>
              <a:rPr lang="en-NZ" dirty="0" smtClean="0"/>
              <a:t>$300 for PCTs (beginner teachers) and $500 for everyone else</a:t>
            </a:r>
          </a:p>
        </p:txBody>
      </p:sp>
    </p:spTree>
    <p:extLst>
      <p:ext uri="{BB962C8B-B14F-4D97-AF65-F5344CB8AC3E}">
        <p14:creationId xmlns:p14="http://schemas.microsoft.com/office/powerpoint/2010/main" val="29280080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fontScale="90000"/>
          </a:bodyPr>
          <a:lstStyle/>
          <a:p>
            <a:r>
              <a:rPr lang="en-NZ" sz="4900" b="1" dirty="0" smtClean="0"/>
              <a:t>Paid Union Meetings – the picture so far</a:t>
            </a:r>
            <a:r>
              <a:rPr lang="en-NZ" dirty="0"/>
              <a:t/>
            </a:r>
            <a:br>
              <a:rPr lang="en-NZ" dirty="0"/>
            </a:br>
            <a:endParaRPr lang="en-NZ" dirty="0"/>
          </a:p>
        </p:txBody>
      </p:sp>
      <p:sp>
        <p:nvSpPr>
          <p:cNvPr id="3" name="Content Placeholder 2"/>
          <p:cNvSpPr>
            <a:spLocks noGrp="1"/>
          </p:cNvSpPr>
          <p:nvPr>
            <p:ph idx="1"/>
          </p:nvPr>
        </p:nvSpPr>
        <p:spPr>
          <a:xfrm>
            <a:off x="539552" y="1556792"/>
            <a:ext cx="8075240" cy="4525963"/>
          </a:xfrm>
        </p:spPr>
        <p:txBody>
          <a:bodyPr/>
          <a:lstStyle/>
          <a:p>
            <a:pPr marL="0" indent="0">
              <a:buNone/>
            </a:pPr>
            <a:r>
              <a:rPr lang="en-NZ" sz="2800" dirty="0" smtClean="0"/>
              <a:t>The last PUMs do not finish until March 13</a:t>
            </a:r>
            <a:r>
              <a:rPr lang="en-NZ" sz="2800" baseline="30000" dirty="0" smtClean="0"/>
              <a:t>th</a:t>
            </a:r>
            <a:r>
              <a:rPr lang="en-NZ" sz="2800" dirty="0" smtClean="0"/>
              <a:t>, so please be aware that this is DRAFT DATA – it is an indication, not a final result. </a:t>
            </a:r>
            <a:endParaRPr lang="en-NZ" sz="28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911" t="19112" r="911" b="13538"/>
          <a:stretch/>
        </p:blipFill>
        <p:spPr>
          <a:xfrm>
            <a:off x="1468085" y="2996952"/>
            <a:ext cx="6804248" cy="3436924"/>
          </a:xfrm>
          <a:prstGeom prst="rect">
            <a:avLst/>
          </a:prstGeom>
        </p:spPr>
      </p:pic>
    </p:spTree>
    <p:extLst>
      <p:ext uri="{BB962C8B-B14F-4D97-AF65-F5344CB8AC3E}">
        <p14:creationId xmlns:p14="http://schemas.microsoft.com/office/powerpoint/2010/main" val="3916070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NZ" dirty="0" smtClean="0"/>
              <a:t>At least </a:t>
            </a:r>
            <a:r>
              <a:rPr lang="en-NZ" b="1" dirty="0" smtClean="0"/>
              <a:t>335</a:t>
            </a:r>
            <a:r>
              <a:rPr lang="en-NZ" dirty="0" smtClean="0"/>
              <a:t> Branch-based Paid Union Meetings have been notified across the country. </a:t>
            </a:r>
            <a:endParaRPr lang="en-NZ" dirty="0"/>
          </a:p>
          <a:p>
            <a:pPr marL="0" indent="0">
              <a:buNone/>
            </a:pPr>
            <a:r>
              <a:rPr lang="en-NZ" b="1" dirty="0" smtClean="0"/>
              <a:t>10,800</a:t>
            </a:r>
            <a:r>
              <a:rPr lang="en-NZ" dirty="0" smtClean="0"/>
              <a:t> members have had their say. </a:t>
            </a:r>
            <a:endParaRPr lang="en-NZ" dirty="0"/>
          </a:p>
        </p:txBody>
      </p:sp>
      <p:sp>
        <p:nvSpPr>
          <p:cNvPr id="4" name="Title 1"/>
          <p:cNvSpPr txBox="1">
            <a:spLocks/>
          </p:cNvSpPr>
          <p:nvPr/>
        </p:nvSpPr>
        <p:spPr>
          <a:xfrm>
            <a:off x="467544" y="476672"/>
            <a:ext cx="8229600" cy="1143000"/>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NZ" sz="4900" b="1" dirty="0" smtClean="0"/>
              <a:t>Let’s hear it for the Branch Chairs! </a:t>
            </a:r>
          </a:p>
          <a:p>
            <a:r>
              <a:rPr lang="en-NZ" sz="4900" b="1" dirty="0" smtClean="0"/>
              <a:t>(and Regional Committees and the Executive Committee)</a:t>
            </a:r>
            <a:r>
              <a:rPr lang="en-NZ" dirty="0" smtClean="0"/>
              <a:t/>
            </a:r>
            <a:br>
              <a:rPr lang="en-NZ" dirty="0" smtClean="0"/>
            </a:br>
            <a:endParaRPr lang="en-NZ"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1640" y="3284984"/>
            <a:ext cx="2427734" cy="3236979"/>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8291" t="-6980" r="60370" b="6980"/>
          <a:stretch/>
        </p:blipFill>
        <p:spPr>
          <a:xfrm>
            <a:off x="6012160" y="3375462"/>
            <a:ext cx="2602527" cy="3056021"/>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50939" r="17558" b="17357"/>
          <a:stretch/>
        </p:blipFill>
        <p:spPr>
          <a:xfrm>
            <a:off x="4067944" y="3308977"/>
            <a:ext cx="2160240" cy="3188992"/>
          </a:xfrm>
          <a:prstGeom prst="rect">
            <a:avLst/>
          </a:prstGeom>
        </p:spPr>
      </p:pic>
    </p:spTree>
    <p:extLst>
      <p:ext uri="{BB962C8B-B14F-4D97-AF65-F5344CB8AC3E}">
        <p14:creationId xmlns:p14="http://schemas.microsoft.com/office/powerpoint/2010/main" val="18888751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3">
            <a:extLst>
              <a:ext uri="{28A0092B-C50C-407E-A947-70E740481C1C}">
                <a14:useLocalDpi xmlns:a14="http://schemas.microsoft.com/office/drawing/2010/main" val="0"/>
              </a:ext>
            </a:extLst>
          </a:blip>
          <a:srcRect t="1615" b="2185"/>
          <a:stretch/>
        </p:blipFill>
        <p:spPr>
          <a:xfrm>
            <a:off x="2195736" y="2616784"/>
            <a:ext cx="4420331" cy="3088735"/>
          </a:xfrm>
        </p:spPr>
      </p:pic>
      <p:sp>
        <p:nvSpPr>
          <p:cNvPr id="6" name="Title 1"/>
          <p:cNvSpPr>
            <a:spLocks noGrp="1"/>
          </p:cNvSpPr>
          <p:nvPr>
            <p:ph type="title"/>
          </p:nvPr>
        </p:nvSpPr>
        <p:spPr>
          <a:xfrm>
            <a:off x="467544" y="476672"/>
            <a:ext cx="8229600" cy="1143000"/>
          </a:xfrm>
        </p:spPr>
        <p:txBody>
          <a:bodyPr>
            <a:normAutofit fontScale="90000"/>
          </a:bodyPr>
          <a:lstStyle/>
          <a:p>
            <a:r>
              <a:rPr lang="en-NZ" sz="4800" dirty="0"/>
              <a:t>Do you support the two options for fee increases put forward by Teaching Council?</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5190" y="2132856"/>
            <a:ext cx="5744377" cy="4496427"/>
          </a:xfrm>
          <a:prstGeom prst="rect">
            <a:avLst/>
          </a:prstGeom>
        </p:spPr>
      </p:pic>
    </p:spTree>
    <p:extLst>
      <p:ext uri="{BB962C8B-B14F-4D97-AF65-F5344CB8AC3E}">
        <p14:creationId xmlns:p14="http://schemas.microsoft.com/office/powerpoint/2010/main" val="16424161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2536" y="463947"/>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NZ" dirty="0" smtClean="0"/>
              <a:t/>
            </a:r>
            <a:br>
              <a:rPr lang="en-NZ" dirty="0" smtClean="0"/>
            </a:br>
            <a:endParaRPr lang="en-NZ" dirty="0"/>
          </a:p>
        </p:txBody>
      </p:sp>
      <p:sp>
        <p:nvSpPr>
          <p:cNvPr id="2" name="Rectangle 1"/>
          <p:cNvSpPr/>
          <p:nvPr/>
        </p:nvSpPr>
        <p:spPr>
          <a:xfrm>
            <a:off x="683569" y="450672"/>
            <a:ext cx="7992888" cy="1077218"/>
          </a:xfrm>
          <a:prstGeom prst="rect">
            <a:avLst/>
          </a:prstGeom>
        </p:spPr>
        <p:txBody>
          <a:bodyPr wrap="square">
            <a:spAutoFit/>
          </a:bodyPr>
          <a:lstStyle/>
          <a:p>
            <a:pPr algn="ctr"/>
            <a:r>
              <a:rPr lang="en-NZ" sz="3200" dirty="0">
                <a:solidFill>
                  <a:prstClr val="black"/>
                </a:solidFill>
              </a:rPr>
              <a:t>Are there alternatives to increasing </a:t>
            </a:r>
            <a:endParaRPr lang="en-NZ" sz="3200" dirty="0" smtClean="0">
              <a:solidFill>
                <a:prstClr val="black"/>
              </a:solidFill>
            </a:endParaRPr>
          </a:p>
          <a:p>
            <a:pPr algn="ctr"/>
            <a:r>
              <a:rPr lang="en-NZ" sz="3200" dirty="0" smtClean="0">
                <a:solidFill>
                  <a:prstClr val="black"/>
                </a:solidFill>
              </a:rPr>
              <a:t>Teaching </a:t>
            </a:r>
            <a:r>
              <a:rPr lang="en-NZ" sz="3200" dirty="0">
                <a:solidFill>
                  <a:prstClr val="black"/>
                </a:solidFill>
              </a:rPr>
              <a:t>Council fees?</a:t>
            </a:r>
            <a:endParaRPr lang="en-NZ"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5983" y="1709660"/>
            <a:ext cx="5268060" cy="4515480"/>
          </a:xfrm>
          <a:prstGeom prst="rect">
            <a:avLst/>
          </a:prstGeom>
        </p:spPr>
      </p:pic>
      <p:sp>
        <p:nvSpPr>
          <p:cNvPr id="6" name="Content Placeholder 5"/>
          <p:cNvSpPr>
            <a:spLocks noGrp="1"/>
          </p:cNvSpPr>
          <p:nvPr>
            <p:ph idx="1"/>
          </p:nvPr>
        </p:nvSpPr>
        <p:spPr>
          <a:xfrm>
            <a:off x="1115616" y="1527890"/>
            <a:ext cx="7041976" cy="6067033"/>
          </a:xfrm>
        </p:spPr>
        <p:txBody>
          <a:bodyPr/>
          <a:lstStyle/>
          <a:p>
            <a:pPr marL="0" indent="0">
              <a:buNone/>
            </a:pPr>
            <a:endParaRPr lang="en-NZ" dirty="0"/>
          </a:p>
        </p:txBody>
      </p:sp>
    </p:spTree>
    <p:extLst>
      <p:ext uri="{BB962C8B-B14F-4D97-AF65-F5344CB8AC3E}">
        <p14:creationId xmlns:p14="http://schemas.microsoft.com/office/powerpoint/2010/main" val="1693894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lvl="1" indent="0">
              <a:buNone/>
            </a:pPr>
            <a:endParaRPr lang="en-NZ" i="1" dirty="0"/>
          </a:p>
          <a:p>
            <a:pPr marL="457200" lvl="1" indent="0">
              <a:buNone/>
            </a:pPr>
            <a:endParaRPr lang="en-NZ" dirty="0" smtClean="0"/>
          </a:p>
        </p:txBody>
      </p:sp>
      <p:sp>
        <p:nvSpPr>
          <p:cNvPr id="4" name="Title 1"/>
          <p:cNvSpPr txBox="1">
            <a:spLocks/>
          </p:cNvSpPr>
          <p:nvPr/>
        </p:nvSpPr>
        <p:spPr>
          <a:xfrm>
            <a:off x="467544" y="476672"/>
            <a:ext cx="8229600" cy="114300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NZ" sz="4800" dirty="0"/>
              <a:t>Who should pay the Teaching Council fees?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556792"/>
            <a:ext cx="4857212" cy="422940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2782" y="1629615"/>
            <a:ext cx="4319665" cy="4319665"/>
          </a:xfrm>
          <a:prstGeom prst="rect">
            <a:avLst/>
          </a:prstGeom>
        </p:spPr>
      </p:pic>
    </p:spTree>
    <p:extLst>
      <p:ext uri="{BB962C8B-B14F-4D97-AF65-F5344CB8AC3E}">
        <p14:creationId xmlns:p14="http://schemas.microsoft.com/office/powerpoint/2010/main" val="12364234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67744" y="1844824"/>
            <a:ext cx="4384231" cy="4525963"/>
          </a:xfrm>
        </p:spPr>
      </p:pic>
      <p:sp>
        <p:nvSpPr>
          <p:cNvPr id="4" name="Title 1"/>
          <p:cNvSpPr txBox="1">
            <a:spLocks/>
          </p:cNvSpPr>
          <p:nvPr/>
        </p:nvSpPr>
        <p:spPr>
          <a:xfrm>
            <a:off x="467544" y="476672"/>
            <a:ext cx="8229600" cy="1143000"/>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NZ" sz="5400" dirty="0" smtClean="0"/>
              <a:t>In </a:t>
            </a:r>
            <a:r>
              <a:rPr lang="en-NZ" sz="5400" dirty="0"/>
              <a:t>the event that the Teaching Council implements its proposed fee increase, do you approve the PPTA executive to implement next steps?</a:t>
            </a:r>
            <a:endParaRPr lang="en-NZ" dirty="0"/>
          </a:p>
        </p:txBody>
      </p:sp>
    </p:spTree>
    <p:extLst>
      <p:ext uri="{BB962C8B-B14F-4D97-AF65-F5344CB8AC3E}">
        <p14:creationId xmlns:p14="http://schemas.microsoft.com/office/powerpoint/2010/main" val="15944244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6985</TotalTime>
  <Words>948</Words>
  <Application>Microsoft Office PowerPoint</Application>
  <PresentationFormat>On-screen Show (4:3)</PresentationFormat>
  <Paragraphs>120</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A reminder…</vt:lpstr>
      <vt:lpstr>Paid Union Meetings – the picture so far </vt:lpstr>
      <vt:lpstr>PowerPoint Presentation</vt:lpstr>
      <vt:lpstr>Do you support the two options for fee increases put forward by Teaching Council?</vt:lpstr>
      <vt:lpstr>PowerPoint Presentation</vt:lpstr>
      <vt:lpstr>PowerPoint Presentation</vt:lpstr>
      <vt:lpstr>PowerPoint Presentation</vt:lpstr>
      <vt:lpstr>PowerPoint Presentation</vt:lpstr>
      <vt:lpstr>PowerPoint Presentation</vt:lpstr>
      <vt:lpstr>General Feedback </vt:lpstr>
      <vt:lpstr>General Feedback </vt:lpstr>
      <vt:lpstr>General Feedback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Branch PUM</dc:title>
  <dc:creator>Susan Haugh</dc:creator>
  <cp:lastModifiedBy>Susan Haugh</cp:lastModifiedBy>
  <cp:revision>70</cp:revision>
  <cp:lastPrinted>2020-02-02T22:02:44Z</cp:lastPrinted>
  <dcterms:created xsi:type="dcterms:W3CDTF">2020-01-30T02:58:06Z</dcterms:created>
  <dcterms:modified xsi:type="dcterms:W3CDTF">2020-03-09T19:56:33Z</dcterms:modified>
</cp:coreProperties>
</file>