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68" r:id="rId4"/>
    <p:sldId id="258" r:id="rId5"/>
    <p:sldId id="267" r:id="rId6"/>
    <p:sldId id="269" r:id="rId7"/>
    <p:sldId id="259" r:id="rId8"/>
    <p:sldId id="262" r:id="rId9"/>
    <p:sldId id="261" r:id="rId10"/>
    <p:sldId id="263" r:id="rId11"/>
    <p:sldId id="264" r:id="rId12"/>
    <p:sldId id="266" r:id="rId13"/>
    <p:sldId id="265" r:id="rId14"/>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801" y="-48"/>
      </p:cViewPr>
      <p:guideLst>
        <p:guide orient="horz" pos="2160"/>
        <p:guide pos="2880"/>
      </p:guideLst>
    </p:cSldViewPr>
  </p:slideViewPr>
  <p:notesTextViewPr>
    <p:cViewPr>
      <p:scale>
        <a:sx n="1" d="1"/>
        <a:sy n="1" d="1"/>
      </p:scale>
      <p:origin x="0" y="0"/>
    </p:cViewPr>
  </p:notesTextViewPr>
  <p:notesViewPr>
    <p:cSldViewPr>
      <p:cViewPr varScale="1">
        <p:scale>
          <a:sx n="81" d="100"/>
          <a:sy n="81" d="100"/>
        </p:scale>
        <p:origin x="-4020" y="-96"/>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NZ" dirty="0"/>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D40C9F64-1169-4057-B96F-E19564149B59}" type="datetimeFigureOut">
              <a:rPr lang="en-NZ" smtClean="0"/>
              <a:t>7/03/2020</a:t>
            </a:fld>
            <a:endParaRPr lang="en-NZ" dirty="0"/>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NZ" dirty="0"/>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1A8DF5E9-2F2A-4DB2-8FCB-869097E0A3A5}" type="slidenum">
              <a:rPr lang="en-NZ" smtClean="0"/>
              <a:t>‹#›</a:t>
            </a:fld>
            <a:endParaRPr lang="en-NZ" dirty="0"/>
          </a:p>
        </p:txBody>
      </p:sp>
    </p:spTree>
    <p:extLst>
      <p:ext uri="{BB962C8B-B14F-4D97-AF65-F5344CB8AC3E}">
        <p14:creationId xmlns:p14="http://schemas.microsoft.com/office/powerpoint/2010/main" val="1933171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NZ" dirty="0"/>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60032076-627E-4686-A41B-1EC3A057604F}" type="datetimeFigureOut">
              <a:rPr lang="en-NZ" smtClean="0"/>
              <a:t>7/03/2020</a:t>
            </a:fld>
            <a:endParaRPr lang="en-NZ" dirty="0"/>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NZ" dirty="0"/>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en-NZ" dirty="0"/>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1EAB7D8-8048-47BE-AFDB-8A59C11361D1}" type="slidenum">
              <a:rPr lang="en-NZ" smtClean="0"/>
              <a:t>‹#›</a:t>
            </a:fld>
            <a:endParaRPr lang="en-NZ" dirty="0"/>
          </a:p>
        </p:txBody>
      </p:sp>
    </p:spTree>
    <p:extLst>
      <p:ext uri="{BB962C8B-B14F-4D97-AF65-F5344CB8AC3E}">
        <p14:creationId xmlns:p14="http://schemas.microsoft.com/office/powerpoint/2010/main" val="3475958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C1EAB7D8-8048-47BE-AFDB-8A59C11361D1}" type="slidenum">
              <a:rPr lang="en-NZ" smtClean="0"/>
              <a:t>1</a:t>
            </a:fld>
            <a:endParaRPr lang="en-NZ" dirty="0"/>
          </a:p>
        </p:txBody>
      </p:sp>
    </p:spTree>
    <p:extLst>
      <p:ext uri="{BB962C8B-B14F-4D97-AF65-F5344CB8AC3E}">
        <p14:creationId xmlns:p14="http://schemas.microsoft.com/office/powerpoint/2010/main" val="3400790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NZ"/>
          </a:p>
        </p:txBody>
      </p:sp>
      <p:sp>
        <p:nvSpPr>
          <p:cNvPr id="4" name="Date Placeholder 3"/>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1298714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3843864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663001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402864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5" name="Footer Placeholder 4"/>
          <p:cNvSpPr>
            <a:spLocks noGrp="1"/>
          </p:cNvSpPr>
          <p:nvPr>
            <p:ph type="ftr" sz="quarter" idx="11"/>
          </p:nvPr>
        </p:nvSpPr>
        <p:spPr/>
        <p:txBody>
          <a:bodyPr/>
          <a:lstStyle/>
          <a:p>
            <a:endParaRPr lang="en-NZ" dirty="0"/>
          </a:p>
        </p:txBody>
      </p:sp>
      <p:sp>
        <p:nvSpPr>
          <p:cNvPr id="6" name="Slide Number Placeholder 5"/>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1089370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2203938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Date Placeholder 6"/>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8" name="Footer Placeholder 7"/>
          <p:cNvSpPr>
            <a:spLocks noGrp="1"/>
          </p:cNvSpPr>
          <p:nvPr>
            <p:ph type="ftr" sz="quarter" idx="11"/>
          </p:nvPr>
        </p:nvSpPr>
        <p:spPr/>
        <p:txBody>
          <a:bodyPr/>
          <a:lstStyle/>
          <a:p>
            <a:endParaRPr lang="en-NZ" dirty="0"/>
          </a:p>
        </p:txBody>
      </p:sp>
      <p:sp>
        <p:nvSpPr>
          <p:cNvPr id="9" name="Slide Number Placeholder 8"/>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1389421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4" name="Footer Placeholder 3"/>
          <p:cNvSpPr>
            <a:spLocks noGrp="1"/>
          </p:cNvSpPr>
          <p:nvPr>
            <p:ph type="ftr" sz="quarter" idx="11"/>
          </p:nvPr>
        </p:nvSpPr>
        <p:spPr/>
        <p:txBody>
          <a:bodyPr/>
          <a:lstStyle/>
          <a:p>
            <a:endParaRPr lang="en-NZ" dirty="0"/>
          </a:p>
        </p:txBody>
      </p:sp>
      <p:sp>
        <p:nvSpPr>
          <p:cNvPr id="5" name="Slide Number Placeholder 4"/>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103092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3" name="Footer Placeholder 2"/>
          <p:cNvSpPr>
            <a:spLocks noGrp="1"/>
          </p:cNvSpPr>
          <p:nvPr>
            <p:ph type="ftr" sz="quarter" idx="11"/>
          </p:nvPr>
        </p:nvSpPr>
        <p:spPr/>
        <p:txBody>
          <a:bodyPr/>
          <a:lstStyle/>
          <a:p>
            <a:endParaRPr lang="en-NZ" dirty="0"/>
          </a:p>
        </p:txBody>
      </p:sp>
      <p:sp>
        <p:nvSpPr>
          <p:cNvPr id="4" name="Slide Number Placeholder 3"/>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35060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268164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BF2249-36FC-4E6A-87A4-A1CAE215887B}" type="datetimeFigureOut">
              <a:rPr lang="en-NZ" smtClean="0"/>
              <a:t>7/03/2020</a:t>
            </a:fld>
            <a:endParaRPr lang="en-NZ" dirty="0"/>
          </a:p>
        </p:txBody>
      </p:sp>
      <p:sp>
        <p:nvSpPr>
          <p:cNvPr id="6" name="Footer Placeholder 5"/>
          <p:cNvSpPr>
            <a:spLocks noGrp="1"/>
          </p:cNvSpPr>
          <p:nvPr>
            <p:ph type="ftr" sz="quarter" idx="11"/>
          </p:nvPr>
        </p:nvSpPr>
        <p:spPr/>
        <p:txBody>
          <a:bodyPr/>
          <a:lstStyle/>
          <a:p>
            <a:endParaRPr lang="en-NZ" dirty="0"/>
          </a:p>
        </p:txBody>
      </p:sp>
      <p:sp>
        <p:nvSpPr>
          <p:cNvPr id="7" name="Slide Number Placeholder 6"/>
          <p:cNvSpPr>
            <a:spLocks noGrp="1"/>
          </p:cNvSpPr>
          <p:nvPr>
            <p:ph type="sldNum" sz="quarter" idx="12"/>
          </p:nvPr>
        </p:nvSpPr>
        <p:spPr/>
        <p:txBody>
          <a:bodyPr/>
          <a:lstStyle/>
          <a:p>
            <a:fld id="{93C0878C-BD59-4B76-A0CE-7CE311A5B80C}" type="slidenum">
              <a:rPr lang="en-NZ" smtClean="0"/>
              <a:t>‹#›</a:t>
            </a:fld>
            <a:endParaRPr lang="en-NZ" dirty="0"/>
          </a:p>
        </p:txBody>
      </p:sp>
    </p:spTree>
    <p:extLst>
      <p:ext uri="{BB962C8B-B14F-4D97-AF65-F5344CB8AC3E}">
        <p14:creationId xmlns:p14="http://schemas.microsoft.com/office/powerpoint/2010/main" val="2489183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NZ"/>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F2249-36FC-4E6A-87A4-A1CAE215887B}" type="datetimeFigureOut">
              <a:rPr lang="en-NZ" smtClean="0"/>
              <a:t>7/03/2020</a:t>
            </a:fld>
            <a:endParaRPr lang="en-NZ"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0878C-BD59-4B76-A0CE-7CE311A5B80C}" type="slidenum">
              <a:rPr lang="en-NZ" smtClean="0"/>
              <a:t>‹#›</a:t>
            </a:fld>
            <a:endParaRPr lang="en-NZ" dirty="0"/>
          </a:p>
        </p:txBody>
      </p:sp>
      <p:grpSp>
        <p:nvGrpSpPr>
          <p:cNvPr id="7" name="Group 6"/>
          <p:cNvGrpSpPr/>
          <p:nvPr userDrawn="1"/>
        </p:nvGrpSpPr>
        <p:grpSpPr>
          <a:xfrm>
            <a:off x="9001124" y="0"/>
            <a:ext cx="142876" cy="6858000"/>
            <a:chOff x="9001124" y="0"/>
            <a:chExt cx="142876" cy="6858000"/>
          </a:xfrm>
        </p:grpSpPr>
        <p:sp>
          <p:nvSpPr>
            <p:cNvPr id="8" name="Rectangle 7"/>
            <p:cNvSpPr/>
            <p:nvPr/>
          </p:nvSpPr>
          <p:spPr>
            <a:xfrm>
              <a:off x="9001124" y="0"/>
              <a:ext cx="142876" cy="1371600"/>
            </a:xfrm>
            <a:prstGeom prst="rect">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0"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79512" y="6094239"/>
            <a:ext cx="1080120" cy="647129"/>
          </a:xfrm>
          <a:prstGeom prst="rect">
            <a:avLst/>
          </a:prstGeom>
        </p:spPr>
      </p:pic>
    </p:spTree>
    <p:extLst>
      <p:ext uri="{BB962C8B-B14F-4D97-AF65-F5344CB8AC3E}">
        <p14:creationId xmlns:p14="http://schemas.microsoft.com/office/powerpoint/2010/main" val="3472528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ppta.org.nz/pld-fund/" TargetMode="External"/><Relationship Id="rId2" Type="http://schemas.openxmlformats.org/officeDocument/2006/relationships/hyperlink" Target="mailto:pld@ppta.org.nz"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b="1" dirty="0" smtClean="0"/>
              <a:t>PLD Fund</a:t>
            </a:r>
            <a:endParaRPr lang="en-NZ" b="1" dirty="0"/>
          </a:p>
        </p:txBody>
      </p:sp>
      <p:sp>
        <p:nvSpPr>
          <p:cNvPr id="3" name="Subtitle 2"/>
          <p:cNvSpPr>
            <a:spLocks noGrp="1"/>
          </p:cNvSpPr>
          <p:nvPr>
            <p:ph type="subTitle" idx="1"/>
          </p:nvPr>
        </p:nvSpPr>
        <p:spPr>
          <a:xfrm>
            <a:off x="1403648" y="3717032"/>
            <a:ext cx="6400800" cy="1752600"/>
          </a:xfrm>
        </p:spPr>
        <p:txBody>
          <a:bodyPr/>
          <a:lstStyle/>
          <a:p>
            <a:r>
              <a:rPr lang="en-NZ" dirty="0" smtClean="0">
                <a:solidFill>
                  <a:schemeClr val="tx1"/>
                </a:solidFill>
              </a:rPr>
              <a:t>March 2020</a:t>
            </a:r>
            <a:endParaRPr lang="en-NZ" dirty="0">
              <a:solidFill>
                <a:schemeClr val="tx1"/>
              </a:solidFill>
            </a:endParaRPr>
          </a:p>
        </p:txBody>
      </p:sp>
    </p:spTree>
    <p:extLst>
      <p:ext uri="{BB962C8B-B14F-4D97-AF65-F5344CB8AC3E}">
        <p14:creationId xmlns:p14="http://schemas.microsoft.com/office/powerpoint/2010/main" val="3640199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Pasifika Fono</a:t>
            </a:r>
            <a:endParaRPr lang="en-NZ" dirty="0"/>
          </a:p>
        </p:txBody>
      </p:sp>
      <p:sp>
        <p:nvSpPr>
          <p:cNvPr id="3" name="Content Placeholder 2"/>
          <p:cNvSpPr>
            <a:spLocks noGrp="1"/>
          </p:cNvSpPr>
          <p:nvPr>
            <p:ph idx="1"/>
          </p:nvPr>
        </p:nvSpPr>
        <p:spPr/>
        <p:txBody>
          <a:bodyPr/>
          <a:lstStyle/>
          <a:p>
            <a:r>
              <a:rPr lang="mi-NZ" dirty="0" smtClean="0"/>
              <a:t>13-14 </a:t>
            </a:r>
            <a:r>
              <a:rPr lang="mi-NZ" dirty="0"/>
              <a:t>July</a:t>
            </a:r>
          </a:p>
          <a:p>
            <a:r>
              <a:rPr lang="mi-NZ" dirty="0"/>
              <a:t>Now funded out of the PLD fund</a:t>
            </a:r>
          </a:p>
          <a:p>
            <a:r>
              <a:rPr lang="mi-NZ" dirty="0"/>
              <a:t>Organisation and costing remains as per usual</a:t>
            </a:r>
            <a:endParaRPr lang="en-NZ" dirty="0"/>
          </a:p>
          <a:p>
            <a:endParaRPr lang="en-NZ" dirty="0"/>
          </a:p>
        </p:txBody>
      </p:sp>
    </p:spTree>
    <p:extLst>
      <p:ext uri="{BB962C8B-B14F-4D97-AF65-F5344CB8AC3E}">
        <p14:creationId xmlns:p14="http://schemas.microsoft.com/office/powerpoint/2010/main" val="8020804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Women in Leadership Summit</a:t>
            </a:r>
            <a:endParaRPr lang="en-NZ" dirty="0"/>
          </a:p>
        </p:txBody>
      </p:sp>
      <p:sp>
        <p:nvSpPr>
          <p:cNvPr id="3" name="Content Placeholder 2"/>
          <p:cNvSpPr>
            <a:spLocks noGrp="1"/>
          </p:cNvSpPr>
          <p:nvPr>
            <p:ph idx="1"/>
          </p:nvPr>
        </p:nvSpPr>
        <p:spPr/>
        <p:txBody>
          <a:bodyPr/>
          <a:lstStyle/>
          <a:p>
            <a:r>
              <a:rPr lang="mi-NZ" dirty="0" smtClean="0"/>
              <a:t>Contracted NZCER to do some research for us. Cathy Wylie and Jo MacDonald are the researchers</a:t>
            </a:r>
          </a:p>
          <a:p>
            <a:r>
              <a:rPr lang="mi-NZ" dirty="0" smtClean="0"/>
              <a:t>Summit will be in September (by invitation), in Auckland. Hoping Cathy or Jo will be able to attend and present</a:t>
            </a:r>
          </a:p>
          <a:p>
            <a:r>
              <a:rPr lang="mi-NZ" dirty="0" smtClean="0"/>
              <a:t>The research and summit will determine the way forward</a:t>
            </a:r>
          </a:p>
          <a:p>
            <a:endParaRPr lang="mi-NZ" dirty="0" smtClean="0"/>
          </a:p>
          <a:p>
            <a:endParaRPr lang="en-NZ" dirty="0"/>
          </a:p>
        </p:txBody>
      </p:sp>
    </p:spTree>
    <p:extLst>
      <p:ext uri="{BB962C8B-B14F-4D97-AF65-F5344CB8AC3E}">
        <p14:creationId xmlns:p14="http://schemas.microsoft.com/office/powerpoint/2010/main" val="2247788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Other Events</a:t>
            </a:r>
            <a:endParaRPr lang="en-NZ" dirty="0"/>
          </a:p>
        </p:txBody>
      </p:sp>
      <p:sp>
        <p:nvSpPr>
          <p:cNvPr id="3" name="Content Placeholder 2"/>
          <p:cNvSpPr>
            <a:spLocks noGrp="1"/>
          </p:cNvSpPr>
          <p:nvPr>
            <p:ph idx="1"/>
          </p:nvPr>
        </p:nvSpPr>
        <p:spPr/>
        <p:txBody>
          <a:bodyPr/>
          <a:lstStyle/>
          <a:p>
            <a:r>
              <a:rPr lang="mi-NZ" dirty="0" smtClean="0"/>
              <a:t>Te Reo and Tikanga – will tender shortly</a:t>
            </a:r>
          </a:p>
          <a:p>
            <a:r>
              <a:rPr lang="mi-NZ" dirty="0" smtClean="0"/>
              <a:t>Leadership Conference 2021</a:t>
            </a:r>
          </a:p>
          <a:p>
            <a:r>
              <a:rPr lang="mi-NZ" dirty="0" smtClean="0"/>
              <a:t>Mentors workshops (regional) – will spin out from the PCT conference </a:t>
            </a:r>
          </a:p>
          <a:p>
            <a:r>
              <a:rPr lang="mi-NZ" dirty="0" smtClean="0"/>
              <a:t>Career Pathway Qual – still in discussion</a:t>
            </a:r>
          </a:p>
          <a:p>
            <a:r>
              <a:rPr lang="mi-NZ" dirty="0" smtClean="0"/>
              <a:t>Centre for Development of Curriculum Resources – still in discussion</a:t>
            </a:r>
          </a:p>
          <a:p>
            <a:endParaRPr lang="mi-NZ" dirty="0" smtClean="0"/>
          </a:p>
          <a:p>
            <a:endParaRPr lang="en-NZ" dirty="0"/>
          </a:p>
        </p:txBody>
      </p:sp>
    </p:spTree>
    <p:extLst>
      <p:ext uri="{BB962C8B-B14F-4D97-AF65-F5344CB8AC3E}">
        <p14:creationId xmlns:p14="http://schemas.microsoft.com/office/powerpoint/2010/main" val="36318380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PLD Journal</a:t>
            </a:r>
            <a:endParaRPr lang="en-NZ" dirty="0"/>
          </a:p>
        </p:txBody>
      </p:sp>
      <p:sp>
        <p:nvSpPr>
          <p:cNvPr id="3" name="Content Placeholder 2"/>
          <p:cNvSpPr>
            <a:spLocks noGrp="1"/>
          </p:cNvSpPr>
          <p:nvPr>
            <p:ph idx="1"/>
          </p:nvPr>
        </p:nvSpPr>
        <p:spPr/>
        <p:txBody>
          <a:bodyPr>
            <a:normAutofit fontScale="70000" lnSpcReduction="20000"/>
          </a:bodyPr>
          <a:lstStyle/>
          <a:p>
            <a:r>
              <a:rPr lang="mi-NZ" dirty="0" smtClean="0"/>
              <a:t>Keen to get articles for a journal</a:t>
            </a:r>
          </a:p>
          <a:p>
            <a:r>
              <a:rPr lang="mi-NZ" dirty="0" smtClean="0"/>
              <a:t>Online only</a:t>
            </a:r>
          </a:p>
          <a:p>
            <a:r>
              <a:rPr lang="mi-NZ" dirty="0" smtClean="0"/>
              <a:t>Three styles of article:</a:t>
            </a:r>
          </a:p>
          <a:p>
            <a:pPr lvl="1"/>
            <a:r>
              <a:rPr lang="en-NZ" dirty="0" smtClean="0"/>
              <a:t>For </a:t>
            </a:r>
            <a:r>
              <a:rPr lang="en-NZ" dirty="0"/>
              <a:t>the classroom – shorter pieces, written by classroom teachers. These may be a write up of an inquiry you have done. Perhaps you have undertaken some research as part of your own study. The intention is that these articles are very practical rather than theoretical.</a:t>
            </a:r>
          </a:p>
          <a:p>
            <a:pPr lvl="1"/>
            <a:r>
              <a:rPr lang="en-NZ" dirty="0" smtClean="0"/>
              <a:t>For </a:t>
            </a:r>
            <a:r>
              <a:rPr lang="en-NZ" dirty="0"/>
              <a:t>the staffroom – longer pieces that might be useful for a school PLD session. These are envisaged to be more in depth, to allow someone to unpack the details and contextualise in for a school. These may stem from a larger inquiry or a thesis.</a:t>
            </a:r>
          </a:p>
          <a:p>
            <a:pPr lvl="1"/>
            <a:r>
              <a:rPr lang="en-NZ" dirty="0" smtClean="0"/>
              <a:t>For </a:t>
            </a:r>
            <a:r>
              <a:rPr lang="en-NZ" dirty="0"/>
              <a:t>education – these are the most theoretical of the pieces we intend to publish. They may be written by academics or teachers, and are more of a deep dive into an issue or idea. </a:t>
            </a:r>
          </a:p>
          <a:p>
            <a:pPr lvl="1"/>
            <a:endParaRPr lang="en-NZ" dirty="0"/>
          </a:p>
        </p:txBody>
      </p:sp>
    </p:spTree>
    <p:extLst>
      <p:ext uri="{BB962C8B-B14F-4D97-AF65-F5344CB8AC3E}">
        <p14:creationId xmlns:p14="http://schemas.microsoft.com/office/powerpoint/2010/main" val="2875420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Fund History</a:t>
            </a:r>
            <a:endParaRPr lang="en-NZ" dirty="0"/>
          </a:p>
        </p:txBody>
      </p:sp>
      <p:sp>
        <p:nvSpPr>
          <p:cNvPr id="3" name="Content Placeholder 2"/>
          <p:cNvSpPr>
            <a:spLocks noGrp="1"/>
          </p:cNvSpPr>
          <p:nvPr>
            <p:ph idx="1"/>
          </p:nvPr>
        </p:nvSpPr>
        <p:spPr/>
        <p:txBody>
          <a:bodyPr/>
          <a:lstStyle/>
          <a:p>
            <a:r>
              <a:rPr lang="mi-NZ" dirty="0" smtClean="0"/>
              <a:t>Part of the 2019 Collective Agreement and comes from the Accord</a:t>
            </a:r>
          </a:p>
          <a:p>
            <a:r>
              <a:rPr lang="mi-NZ" dirty="0" smtClean="0"/>
              <a:t>$5 million/year for 2 ½ years (1 Feb 2020 - 31 July 2022</a:t>
            </a:r>
          </a:p>
          <a:p>
            <a:r>
              <a:rPr lang="mi-NZ" dirty="0" smtClean="0"/>
              <a:t>We have a Memorandum of Understanding with the Ministry about what we will do with the money. We also </a:t>
            </a:r>
            <a:r>
              <a:rPr lang="mi-NZ" dirty="0"/>
              <a:t>meet and report to them </a:t>
            </a:r>
            <a:r>
              <a:rPr lang="mi-NZ" dirty="0" smtClean="0"/>
              <a:t>regularly</a:t>
            </a:r>
            <a:endParaRPr lang="en-NZ" dirty="0"/>
          </a:p>
        </p:txBody>
      </p:sp>
    </p:spTree>
    <p:extLst>
      <p:ext uri="{BB962C8B-B14F-4D97-AF65-F5344CB8AC3E}">
        <p14:creationId xmlns:p14="http://schemas.microsoft.com/office/powerpoint/2010/main" val="38372479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Update</a:t>
            </a:r>
            <a:endParaRPr lang="en-NZ" dirty="0"/>
          </a:p>
        </p:txBody>
      </p:sp>
      <p:sp>
        <p:nvSpPr>
          <p:cNvPr id="3" name="Content Placeholder 2"/>
          <p:cNvSpPr>
            <a:spLocks noGrp="1"/>
          </p:cNvSpPr>
          <p:nvPr>
            <p:ph idx="1"/>
          </p:nvPr>
        </p:nvSpPr>
        <p:spPr/>
        <p:txBody>
          <a:bodyPr/>
          <a:lstStyle/>
          <a:p>
            <a:r>
              <a:rPr lang="mi-NZ" dirty="0" smtClean="0"/>
              <a:t>We have had our first lot of money</a:t>
            </a:r>
          </a:p>
          <a:p>
            <a:r>
              <a:rPr lang="mi-NZ" dirty="0" smtClean="0"/>
              <a:t>There is a lot of interest from teachers</a:t>
            </a:r>
          </a:p>
          <a:p>
            <a:r>
              <a:rPr lang="mi-NZ" dirty="0" smtClean="0"/>
              <a:t>The only parts that are member only are the grants</a:t>
            </a:r>
          </a:p>
          <a:p>
            <a:r>
              <a:rPr lang="mi-NZ" dirty="0" smtClean="0"/>
              <a:t>We have a separate email address</a:t>
            </a:r>
          </a:p>
          <a:p>
            <a:pPr marL="914400" lvl="2" indent="0">
              <a:buNone/>
            </a:pPr>
            <a:r>
              <a:rPr lang="mi-NZ" dirty="0" smtClean="0">
                <a:hlinkClick r:id="rId2"/>
              </a:rPr>
              <a:t>pld@ppta.org.nz</a:t>
            </a:r>
            <a:r>
              <a:rPr lang="mi-NZ" dirty="0" smtClean="0"/>
              <a:t> </a:t>
            </a:r>
          </a:p>
          <a:p>
            <a:r>
              <a:rPr lang="mi-NZ" dirty="0" smtClean="0"/>
              <a:t>Website has been livened</a:t>
            </a:r>
          </a:p>
          <a:p>
            <a:pPr marL="914400" lvl="2" indent="0">
              <a:buNone/>
            </a:pPr>
            <a:r>
              <a:rPr lang="en-NZ" dirty="0">
                <a:hlinkClick r:id="rId3"/>
              </a:rPr>
              <a:t>https://www.ppta.org.nz/pld-fund</a:t>
            </a:r>
            <a:r>
              <a:rPr lang="en-NZ" dirty="0" smtClean="0">
                <a:hlinkClick r:id="rId3"/>
              </a:rPr>
              <a:t>/</a:t>
            </a:r>
            <a:endParaRPr lang="en-NZ" dirty="0" smtClean="0"/>
          </a:p>
        </p:txBody>
      </p:sp>
    </p:spTree>
    <p:extLst>
      <p:ext uri="{BB962C8B-B14F-4D97-AF65-F5344CB8AC3E}">
        <p14:creationId xmlns:p14="http://schemas.microsoft.com/office/powerpoint/2010/main" val="3369056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Subject Association Grants</a:t>
            </a:r>
            <a:endParaRPr lang="en-NZ" dirty="0"/>
          </a:p>
        </p:txBody>
      </p:sp>
      <p:sp>
        <p:nvSpPr>
          <p:cNvPr id="3" name="Content Placeholder 2"/>
          <p:cNvSpPr>
            <a:spLocks noGrp="1"/>
          </p:cNvSpPr>
          <p:nvPr>
            <p:ph idx="1"/>
          </p:nvPr>
        </p:nvSpPr>
        <p:spPr/>
        <p:txBody>
          <a:bodyPr/>
          <a:lstStyle/>
          <a:p>
            <a:r>
              <a:rPr lang="mi-NZ" dirty="0" smtClean="0"/>
              <a:t>Member only, one application per year</a:t>
            </a:r>
          </a:p>
          <a:p>
            <a:r>
              <a:rPr lang="mi-NZ" dirty="0" smtClean="0"/>
              <a:t>Up to $700 for costs to attend a subject association conference or workshop</a:t>
            </a:r>
          </a:p>
          <a:p>
            <a:r>
              <a:rPr lang="mi-NZ" dirty="0" smtClean="0"/>
              <a:t>Application form on website</a:t>
            </a:r>
          </a:p>
          <a:p>
            <a:r>
              <a:rPr lang="mi-NZ" dirty="0" smtClean="0"/>
              <a:t>Enough for about ~5000 grants</a:t>
            </a:r>
            <a:endParaRPr lang="en-NZ" dirty="0"/>
          </a:p>
        </p:txBody>
      </p:sp>
    </p:spTree>
    <p:extLst>
      <p:ext uri="{BB962C8B-B14F-4D97-AF65-F5344CB8AC3E}">
        <p14:creationId xmlns:p14="http://schemas.microsoft.com/office/powerpoint/2010/main" val="3576114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Wellbeing Workshops</a:t>
            </a:r>
            <a:endParaRPr lang="en-NZ" dirty="0"/>
          </a:p>
        </p:txBody>
      </p:sp>
      <p:sp>
        <p:nvSpPr>
          <p:cNvPr id="3" name="Content Placeholder 2"/>
          <p:cNvSpPr>
            <a:spLocks noGrp="1"/>
          </p:cNvSpPr>
          <p:nvPr>
            <p:ph idx="1"/>
          </p:nvPr>
        </p:nvSpPr>
        <p:spPr/>
        <p:txBody>
          <a:bodyPr/>
          <a:lstStyle/>
          <a:p>
            <a:r>
              <a:rPr lang="mi-NZ" dirty="0" smtClean="0"/>
              <a:t>Contracted out to Worksafe Reps</a:t>
            </a:r>
          </a:p>
          <a:p>
            <a:r>
              <a:rPr lang="mi-NZ" dirty="0" smtClean="0"/>
              <a:t>Start in March</a:t>
            </a:r>
          </a:p>
          <a:p>
            <a:r>
              <a:rPr lang="mi-NZ" dirty="0" smtClean="0"/>
              <a:t>They are running these, inc registrations</a:t>
            </a:r>
          </a:p>
          <a:p>
            <a:r>
              <a:rPr lang="mi-NZ" dirty="0" smtClean="0"/>
              <a:t>Any questions about whether they qualify for Health and Safety leave are questions for Worksafe Reps</a:t>
            </a:r>
          </a:p>
          <a:p>
            <a:r>
              <a:rPr lang="mi-NZ" dirty="0" smtClean="0"/>
              <a:t>Links are on our website</a:t>
            </a:r>
            <a:endParaRPr lang="en-NZ" dirty="0"/>
          </a:p>
        </p:txBody>
      </p:sp>
    </p:spTree>
    <p:extLst>
      <p:ext uri="{BB962C8B-B14F-4D97-AF65-F5344CB8AC3E}">
        <p14:creationId xmlns:p14="http://schemas.microsoft.com/office/powerpoint/2010/main" val="27294444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219256" cy="5721499"/>
          </a:xfrm>
        </p:spPr>
        <p:txBody>
          <a:bodyPr>
            <a:normAutofit fontScale="92500"/>
          </a:bodyPr>
          <a:lstStyle/>
          <a:p>
            <a:pPr marL="357188" indent="-357188">
              <a:spcAft>
                <a:spcPts val="0"/>
              </a:spcAft>
              <a:buNone/>
            </a:pPr>
            <a:endParaRPr lang="en-NZ" dirty="0" smtClean="0">
              <a:ea typeface="Calibri"/>
              <a:cs typeface="Times New Roman"/>
            </a:endParaRPr>
          </a:p>
          <a:p>
            <a:pPr marL="357188" indent="-357188">
              <a:spcAft>
                <a:spcPts val="0"/>
              </a:spcAft>
              <a:buNone/>
            </a:pPr>
            <a:r>
              <a:rPr lang="en-NZ" dirty="0" smtClean="0">
                <a:ea typeface="Calibri"/>
                <a:cs typeface="Times New Roman"/>
              </a:rPr>
              <a:t>March</a:t>
            </a:r>
            <a:r>
              <a:rPr lang="en-NZ" dirty="0">
                <a:ea typeface="Calibri"/>
                <a:cs typeface="Times New Roman"/>
              </a:rPr>
              <a:t>: Wellington, </a:t>
            </a:r>
            <a:r>
              <a:rPr lang="en-NZ" dirty="0">
                <a:ea typeface="Calibri"/>
                <a:cs typeface="Times New Roman"/>
              </a:rPr>
              <a:t>Taupo</a:t>
            </a:r>
            <a:r>
              <a:rPr lang="en-NZ" dirty="0">
                <a:ea typeface="Calibri"/>
                <a:cs typeface="Times New Roman"/>
              </a:rPr>
              <a:t>, </a:t>
            </a:r>
            <a:r>
              <a:rPr lang="en-NZ" dirty="0">
                <a:ea typeface="Calibri"/>
                <a:cs typeface="Times New Roman"/>
              </a:rPr>
              <a:t>Wairarapa</a:t>
            </a:r>
            <a:r>
              <a:rPr lang="en-NZ" dirty="0">
                <a:ea typeface="Calibri"/>
                <a:cs typeface="Times New Roman"/>
              </a:rPr>
              <a:t>, </a:t>
            </a:r>
            <a:r>
              <a:rPr lang="en-NZ" dirty="0">
                <a:ea typeface="Calibri"/>
                <a:cs typeface="Times New Roman"/>
              </a:rPr>
              <a:t>Whangarei</a:t>
            </a:r>
            <a:endParaRPr lang="en-NZ" dirty="0">
              <a:ea typeface="Calibri"/>
              <a:cs typeface="Times New Roman"/>
            </a:endParaRPr>
          </a:p>
          <a:p>
            <a:pPr marL="357188" indent="-357188">
              <a:spcAft>
                <a:spcPts val="0"/>
              </a:spcAft>
              <a:buNone/>
            </a:pPr>
            <a:r>
              <a:rPr lang="en-NZ" dirty="0">
                <a:ea typeface="Calibri"/>
                <a:cs typeface="Times New Roman"/>
              </a:rPr>
              <a:t>April: </a:t>
            </a:r>
            <a:r>
              <a:rPr lang="en-NZ" dirty="0">
                <a:ea typeface="Calibri"/>
                <a:cs typeface="Times New Roman"/>
              </a:rPr>
              <a:t>Timaru</a:t>
            </a:r>
            <a:r>
              <a:rPr lang="en-NZ" dirty="0">
                <a:ea typeface="Calibri"/>
                <a:cs typeface="Times New Roman"/>
              </a:rPr>
              <a:t>, Christchurch</a:t>
            </a:r>
          </a:p>
          <a:p>
            <a:pPr marL="357188" indent="-357188">
              <a:spcAft>
                <a:spcPts val="0"/>
              </a:spcAft>
              <a:buNone/>
            </a:pPr>
            <a:r>
              <a:rPr lang="en-NZ" dirty="0">
                <a:ea typeface="Calibri"/>
                <a:cs typeface="Times New Roman"/>
              </a:rPr>
              <a:t>May: Greymouth, Gisborne, Auckland, Napier, Auckland, Taranaki, Invercargill / Southland, Dunedin / Otago</a:t>
            </a:r>
          </a:p>
          <a:p>
            <a:pPr marL="357188" indent="-357188">
              <a:spcAft>
                <a:spcPts val="0"/>
              </a:spcAft>
              <a:buNone/>
            </a:pPr>
            <a:r>
              <a:rPr lang="en-NZ" dirty="0">
                <a:ea typeface="Calibri"/>
                <a:cs typeface="Times New Roman"/>
              </a:rPr>
              <a:t>June: Nelson, Marlborough, </a:t>
            </a:r>
            <a:r>
              <a:rPr lang="en-NZ" dirty="0">
                <a:ea typeface="Calibri"/>
                <a:cs typeface="Times New Roman"/>
              </a:rPr>
              <a:t>Whakatane</a:t>
            </a:r>
            <a:r>
              <a:rPr lang="en-NZ" dirty="0">
                <a:ea typeface="Calibri"/>
                <a:cs typeface="Times New Roman"/>
              </a:rPr>
              <a:t> / BOP, Wellington, Auckland, </a:t>
            </a:r>
            <a:r>
              <a:rPr lang="en-NZ" dirty="0">
                <a:ea typeface="Calibri"/>
                <a:cs typeface="Times New Roman"/>
              </a:rPr>
              <a:t>Manawatu</a:t>
            </a:r>
            <a:r>
              <a:rPr lang="en-NZ" dirty="0">
                <a:ea typeface="Calibri"/>
                <a:cs typeface="Times New Roman"/>
              </a:rPr>
              <a:t> </a:t>
            </a:r>
          </a:p>
          <a:p>
            <a:pPr marL="357188" indent="-357188">
              <a:spcAft>
                <a:spcPts val="0"/>
              </a:spcAft>
              <a:buNone/>
            </a:pPr>
            <a:r>
              <a:rPr lang="en-NZ" dirty="0">
                <a:ea typeface="Calibri"/>
                <a:cs typeface="Times New Roman"/>
              </a:rPr>
              <a:t>July: Waikato, </a:t>
            </a:r>
            <a:r>
              <a:rPr lang="en-NZ" dirty="0">
                <a:ea typeface="Calibri"/>
                <a:cs typeface="Times New Roman"/>
              </a:rPr>
              <a:t>Whangarei</a:t>
            </a:r>
            <a:endParaRPr lang="en-NZ" dirty="0">
              <a:ea typeface="Calibri"/>
              <a:cs typeface="Times New Roman"/>
            </a:endParaRPr>
          </a:p>
          <a:p>
            <a:pPr marL="357188" indent="-357188">
              <a:spcAft>
                <a:spcPts val="0"/>
              </a:spcAft>
              <a:buNone/>
            </a:pPr>
            <a:r>
              <a:rPr lang="en-NZ" dirty="0">
                <a:ea typeface="Calibri"/>
                <a:cs typeface="Times New Roman"/>
              </a:rPr>
              <a:t>August: Tauranga / BOP, </a:t>
            </a:r>
            <a:r>
              <a:rPr lang="en-NZ" dirty="0">
                <a:ea typeface="Calibri"/>
                <a:cs typeface="Times New Roman"/>
              </a:rPr>
              <a:t>Whitianga</a:t>
            </a:r>
            <a:r>
              <a:rPr lang="en-NZ" dirty="0">
                <a:ea typeface="Calibri"/>
                <a:cs typeface="Times New Roman"/>
              </a:rPr>
              <a:t> / Coromandel, Christchurch</a:t>
            </a:r>
          </a:p>
          <a:p>
            <a:endParaRPr lang="en-NZ" dirty="0"/>
          </a:p>
        </p:txBody>
      </p:sp>
    </p:spTree>
    <p:extLst>
      <p:ext uri="{BB962C8B-B14F-4D97-AF65-F5344CB8AC3E}">
        <p14:creationId xmlns:p14="http://schemas.microsoft.com/office/powerpoint/2010/main" val="35784225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Professional Conference</a:t>
            </a:r>
            <a:endParaRPr lang="en-NZ" dirty="0"/>
          </a:p>
        </p:txBody>
      </p:sp>
      <p:sp>
        <p:nvSpPr>
          <p:cNvPr id="3" name="Content Placeholder 2"/>
          <p:cNvSpPr>
            <a:spLocks noGrp="1"/>
          </p:cNvSpPr>
          <p:nvPr>
            <p:ph idx="1"/>
          </p:nvPr>
        </p:nvSpPr>
        <p:spPr/>
        <p:txBody>
          <a:bodyPr/>
          <a:lstStyle/>
          <a:p>
            <a:r>
              <a:rPr lang="mi-NZ" dirty="0" smtClean="0"/>
              <a:t>April 22-24, VUW</a:t>
            </a:r>
          </a:p>
          <a:p>
            <a:r>
              <a:rPr lang="mi-NZ" dirty="0" smtClean="0"/>
              <a:t>Free registration</a:t>
            </a:r>
          </a:p>
          <a:p>
            <a:r>
              <a:rPr lang="mi-NZ" dirty="0" smtClean="0"/>
              <a:t>Grant of up to $400 for members only for costs</a:t>
            </a:r>
          </a:p>
          <a:p>
            <a:endParaRPr lang="en-NZ" dirty="0"/>
          </a:p>
        </p:txBody>
      </p:sp>
    </p:spTree>
    <p:extLst>
      <p:ext uri="{BB962C8B-B14F-4D97-AF65-F5344CB8AC3E}">
        <p14:creationId xmlns:p14="http://schemas.microsoft.com/office/powerpoint/2010/main" val="31876294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Māori Teachers’ Conference</a:t>
            </a:r>
            <a:endParaRPr lang="en-NZ" dirty="0"/>
          </a:p>
        </p:txBody>
      </p:sp>
      <p:sp>
        <p:nvSpPr>
          <p:cNvPr id="3" name="Content Placeholder 2"/>
          <p:cNvSpPr>
            <a:spLocks noGrp="1"/>
          </p:cNvSpPr>
          <p:nvPr>
            <p:ph idx="1"/>
          </p:nvPr>
        </p:nvSpPr>
        <p:spPr/>
        <p:txBody>
          <a:bodyPr/>
          <a:lstStyle/>
          <a:p>
            <a:r>
              <a:rPr lang="mi-NZ" dirty="0" smtClean="0"/>
              <a:t>5-7 July</a:t>
            </a:r>
          </a:p>
          <a:p>
            <a:r>
              <a:rPr lang="mi-NZ" dirty="0" smtClean="0"/>
              <a:t>Now funded out of the PLD fund</a:t>
            </a:r>
          </a:p>
          <a:p>
            <a:r>
              <a:rPr lang="mi-NZ" dirty="0" smtClean="0"/>
              <a:t>Organisation and costing remains as per usual</a:t>
            </a:r>
            <a:endParaRPr lang="en-NZ" dirty="0"/>
          </a:p>
        </p:txBody>
      </p:sp>
    </p:spTree>
    <p:extLst>
      <p:ext uri="{BB962C8B-B14F-4D97-AF65-F5344CB8AC3E}">
        <p14:creationId xmlns:p14="http://schemas.microsoft.com/office/powerpoint/2010/main" val="14997551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i-NZ" dirty="0" smtClean="0"/>
              <a:t>PCT Conference</a:t>
            </a:r>
            <a:endParaRPr lang="en-NZ" dirty="0"/>
          </a:p>
        </p:txBody>
      </p:sp>
      <p:sp>
        <p:nvSpPr>
          <p:cNvPr id="3" name="Content Placeholder 2"/>
          <p:cNvSpPr>
            <a:spLocks noGrp="1"/>
          </p:cNvSpPr>
          <p:nvPr>
            <p:ph idx="1"/>
          </p:nvPr>
        </p:nvSpPr>
        <p:spPr/>
        <p:txBody>
          <a:bodyPr>
            <a:normAutofit fontScale="92500" lnSpcReduction="20000"/>
          </a:bodyPr>
          <a:lstStyle/>
          <a:p>
            <a:r>
              <a:rPr lang="mi-NZ" dirty="0" smtClean="0"/>
              <a:t>July 9-10, Brentwood</a:t>
            </a:r>
          </a:p>
          <a:p>
            <a:r>
              <a:rPr lang="mi-NZ" dirty="0" smtClean="0"/>
              <a:t>Free registration (inc accommodation)</a:t>
            </a:r>
          </a:p>
          <a:p>
            <a:r>
              <a:rPr lang="mi-NZ" dirty="0" smtClean="0"/>
              <a:t>Working through budget to see if we can refund flights</a:t>
            </a:r>
          </a:p>
          <a:p>
            <a:r>
              <a:rPr lang="mi-NZ" dirty="0" smtClean="0"/>
              <a:t>Working with the Teaching Council</a:t>
            </a:r>
          </a:p>
          <a:p>
            <a:r>
              <a:rPr lang="mi-NZ" dirty="0" smtClean="0"/>
              <a:t>Focus on induction and mentoring and pedagogy</a:t>
            </a:r>
          </a:p>
          <a:p>
            <a:r>
              <a:rPr lang="mi-NZ" dirty="0" smtClean="0"/>
              <a:t>Will lead to some regional presentations from the members – they will be supported through this</a:t>
            </a:r>
          </a:p>
          <a:p>
            <a:r>
              <a:rPr lang="mi-NZ" dirty="0" smtClean="0"/>
              <a:t>Will have some overlap with Mahi </a:t>
            </a:r>
            <a:r>
              <a:rPr lang="mi-NZ" dirty="0" smtClean="0"/>
              <a:t>Tika PCT </a:t>
            </a:r>
            <a:r>
              <a:rPr lang="mi-NZ" dirty="0" smtClean="0"/>
              <a:t>course </a:t>
            </a:r>
            <a:endParaRPr lang="en-NZ" dirty="0"/>
          </a:p>
        </p:txBody>
      </p:sp>
    </p:spTree>
    <p:extLst>
      <p:ext uri="{BB962C8B-B14F-4D97-AF65-F5344CB8AC3E}">
        <p14:creationId xmlns:p14="http://schemas.microsoft.com/office/powerpoint/2010/main" val="5422287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1152</TotalTime>
  <Words>606</Words>
  <Application>Microsoft Office PowerPoint</Application>
  <PresentationFormat>On-screen Show (4:3)</PresentationFormat>
  <Paragraphs>70</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PLD Fund</vt:lpstr>
      <vt:lpstr>Fund History</vt:lpstr>
      <vt:lpstr>Update</vt:lpstr>
      <vt:lpstr>Subject Association Grants</vt:lpstr>
      <vt:lpstr>Wellbeing Workshops</vt:lpstr>
      <vt:lpstr>PowerPoint Presentation</vt:lpstr>
      <vt:lpstr>Professional Conference</vt:lpstr>
      <vt:lpstr>Māori Teachers’ Conference</vt:lpstr>
      <vt:lpstr>PCT Conference</vt:lpstr>
      <vt:lpstr>Pasifika Fono</vt:lpstr>
      <vt:lpstr>Women in Leadership Summit</vt:lpstr>
      <vt:lpstr>Other Events</vt:lpstr>
      <vt:lpstr>PLD Journal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Branch Based  Paid Union Meeting</dc:title>
  <dc:creator>PPTA</dc:creator>
  <cp:lastModifiedBy>Kirsty Farrant</cp:lastModifiedBy>
  <cp:revision>55</cp:revision>
  <cp:lastPrinted>2020-02-02T22:02:44Z</cp:lastPrinted>
  <dcterms:created xsi:type="dcterms:W3CDTF">2020-01-30T02:58:06Z</dcterms:created>
  <dcterms:modified xsi:type="dcterms:W3CDTF">2020-03-07T02:46:50Z</dcterms:modified>
</cp:coreProperties>
</file>