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5" r:id="rId5"/>
    <p:sldId id="266" r:id="rId6"/>
    <p:sldId id="275" r:id="rId7"/>
    <p:sldId id="269" r:id="rId8"/>
    <p:sldId id="270" r:id="rId9"/>
    <p:sldId id="271" r:id="rId10"/>
    <p:sldId id="276" r:id="rId11"/>
    <p:sldId id="273" r:id="rId12"/>
    <p:sldId id="277" r:id="rId13"/>
    <p:sldId id="26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D6201E-9E97-7EEB-2328-2D8E8C423D8D}" name="Guest User" initials="GU" userId="S::urn:spo:tenantanon#bb73acb6-db95-4157-bba1-421b0e7442d7::" providerId="AD"/>
  <p188:author id="{420DAED3-95DE-C635-8F7E-7F691B6650F0}" name="Dr Adele Scott" initials="DS" userId="S::ascott@ppta.org.nz::6ea1bf41-0eb9-49ae-ba2c-38703da4b2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5" autoAdjust="0"/>
  </p:normalViewPr>
  <p:slideViewPr>
    <p:cSldViewPr snapToGrid="0">
      <p:cViewPr varScale="1">
        <p:scale>
          <a:sx n="116" d="100"/>
          <a:sy n="116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30DE4-630D-4B87-8840-2EF6E366700B}" type="datetimeFigureOut">
              <a:rPr lang="en-NZ" smtClean="0"/>
              <a:t>22/06/2026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5465-7E59-4E54-AE5A-ECE91784A1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336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5465-7E59-4E54-AE5A-ECE91784A19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9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5465-7E59-4E54-AE5A-ECE91784A198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801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0DAF7-B565-5313-C9C5-E9422CE65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2D6E0-F5B7-5DA5-0E22-1B3B7F8D0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5DF22-E506-E089-7D93-33229457A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737EA-972B-747C-1F4B-63F7DAAEE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5465-7E59-4E54-AE5A-ECE91784A198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147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224A7-3A00-FFAF-2E45-5E0CD992A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4CD54-7F83-ADFB-A87F-96CB02847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90166-5111-AC30-1FF2-DC022CED6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E5388-CE59-9657-3821-F4F8ABF62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A5465-7E59-4E54-AE5A-ECE91784A198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19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05919FA1-0BC4-2684-D7CA-5C7392596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54"/>
          <a:stretch/>
        </p:blipFill>
        <p:spPr>
          <a:xfrm>
            <a:off x="0" y="0"/>
            <a:ext cx="12192000" cy="67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2831C55-CDBD-984C-6CBF-E81130362F31}"/>
              </a:ext>
            </a:extLst>
          </p:cNvPr>
          <p:cNvGrpSpPr/>
          <p:nvPr userDrawn="1"/>
        </p:nvGrpSpPr>
        <p:grpSpPr>
          <a:xfrm>
            <a:off x="-376090" y="2875203"/>
            <a:ext cx="5290990" cy="3738494"/>
            <a:chOff x="-471340" y="2432115"/>
            <a:chExt cx="5967265" cy="4216335"/>
          </a:xfrm>
        </p:grpSpPr>
        <p:pic>
          <p:nvPicPr>
            <p:cNvPr id="5" name="Picture 4" descr="A black and white pattern&#10;&#10;Description automatically generated">
              <a:extLst>
                <a:ext uri="{FF2B5EF4-FFF2-40B4-BE49-F238E27FC236}">
                  <a16:creationId xmlns:a16="http://schemas.microsoft.com/office/drawing/2014/main" id="{90787282-A385-ED9F-693D-01181F5013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30"/>
            <a:stretch/>
          </p:blipFill>
          <p:spPr>
            <a:xfrm>
              <a:off x="-471340" y="2809286"/>
              <a:ext cx="5165889" cy="3656399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D5F165-A88C-BCC8-7727-CF1908F3CF4D}"/>
                </a:ext>
              </a:extLst>
            </p:cNvPr>
            <p:cNvSpPr>
              <a:spLocks/>
            </p:cNvSpPr>
            <p:nvPr userDrawn="1"/>
          </p:nvSpPr>
          <p:spPr>
            <a:xfrm>
              <a:off x="1536569" y="2432115"/>
              <a:ext cx="3478491" cy="3610466"/>
            </a:xfrm>
            <a:custGeom>
              <a:avLst/>
              <a:gdLst>
                <a:gd name="connsiteX0" fmla="*/ 0 w 3478491"/>
                <a:gd name="connsiteY0" fmla="*/ 386499 h 3610466"/>
                <a:gd name="connsiteX1" fmla="*/ 18854 w 3478491"/>
                <a:gd name="connsiteY1" fmla="*/ 980388 h 3610466"/>
                <a:gd name="connsiteX2" fmla="*/ 65988 w 3478491"/>
                <a:gd name="connsiteY2" fmla="*/ 1272619 h 3610466"/>
                <a:gd name="connsiteX3" fmla="*/ 386499 w 3478491"/>
                <a:gd name="connsiteY3" fmla="*/ 1611984 h 3610466"/>
                <a:gd name="connsiteX4" fmla="*/ 725864 w 3478491"/>
                <a:gd name="connsiteY4" fmla="*/ 1197205 h 3610466"/>
                <a:gd name="connsiteX5" fmla="*/ 1168924 w 3478491"/>
                <a:gd name="connsiteY5" fmla="*/ 1602557 h 3610466"/>
                <a:gd name="connsiteX6" fmla="*/ 1216058 w 3478491"/>
                <a:gd name="connsiteY6" fmla="*/ 1762813 h 3610466"/>
                <a:gd name="connsiteX7" fmla="*/ 1206631 w 3478491"/>
                <a:gd name="connsiteY7" fmla="*/ 2064471 h 3610466"/>
                <a:gd name="connsiteX8" fmla="*/ 1508289 w 3478491"/>
                <a:gd name="connsiteY8" fmla="*/ 2479250 h 3610466"/>
                <a:gd name="connsiteX9" fmla="*/ 1932495 w 3478491"/>
                <a:gd name="connsiteY9" fmla="*/ 2111605 h 3610466"/>
                <a:gd name="connsiteX10" fmla="*/ 2384982 w 3478491"/>
                <a:gd name="connsiteY10" fmla="*/ 2554664 h 3610466"/>
                <a:gd name="connsiteX11" fmla="*/ 2403835 w 3478491"/>
                <a:gd name="connsiteY11" fmla="*/ 2856322 h 3610466"/>
                <a:gd name="connsiteX12" fmla="*/ 2384982 w 3478491"/>
                <a:gd name="connsiteY12" fmla="*/ 3054285 h 3610466"/>
                <a:gd name="connsiteX13" fmla="*/ 3007151 w 3478491"/>
                <a:gd name="connsiteY13" fmla="*/ 3610466 h 3610466"/>
                <a:gd name="connsiteX14" fmla="*/ 3478491 w 3478491"/>
                <a:gd name="connsiteY14" fmla="*/ 2309567 h 3610466"/>
                <a:gd name="connsiteX15" fmla="*/ 3308808 w 3478491"/>
                <a:gd name="connsiteY15" fmla="*/ 0 h 3610466"/>
                <a:gd name="connsiteX16" fmla="*/ 0 w 3478491"/>
                <a:gd name="connsiteY16" fmla="*/ 386499 h 361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8491" h="3610466">
                  <a:moveTo>
                    <a:pt x="0" y="386499"/>
                  </a:moveTo>
                  <a:lnTo>
                    <a:pt x="18854" y="980388"/>
                  </a:lnTo>
                  <a:lnTo>
                    <a:pt x="65988" y="1272619"/>
                  </a:lnTo>
                  <a:lnTo>
                    <a:pt x="386499" y="1611984"/>
                  </a:lnTo>
                  <a:lnTo>
                    <a:pt x="725864" y="1197205"/>
                  </a:lnTo>
                  <a:lnTo>
                    <a:pt x="1168924" y="1602557"/>
                  </a:lnTo>
                  <a:lnTo>
                    <a:pt x="1216058" y="1762813"/>
                  </a:lnTo>
                  <a:lnTo>
                    <a:pt x="1206631" y="2064471"/>
                  </a:lnTo>
                  <a:lnTo>
                    <a:pt x="1508289" y="2479250"/>
                  </a:lnTo>
                  <a:lnTo>
                    <a:pt x="1932495" y="2111605"/>
                  </a:lnTo>
                  <a:lnTo>
                    <a:pt x="2384982" y="2554664"/>
                  </a:lnTo>
                  <a:lnTo>
                    <a:pt x="2403835" y="2856322"/>
                  </a:lnTo>
                  <a:lnTo>
                    <a:pt x="2384982" y="3054285"/>
                  </a:lnTo>
                  <a:lnTo>
                    <a:pt x="3007151" y="3610466"/>
                  </a:lnTo>
                  <a:lnTo>
                    <a:pt x="3478491" y="2309567"/>
                  </a:lnTo>
                  <a:lnTo>
                    <a:pt x="3308808" y="0"/>
                  </a:lnTo>
                  <a:lnTo>
                    <a:pt x="0" y="386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9DF36B-766C-8B9A-39C5-9804DC26AC7F}"/>
                </a:ext>
              </a:extLst>
            </p:cNvPr>
            <p:cNvSpPr>
              <a:spLocks/>
            </p:cNvSpPr>
            <p:nvPr userDrawn="1"/>
          </p:nvSpPr>
          <p:spPr>
            <a:xfrm>
              <a:off x="4243388" y="5953125"/>
              <a:ext cx="85725" cy="338138"/>
            </a:xfrm>
            <a:custGeom>
              <a:avLst/>
              <a:gdLst>
                <a:gd name="connsiteX0" fmla="*/ 0 w 85725"/>
                <a:gd name="connsiteY0" fmla="*/ 0 h 338138"/>
                <a:gd name="connsiteX1" fmla="*/ 85725 w 85725"/>
                <a:gd name="connsiteY1" fmla="*/ 0 h 338138"/>
                <a:gd name="connsiteX2" fmla="*/ 71437 w 85725"/>
                <a:gd name="connsiteY2" fmla="*/ 338138 h 338138"/>
                <a:gd name="connsiteX3" fmla="*/ 0 w 85725"/>
                <a:gd name="connsiteY3" fmla="*/ 280988 h 338138"/>
                <a:gd name="connsiteX4" fmla="*/ 0 w 85725"/>
                <a:gd name="connsiteY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38138">
                  <a:moveTo>
                    <a:pt x="0" y="0"/>
                  </a:moveTo>
                  <a:lnTo>
                    <a:pt x="85725" y="0"/>
                  </a:lnTo>
                  <a:lnTo>
                    <a:pt x="71437" y="338138"/>
                  </a:lnTo>
                  <a:lnTo>
                    <a:pt x="0" y="280988"/>
                  </a:lnTo>
                  <a:cubicBezTo>
                    <a:pt x="1587" y="184150"/>
                    <a:pt x="3175" y="873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0" name="Picture 9" descr="A black and white pattern&#10;&#10;Description automatically generated">
              <a:extLst>
                <a:ext uri="{FF2B5EF4-FFF2-40B4-BE49-F238E27FC236}">
                  <a16:creationId xmlns:a16="http://schemas.microsoft.com/office/drawing/2014/main" id="{07E54373-1B78-A381-970B-FB7C4C1BC4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96" b="92608"/>
            <a:stretch/>
          </p:blipFill>
          <p:spPr>
            <a:xfrm>
              <a:off x="3874220" y="5516448"/>
              <a:ext cx="1291669" cy="949237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94A78F-E0BD-4234-4626-E30E51ED9CFD}"/>
                </a:ext>
              </a:extLst>
            </p:cNvPr>
            <p:cNvSpPr>
              <a:spLocks/>
            </p:cNvSpPr>
            <p:nvPr userDrawn="1"/>
          </p:nvSpPr>
          <p:spPr>
            <a:xfrm>
              <a:off x="4908550" y="5330825"/>
              <a:ext cx="587375" cy="1317625"/>
            </a:xfrm>
            <a:custGeom>
              <a:avLst/>
              <a:gdLst>
                <a:gd name="connsiteX0" fmla="*/ 184150 w 587375"/>
                <a:gd name="connsiteY0" fmla="*/ 587375 h 1317625"/>
                <a:gd name="connsiteX1" fmla="*/ 219075 w 587375"/>
                <a:gd name="connsiteY1" fmla="*/ 717550 h 1317625"/>
                <a:gd name="connsiteX2" fmla="*/ 193675 w 587375"/>
                <a:gd name="connsiteY2" fmla="*/ 1006475 h 1317625"/>
                <a:gd name="connsiteX3" fmla="*/ 0 w 587375"/>
                <a:gd name="connsiteY3" fmla="*/ 1222375 h 1317625"/>
                <a:gd name="connsiteX4" fmla="*/ 574675 w 587375"/>
                <a:gd name="connsiteY4" fmla="*/ 1317625 h 1317625"/>
                <a:gd name="connsiteX5" fmla="*/ 587375 w 587375"/>
                <a:gd name="connsiteY5" fmla="*/ 0 h 1317625"/>
                <a:gd name="connsiteX6" fmla="*/ 184150 w 587375"/>
                <a:gd name="connsiteY6" fmla="*/ 587375 h 131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375" h="1317625">
                  <a:moveTo>
                    <a:pt x="184150" y="587375"/>
                  </a:moveTo>
                  <a:lnTo>
                    <a:pt x="219075" y="717550"/>
                  </a:lnTo>
                  <a:lnTo>
                    <a:pt x="193675" y="1006475"/>
                  </a:lnTo>
                  <a:lnTo>
                    <a:pt x="0" y="1222375"/>
                  </a:lnTo>
                  <a:lnTo>
                    <a:pt x="574675" y="1317625"/>
                  </a:lnTo>
                  <a:lnTo>
                    <a:pt x="587375" y="0"/>
                  </a:lnTo>
                  <a:lnTo>
                    <a:pt x="184150" y="587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CC61CD-749C-77D7-51E8-CBBCE2B89A2D}"/>
              </a:ext>
            </a:extLst>
          </p:cNvPr>
          <p:cNvCxnSpPr/>
          <p:nvPr userDrawn="1"/>
        </p:nvCxnSpPr>
        <p:spPr>
          <a:xfrm>
            <a:off x="0" y="6454775"/>
            <a:ext cx="12022372" cy="0"/>
          </a:xfrm>
          <a:prstGeom prst="line">
            <a:avLst/>
          </a:prstGeom>
          <a:ln w="22225">
            <a:solidFill>
              <a:srgbClr val="E306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7CA14B8C-50FD-97CB-9B14-042F2298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60" y="365125"/>
            <a:ext cx="91412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81D21E8-4CB0-42A0-B5B9-546DF0468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0324" y="1828800"/>
            <a:ext cx="8931764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FF613F-27E4-AC39-E3AF-F38048704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14" t="17647" r="514" b="10423"/>
          <a:stretch/>
        </p:blipFill>
        <p:spPr>
          <a:xfrm>
            <a:off x="10589421" y="0"/>
            <a:ext cx="1476849" cy="1264636"/>
          </a:xfrm>
          <a:prstGeom prst="rect">
            <a:avLst/>
          </a:prstGeom>
        </p:spPr>
      </p:pic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1BC8BEB6-7197-C288-8562-3625694826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05" y="4946650"/>
            <a:ext cx="1612195" cy="20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8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2831C55-CDBD-984C-6CBF-E81130362F31}"/>
              </a:ext>
            </a:extLst>
          </p:cNvPr>
          <p:cNvGrpSpPr/>
          <p:nvPr userDrawn="1"/>
        </p:nvGrpSpPr>
        <p:grpSpPr>
          <a:xfrm>
            <a:off x="-376090" y="2875203"/>
            <a:ext cx="5290990" cy="3738494"/>
            <a:chOff x="-471340" y="2432115"/>
            <a:chExt cx="5967265" cy="4216335"/>
          </a:xfrm>
        </p:grpSpPr>
        <p:pic>
          <p:nvPicPr>
            <p:cNvPr id="5" name="Picture 4" descr="A black and white pattern&#10;&#10;Description automatically generated">
              <a:extLst>
                <a:ext uri="{FF2B5EF4-FFF2-40B4-BE49-F238E27FC236}">
                  <a16:creationId xmlns:a16="http://schemas.microsoft.com/office/drawing/2014/main" id="{90787282-A385-ED9F-693D-01181F5013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30"/>
            <a:stretch/>
          </p:blipFill>
          <p:spPr>
            <a:xfrm>
              <a:off x="-471340" y="2809286"/>
              <a:ext cx="5165889" cy="3656399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D5F165-A88C-BCC8-7727-CF1908F3CF4D}"/>
                </a:ext>
              </a:extLst>
            </p:cNvPr>
            <p:cNvSpPr>
              <a:spLocks/>
            </p:cNvSpPr>
            <p:nvPr userDrawn="1"/>
          </p:nvSpPr>
          <p:spPr>
            <a:xfrm>
              <a:off x="1536569" y="2432115"/>
              <a:ext cx="3478491" cy="3610466"/>
            </a:xfrm>
            <a:custGeom>
              <a:avLst/>
              <a:gdLst>
                <a:gd name="connsiteX0" fmla="*/ 0 w 3478491"/>
                <a:gd name="connsiteY0" fmla="*/ 386499 h 3610466"/>
                <a:gd name="connsiteX1" fmla="*/ 18854 w 3478491"/>
                <a:gd name="connsiteY1" fmla="*/ 980388 h 3610466"/>
                <a:gd name="connsiteX2" fmla="*/ 65988 w 3478491"/>
                <a:gd name="connsiteY2" fmla="*/ 1272619 h 3610466"/>
                <a:gd name="connsiteX3" fmla="*/ 386499 w 3478491"/>
                <a:gd name="connsiteY3" fmla="*/ 1611984 h 3610466"/>
                <a:gd name="connsiteX4" fmla="*/ 725864 w 3478491"/>
                <a:gd name="connsiteY4" fmla="*/ 1197205 h 3610466"/>
                <a:gd name="connsiteX5" fmla="*/ 1168924 w 3478491"/>
                <a:gd name="connsiteY5" fmla="*/ 1602557 h 3610466"/>
                <a:gd name="connsiteX6" fmla="*/ 1216058 w 3478491"/>
                <a:gd name="connsiteY6" fmla="*/ 1762813 h 3610466"/>
                <a:gd name="connsiteX7" fmla="*/ 1206631 w 3478491"/>
                <a:gd name="connsiteY7" fmla="*/ 2064471 h 3610466"/>
                <a:gd name="connsiteX8" fmla="*/ 1508289 w 3478491"/>
                <a:gd name="connsiteY8" fmla="*/ 2479250 h 3610466"/>
                <a:gd name="connsiteX9" fmla="*/ 1932495 w 3478491"/>
                <a:gd name="connsiteY9" fmla="*/ 2111605 h 3610466"/>
                <a:gd name="connsiteX10" fmla="*/ 2384982 w 3478491"/>
                <a:gd name="connsiteY10" fmla="*/ 2554664 h 3610466"/>
                <a:gd name="connsiteX11" fmla="*/ 2403835 w 3478491"/>
                <a:gd name="connsiteY11" fmla="*/ 2856322 h 3610466"/>
                <a:gd name="connsiteX12" fmla="*/ 2384982 w 3478491"/>
                <a:gd name="connsiteY12" fmla="*/ 3054285 h 3610466"/>
                <a:gd name="connsiteX13" fmla="*/ 3007151 w 3478491"/>
                <a:gd name="connsiteY13" fmla="*/ 3610466 h 3610466"/>
                <a:gd name="connsiteX14" fmla="*/ 3478491 w 3478491"/>
                <a:gd name="connsiteY14" fmla="*/ 2309567 h 3610466"/>
                <a:gd name="connsiteX15" fmla="*/ 3308808 w 3478491"/>
                <a:gd name="connsiteY15" fmla="*/ 0 h 3610466"/>
                <a:gd name="connsiteX16" fmla="*/ 0 w 3478491"/>
                <a:gd name="connsiteY16" fmla="*/ 386499 h 361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8491" h="3610466">
                  <a:moveTo>
                    <a:pt x="0" y="386499"/>
                  </a:moveTo>
                  <a:lnTo>
                    <a:pt x="18854" y="980388"/>
                  </a:lnTo>
                  <a:lnTo>
                    <a:pt x="65988" y="1272619"/>
                  </a:lnTo>
                  <a:lnTo>
                    <a:pt x="386499" y="1611984"/>
                  </a:lnTo>
                  <a:lnTo>
                    <a:pt x="725864" y="1197205"/>
                  </a:lnTo>
                  <a:lnTo>
                    <a:pt x="1168924" y="1602557"/>
                  </a:lnTo>
                  <a:lnTo>
                    <a:pt x="1216058" y="1762813"/>
                  </a:lnTo>
                  <a:lnTo>
                    <a:pt x="1206631" y="2064471"/>
                  </a:lnTo>
                  <a:lnTo>
                    <a:pt x="1508289" y="2479250"/>
                  </a:lnTo>
                  <a:lnTo>
                    <a:pt x="1932495" y="2111605"/>
                  </a:lnTo>
                  <a:lnTo>
                    <a:pt x="2384982" y="2554664"/>
                  </a:lnTo>
                  <a:lnTo>
                    <a:pt x="2403835" y="2856322"/>
                  </a:lnTo>
                  <a:lnTo>
                    <a:pt x="2384982" y="3054285"/>
                  </a:lnTo>
                  <a:lnTo>
                    <a:pt x="3007151" y="3610466"/>
                  </a:lnTo>
                  <a:lnTo>
                    <a:pt x="3478491" y="2309567"/>
                  </a:lnTo>
                  <a:lnTo>
                    <a:pt x="3308808" y="0"/>
                  </a:lnTo>
                  <a:lnTo>
                    <a:pt x="0" y="386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9DF36B-766C-8B9A-39C5-9804DC26AC7F}"/>
                </a:ext>
              </a:extLst>
            </p:cNvPr>
            <p:cNvSpPr>
              <a:spLocks/>
            </p:cNvSpPr>
            <p:nvPr userDrawn="1"/>
          </p:nvSpPr>
          <p:spPr>
            <a:xfrm>
              <a:off x="4243388" y="5953125"/>
              <a:ext cx="85725" cy="338138"/>
            </a:xfrm>
            <a:custGeom>
              <a:avLst/>
              <a:gdLst>
                <a:gd name="connsiteX0" fmla="*/ 0 w 85725"/>
                <a:gd name="connsiteY0" fmla="*/ 0 h 338138"/>
                <a:gd name="connsiteX1" fmla="*/ 85725 w 85725"/>
                <a:gd name="connsiteY1" fmla="*/ 0 h 338138"/>
                <a:gd name="connsiteX2" fmla="*/ 71437 w 85725"/>
                <a:gd name="connsiteY2" fmla="*/ 338138 h 338138"/>
                <a:gd name="connsiteX3" fmla="*/ 0 w 85725"/>
                <a:gd name="connsiteY3" fmla="*/ 280988 h 338138"/>
                <a:gd name="connsiteX4" fmla="*/ 0 w 85725"/>
                <a:gd name="connsiteY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38138">
                  <a:moveTo>
                    <a:pt x="0" y="0"/>
                  </a:moveTo>
                  <a:lnTo>
                    <a:pt x="85725" y="0"/>
                  </a:lnTo>
                  <a:lnTo>
                    <a:pt x="71437" y="338138"/>
                  </a:lnTo>
                  <a:lnTo>
                    <a:pt x="0" y="280988"/>
                  </a:lnTo>
                  <a:cubicBezTo>
                    <a:pt x="1587" y="184150"/>
                    <a:pt x="3175" y="873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0" name="Picture 9" descr="A black and white pattern&#10;&#10;Description automatically generated">
              <a:extLst>
                <a:ext uri="{FF2B5EF4-FFF2-40B4-BE49-F238E27FC236}">
                  <a16:creationId xmlns:a16="http://schemas.microsoft.com/office/drawing/2014/main" id="{07E54373-1B78-A381-970B-FB7C4C1BC4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96" b="92608"/>
            <a:stretch/>
          </p:blipFill>
          <p:spPr>
            <a:xfrm>
              <a:off x="3874220" y="5516448"/>
              <a:ext cx="1291669" cy="949237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94A78F-E0BD-4234-4626-E30E51ED9CFD}"/>
                </a:ext>
              </a:extLst>
            </p:cNvPr>
            <p:cNvSpPr>
              <a:spLocks/>
            </p:cNvSpPr>
            <p:nvPr userDrawn="1"/>
          </p:nvSpPr>
          <p:spPr>
            <a:xfrm>
              <a:off x="4908550" y="5330825"/>
              <a:ext cx="587375" cy="1317625"/>
            </a:xfrm>
            <a:custGeom>
              <a:avLst/>
              <a:gdLst>
                <a:gd name="connsiteX0" fmla="*/ 184150 w 587375"/>
                <a:gd name="connsiteY0" fmla="*/ 587375 h 1317625"/>
                <a:gd name="connsiteX1" fmla="*/ 219075 w 587375"/>
                <a:gd name="connsiteY1" fmla="*/ 717550 h 1317625"/>
                <a:gd name="connsiteX2" fmla="*/ 193675 w 587375"/>
                <a:gd name="connsiteY2" fmla="*/ 1006475 h 1317625"/>
                <a:gd name="connsiteX3" fmla="*/ 0 w 587375"/>
                <a:gd name="connsiteY3" fmla="*/ 1222375 h 1317625"/>
                <a:gd name="connsiteX4" fmla="*/ 574675 w 587375"/>
                <a:gd name="connsiteY4" fmla="*/ 1317625 h 1317625"/>
                <a:gd name="connsiteX5" fmla="*/ 587375 w 587375"/>
                <a:gd name="connsiteY5" fmla="*/ 0 h 1317625"/>
                <a:gd name="connsiteX6" fmla="*/ 184150 w 587375"/>
                <a:gd name="connsiteY6" fmla="*/ 587375 h 131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375" h="1317625">
                  <a:moveTo>
                    <a:pt x="184150" y="587375"/>
                  </a:moveTo>
                  <a:lnTo>
                    <a:pt x="219075" y="717550"/>
                  </a:lnTo>
                  <a:lnTo>
                    <a:pt x="193675" y="1006475"/>
                  </a:lnTo>
                  <a:lnTo>
                    <a:pt x="0" y="1222375"/>
                  </a:lnTo>
                  <a:lnTo>
                    <a:pt x="574675" y="1317625"/>
                  </a:lnTo>
                  <a:lnTo>
                    <a:pt x="587375" y="0"/>
                  </a:lnTo>
                  <a:lnTo>
                    <a:pt x="184150" y="587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2EFF65-16E2-197C-8E0E-3A7ED9E61C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0323" y="473357"/>
            <a:ext cx="8931354" cy="5673725"/>
          </a:xfrm>
        </p:spPr>
        <p:txBody>
          <a:bodyPr/>
          <a:lstStyle/>
          <a:p>
            <a:endParaRPr lang="en-NZ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CC61CD-749C-77D7-51E8-CBBCE2B89A2D}"/>
              </a:ext>
            </a:extLst>
          </p:cNvPr>
          <p:cNvCxnSpPr/>
          <p:nvPr userDrawn="1"/>
        </p:nvCxnSpPr>
        <p:spPr>
          <a:xfrm>
            <a:off x="0" y="6454775"/>
            <a:ext cx="12022372" cy="0"/>
          </a:xfrm>
          <a:prstGeom prst="line">
            <a:avLst/>
          </a:prstGeom>
          <a:ln w="22225">
            <a:solidFill>
              <a:srgbClr val="E306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2FF613F-27E4-AC39-E3AF-F38048704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14" t="17647" r="514" b="10423"/>
          <a:stretch/>
        </p:blipFill>
        <p:spPr>
          <a:xfrm>
            <a:off x="10589421" y="0"/>
            <a:ext cx="1476849" cy="1264636"/>
          </a:xfrm>
          <a:prstGeom prst="rect">
            <a:avLst/>
          </a:prstGeom>
        </p:spPr>
      </p:pic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1BC8BEB6-7197-C288-8562-3625694826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05" y="4946650"/>
            <a:ext cx="1612195" cy="20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560ED-0AA1-E460-2344-68486738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AF50A-EAC3-C396-678D-756144AC4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D732-76ED-D679-A112-7280B82DD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BE3F64-092B-430C-9B98-47D68C498731}" type="datetimeFigureOut">
              <a:rPr lang="en-NZ" smtClean="0"/>
              <a:t>22/06/2026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F34F0-5F57-D0EA-C7CF-0C869DACD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FEB64-7038-6AB0-0A86-22544CBF0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54374C-BA14-4C9D-8780-7BF78F9EF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88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layfair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67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D907-8007-47E1-5343-3BF09EE5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Karakia Whakamutunga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DC26A-CE19-D4F2-DA19-15D32A2CD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Kia </a:t>
            </a:r>
            <a:r>
              <a:rPr lang="en-NZ" dirty="0" err="1"/>
              <a:t>whakairia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tapu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Kia </a:t>
            </a:r>
            <a:r>
              <a:rPr lang="en-NZ" dirty="0" err="1"/>
              <a:t>wātea</a:t>
            </a:r>
            <a:r>
              <a:rPr lang="en-NZ" dirty="0"/>
              <a:t> ai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ara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Kia </a:t>
            </a:r>
            <a:r>
              <a:rPr lang="en-NZ" dirty="0" err="1"/>
              <a:t>tūruki</a:t>
            </a:r>
            <a:r>
              <a:rPr lang="en-NZ" dirty="0"/>
              <a:t> </a:t>
            </a:r>
            <a:r>
              <a:rPr lang="en-NZ" dirty="0" err="1"/>
              <a:t>whakataha</a:t>
            </a:r>
            <a:r>
              <a:rPr lang="en-NZ" dirty="0"/>
              <a:t> ai</a:t>
            </a:r>
          </a:p>
          <a:p>
            <a:pPr marL="0" indent="0">
              <a:buNone/>
            </a:pPr>
            <a:r>
              <a:rPr lang="en-NZ" dirty="0"/>
              <a:t>Kia </a:t>
            </a:r>
            <a:r>
              <a:rPr lang="en-NZ" dirty="0" err="1"/>
              <a:t>tūruki</a:t>
            </a:r>
            <a:r>
              <a:rPr lang="en-NZ" dirty="0"/>
              <a:t> </a:t>
            </a:r>
            <a:r>
              <a:rPr lang="en-NZ" dirty="0" err="1"/>
              <a:t>whakataha</a:t>
            </a:r>
            <a:r>
              <a:rPr lang="en-NZ" dirty="0"/>
              <a:t> ai</a:t>
            </a:r>
          </a:p>
          <a:p>
            <a:pPr marL="0" indent="0">
              <a:buNone/>
            </a:pPr>
            <a:r>
              <a:rPr lang="en-NZ" dirty="0" err="1"/>
              <a:t>Haumi</a:t>
            </a:r>
            <a:r>
              <a:rPr lang="en-NZ" dirty="0"/>
              <a:t> e, hui, </a:t>
            </a:r>
            <a:r>
              <a:rPr lang="en-NZ" dirty="0" err="1"/>
              <a:t>tāiki</a:t>
            </a:r>
            <a:r>
              <a:rPr lang="en-NZ" dirty="0"/>
              <a:t> e </a:t>
            </a:r>
          </a:p>
        </p:txBody>
      </p:sp>
    </p:spTree>
    <p:extLst>
      <p:ext uri="{BB962C8B-B14F-4D97-AF65-F5344CB8AC3E}">
        <p14:creationId xmlns:p14="http://schemas.microsoft.com/office/powerpoint/2010/main" val="102680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86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F334-40C2-9EB6-E4F6-D5109C31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Karakia </a:t>
            </a:r>
            <a:r>
              <a:rPr lang="en-NZ" dirty="0" err="1"/>
              <a:t>Timatanga</a:t>
            </a:r>
            <a:endParaRPr lang="en-NZ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14D285-B19D-AA3A-7E46-84D072881F45}"/>
              </a:ext>
            </a:extLst>
          </p:cNvPr>
          <p:cNvSpPr txBox="1">
            <a:spLocks/>
          </p:cNvSpPr>
          <p:nvPr/>
        </p:nvSpPr>
        <p:spPr>
          <a:xfrm>
            <a:off x="1203008" y="2185295"/>
            <a:ext cx="5834062" cy="3983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400" b="1"/>
              <a:t>E </a:t>
            </a:r>
            <a:r>
              <a:rPr lang="en-NZ" sz="2400" b="1" err="1"/>
              <a:t>te</a:t>
            </a:r>
            <a:r>
              <a:rPr lang="en-NZ" sz="2400" b="1"/>
              <a:t> whānau o PPTA </a:t>
            </a:r>
            <a:r>
              <a:rPr lang="en-NZ" sz="2400" b="1" err="1"/>
              <a:t>Te</a:t>
            </a:r>
            <a:r>
              <a:rPr lang="en-NZ" sz="2400" b="1"/>
              <a:t> </a:t>
            </a:r>
            <a:r>
              <a:rPr lang="en-NZ" sz="2400" b="1" err="1"/>
              <a:t>Wehengarua</a:t>
            </a:r>
            <a:endParaRPr lang="en-NZ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b="1" err="1"/>
              <a:t>Whaia</a:t>
            </a:r>
            <a:r>
              <a:rPr lang="en-NZ" sz="2400" b="1"/>
              <a:t> </a:t>
            </a:r>
            <a:r>
              <a:rPr lang="en-NZ" sz="2400" b="1" err="1"/>
              <a:t>te</a:t>
            </a:r>
            <a:r>
              <a:rPr lang="en-NZ" sz="2400" b="1"/>
              <a:t> </a:t>
            </a:r>
            <a:r>
              <a:rPr lang="en-NZ" sz="2400" b="1" err="1"/>
              <a:t>mātauranga</a:t>
            </a:r>
            <a:r>
              <a:rPr lang="en-NZ" sz="2400" b="1"/>
              <a:t> kia </a:t>
            </a:r>
            <a:r>
              <a:rPr lang="en-NZ" sz="2400" b="1" err="1"/>
              <a:t>mārama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b="1"/>
              <a:t>Kia </a:t>
            </a:r>
            <a:r>
              <a:rPr lang="en-NZ" sz="2400" b="1" err="1"/>
              <a:t>whai</a:t>
            </a:r>
            <a:r>
              <a:rPr lang="en-NZ" sz="2400" b="1"/>
              <a:t> take </a:t>
            </a:r>
            <a:r>
              <a:rPr lang="en-NZ" sz="2400" b="1" err="1"/>
              <a:t>ngā</a:t>
            </a:r>
            <a:r>
              <a:rPr lang="en-NZ" sz="2400" b="1"/>
              <a:t> mahi </a:t>
            </a:r>
            <a:r>
              <a:rPr lang="en-NZ" sz="2400" b="1" err="1"/>
              <a:t>katoa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b="1" err="1"/>
              <a:t>Tū</a:t>
            </a:r>
            <a:r>
              <a:rPr lang="en-NZ" sz="2400" b="1"/>
              <a:t> </a:t>
            </a:r>
            <a:r>
              <a:rPr lang="en-NZ" sz="2400" b="1" err="1"/>
              <a:t>māia</a:t>
            </a:r>
            <a:r>
              <a:rPr lang="en-NZ" sz="2400" b="1"/>
              <a:t>, </a:t>
            </a:r>
            <a:r>
              <a:rPr lang="en-NZ" sz="2400" b="1" err="1"/>
              <a:t>tū</a:t>
            </a:r>
            <a:r>
              <a:rPr lang="en-NZ" sz="2400" b="1"/>
              <a:t> kaha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b="1"/>
              <a:t>Aroha </a:t>
            </a:r>
            <a:r>
              <a:rPr lang="en-NZ" sz="2400" b="1" err="1"/>
              <a:t>atu</a:t>
            </a:r>
            <a:r>
              <a:rPr lang="en-NZ" sz="2400" b="1"/>
              <a:t>, aroha </a:t>
            </a:r>
            <a:r>
              <a:rPr lang="en-NZ" sz="2400" b="1" err="1"/>
              <a:t>mai</a:t>
            </a:r>
          </a:p>
          <a:p>
            <a:pPr marL="0" indent="0">
              <a:buNone/>
            </a:pPr>
            <a:r>
              <a:rPr lang="en-NZ" sz="2400" b="1" err="1"/>
              <a:t>Tātou</a:t>
            </a:r>
            <a:r>
              <a:rPr lang="en-NZ" sz="2400" b="1"/>
              <a:t> </a:t>
            </a:r>
            <a:r>
              <a:rPr lang="en-NZ" sz="2400" b="1" err="1"/>
              <a:t>i</a:t>
            </a:r>
            <a:r>
              <a:rPr lang="en-NZ" sz="2400" b="1"/>
              <a:t> a </a:t>
            </a:r>
            <a:r>
              <a:rPr lang="en-NZ" sz="2400" b="1" err="1"/>
              <a:t>tātou</a:t>
            </a:r>
            <a:r>
              <a:rPr lang="en-NZ" sz="2400" b="1"/>
              <a:t> </a:t>
            </a:r>
            <a:r>
              <a:rPr lang="en-NZ" sz="2400" b="1" err="1"/>
              <a:t>katoa</a:t>
            </a:r>
            <a:r>
              <a:rPr lang="en-NZ" sz="2400" b="1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66CB749-BE56-6A19-656F-90AA72FBEC76}"/>
              </a:ext>
            </a:extLst>
          </p:cNvPr>
          <p:cNvSpPr txBox="1">
            <a:spLocks/>
          </p:cNvSpPr>
          <p:nvPr/>
        </p:nvSpPr>
        <p:spPr>
          <a:xfrm>
            <a:off x="6309360" y="2185295"/>
            <a:ext cx="5574030" cy="3983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verpas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verpas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verpas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400" i="1">
                <a:solidFill>
                  <a:schemeClr val="bg1">
                    <a:lumMod val="75000"/>
                  </a:schemeClr>
                </a:solidFill>
                <a:latin typeface="+mn-lt"/>
              </a:rPr>
              <a:t>For this gathering of PPTA Te Wehengarua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i="1">
                <a:solidFill>
                  <a:schemeClr val="bg1">
                    <a:lumMod val="75000"/>
                  </a:schemeClr>
                </a:solidFill>
                <a:latin typeface="+mn-lt"/>
              </a:rPr>
              <a:t>Seek knowledge for understanding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i="1">
                <a:solidFill>
                  <a:schemeClr val="bg1">
                    <a:lumMod val="75000"/>
                  </a:schemeClr>
                </a:solidFill>
                <a:latin typeface="+mn-lt"/>
              </a:rPr>
              <a:t>Have purpose in all that you 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i="1">
                <a:solidFill>
                  <a:schemeClr val="bg1">
                    <a:lumMod val="75000"/>
                  </a:schemeClr>
                </a:solidFill>
                <a:latin typeface="+mn-lt"/>
              </a:rPr>
              <a:t>Stand tall, be strong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i="1">
                <a:solidFill>
                  <a:schemeClr val="bg1">
                    <a:lumMod val="75000"/>
                  </a:schemeClr>
                </a:solidFill>
                <a:latin typeface="+mn-lt"/>
              </a:rPr>
              <a:t>Let us show respect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400" i="1">
                <a:solidFill>
                  <a:schemeClr val="bg1">
                    <a:lumMod val="75000"/>
                  </a:schemeClr>
                </a:solidFill>
                <a:latin typeface="+mn-lt"/>
              </a:rPr>
              <a:t>for each other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40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NZ" sz="240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57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B23E-45BC-22EB-CB09-9BE184D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are we having this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5608-E8C0-0C4F-CDDB-BBE141BBD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proposed c</a:t>
            </a:r>
            <a:r>
              <a:rPr lang="en-NZ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hanges to the curriculum stand to be good for some learning areas but devastating for others. </a:t>
            </a:r>
          </a:p>
          <a:p>
            <a:pPr marL="0" indent="0">
              <a:buNone/>
            </a:pPr>
            <a:endParaRPr lang="en-N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en-NZ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We need a way of getting nuanced feedback about the curriculum through a trusted messenger – school boards. </a:t>
            </a:r>
            <a:endParaRPr lang="en-NZ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28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F334-40C2-9EB6-E4F6-D5109C31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Motions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F01A-27C9-F8C1-94ED-64A485A8F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4260" y="1828800"/>
            <a:ext cx="9367324" cy="42481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NZ" dirty="0"/>
              <a:t>That the PPTA Te </a:t>
            </a:r>
            <a:r>
              <a:rPr lang="en-NZ" dirty="0" err="1"/>
              <a:t>Wehengarua</a:t>
            </a:r>
            <a:r>
              <a:rPr lang="en-NZ" dirty="0"/>
              <a:t> branch of [</a:t>
            </a:r>
            <a:r>
              <a:rPr lang="en-NZ" dirty="0">
                <a:highlight>
                  <a:srgbClr val="FF0000"/>
                </a:highlight>
              </a:rPr>
              <a:t>insert name here</a:t>
            </a:r>
            <a:r>
              <a:rPr lang="en-NZ" dirty="0"/>
              <a:t>] request the teacher representative on the School Board present our feedback about the curriculum changes at the next possible Board Meeting. </a:t>
            </a:r>
          </a:p>
          <a:p>
            <a:r>
              <a:rPr lang="en-NZ" dirty="0"/>
              <a:t>That PPTA Te </a:t>
            </a:r>
            <a:r>
              <a:rPr lang="en-NZ" dirty="0" err="1"/>
              <a:t>Wehengarua</a:t>
            </a:r>
            <a:r>
              <a:rPr lang="en-NZ" dirty="0"/>
              <a:t> branch of [</a:t>
            </a:r>
            <a:r>
              <a:rPr lang="en-NZ" dirty="0">
                <a:highlight>
                  <a:srgbClr val="FF0000"/>
                </a:highlight>
              </a:rPr>
              <a:t>insert name here</a:t>
            </a:r>
            <a:r>
              <a:rPr lang="en-NZ" dirty="0"/>
              <a:t>] request the School Board write to the Minister of Education to outline the concerns of the Branch. </a:t>
            </a:r>
          </a:p>
        </p:txBody>
      </p:sp>
    </p:spTree>
    <p:extLst>
      <p:ext uri="{BB962C8B-B14F-4D97-AF65-F5344CB8AC3E}">
        <p14:creationId xmlns:p14="http://schemas.microsoft.com/office/powerpoint/2010/main" val="325253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F334-40C2-9EB6-E4F6-D5109C31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this approach?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F01A-27C9-F8C1-94ED-64A485A8F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NZ" dirty="0"/>
              <a:t>It is hard for PPTA to run a national campaign about the curriculum changes when they affect our members so differently – some are in favour of the changes, some are not. </a:t>
            </a:r>
          </a:p>
          <a:p>
            <a:pPr>
              <a:spcAft>
                <a:spcPts val="1200"/>
              </a:spcAft>
            </a:pPr>
            <a:r>
              <a:rPr lang="en-NZ" dirty="0"/>
              <a:t>We need trusted messengers to bring a nuanced representation of what’s good, and what’s disastrous, to the decision makers. </a:t>
            </a:r>
          </a:p>
          <a:p>
            <a:pPr>
              <a:spcAft>
                <a:spcPts val="1200"/>
              </a:spcAft>
            </a:pPr>
            <a:r>
              <a:rPr lang="en-NZ" dirty="0"/>
              <a:t>Boards are trusted because they are parents and community members, and can’t be dismissed as “just the union complaining”. </a:t>
            </a:r>
          </a:p>
        </p:txBody>
      </p:sp>
    </p:spTree>
    <p:extLst>
      <p:ext uri="{BB962C8B-B14F-4D97-AF65-F5344CB8AC3E}">
        <p14:creationId xmlns:p14="http://schemas.microsoft.com/office/powerpoint/2010/main" val="26370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FB1D-F971-BAC3-3CE2-04A7B389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the process?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FD0B6-EAE8-D5F1-9AB3-479DA3132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Teachers from each learning area will be asked to contribute what they think are the key areas of feedback about the changes (these could be positive or negative).</a:t>
            </a:r>
          </a:p>
          <a:p>
            <a:r>
              <a:rPr lang="en-NZ" dirty="0"/>
              <a:t>These will be given to the teacher rep on the Board to present at the next possible Board meeting. </a:t>
            </a:r>
          </a:p>
          <a:p>
            <a:r>
              <a:rPr lang="en-NZ" dirty="0"/>
              <a:t>The teacher rep will request that the Board writes to the Minister with this feedback. </a:t>
            </a:r>
          </a:p>
          <a:p>
            <a:r>
              <a:rPr lang="en-NZ" dirty="0"/>
              <a:t>Share this letter with PPTA so that we can use it for our ongoing advocacy about the curriculum.  </a:t>
            </a:r>
          </a:p>
        </p:txBody>
      </p:sp>
    </p:spTree>
    <p:extLst>
      <p:ext uri="{BB962C8B-B14F-4D97-AF65-F5344CB8AC3E}">
        <p14:creationId xmlns:p14="http://schemas.microsoft.com/office/powerpoint/2010/main" val="52115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5A9D9-5A0B-AD1F-06E9-D8851A77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2F25-CB5C-70B7-5DE5-901ED08A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10830-935F-14A0-886E-FDEE503E8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This is the time to ask clarifying questions and debate the motions. </a:t>
            </a:r>
          </a:p>
        </p:txBody>
      </p:sp>
    </p:spTree>
    <p:extLst>
      <p:ext uri="{BB962C8B-B14F-4D97-AF65-F5344CB8AC3E}">
        <p14:creationId xmlns:p14="http://schemas.microsoft.com/office/powerpoint/2010/main" val="361932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F334-40C2-9EB6-E4F6-D5109C31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Vote on Motions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F01A-27C9-F8C1-94ED-64A485A8F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7225" y="1690688"/>
            <a:ext cx="8355330" cy="42481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NZ" dirty="0"/>
              <a:t>That the PPTA Te </a:t>
            </a:r>
            <a:r>
              <a:rPr lang="en-NZ" dirty="0" err="1"/>
              <a:t>Wehengarua</a:t>
            </a:r>
            <a:r>
              <a:rPr lang="en-NZ" dirty="0"/>
              <a:t> branch of [</a:t>
            </a:r>
            <a:r>
              <a:rPr lang="en-NZ" dirty="0">
                <a:highlight>
                  <a:srgbClr val="FF0000"/>
                </a:highlight>
              </a:rPr>
              <a:t>insert name here</a:t>
            </a:r>
            <a:r>
              <a:rPr lang="en-NZ" dirty="0"/>
              <a:t>] request the teacher representative on the School Board present our feedback about the curriculum changes at the next possible Board Meeting. </a:t>
            </a:r>
          </a:p>
          <a:p>
            <a:r>
              <a:rPr lang="en-NZ" dirty="0"/>
              <a:t>That PPTA Te </a:t>
            </a:r>
            <a:r>
              <a:rPr lang="en-NZ" dirty="0" err="1"/>
              <a:t>Wehengarua</a:t>
            </a:r>
            <a:r>
              <a:rPr lang="en-NZ" dirty="0"/>
              <a:t> branch of [</a:t>
            </a:r>
            <a:r>
              <a:rPr lang="en-NZ" dirty="0">
                <a:highlight>
                  <a:srgbClr val="FF0000"/>
                </a:highlight>
              </a:rPr>
              <a:t>insert name here</a:t>
            </a:r>
            <a:r>
              <a:rPr lang="en-NZ" dirty="0"/>
              <a:t>] request the School Board write to the Minister of Education to outline the feedback of the Branch. </a:t>
            </a:r>
          </a:p>
        </p:txBody>
      </p:sp>
    </p:spTree>
    <p:extLst>
      <p:ext uri="{BB962C8B-B14F-4D97-AF65-F5344CB8AC3E}">
        <p14:creationId xmlns:p14="http://schemas.microsoft.com/office/powerpoint/2010/main" val="371816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7505-00E3-A0EA-8725-3E101EE3A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F9E3-6B61-A173-08B8-1D0720B7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D6026-027F-2E44-6AC1-B9DC1F8A4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If the motions pass: </a:t>
            </a:r>
          </a:p>
          <a:p>
            <a:pPr marL="514350" indent="-514350">
              <a:buAutoNum type="arabicPeriod"/>
            </a:pPr>
            <a:r>
              <a:rPr lang="en-NZ" dirty="0"/>
              <a:t>Please contribute your feedback via [</a:t>
            </a:r>
            <a:r>
              <a:rPr lang="en-NZ" dirty="0">
                <a:highlight>
                  <a:srgbClr val="FF0000"/>
                </a:highlight>
              </a:rPr>
              <a:t>insert method here</a:t>
            </a:r>
            <a:r>
              <a:rPr lang="en-NZ" dirty="0"/>
              <a:t>] by [</a:t>
            </a:r>
            <a:r>
              <a:rPr lang="en-NZ" dirty="0">
                <a:highlight>
                  <a:srgbClr val="FF0000"/>
                </a:highlight>
              </a:rPr>
              <a:t>insert date here</a:t>
            </a:r>
            <a:r>
              <a:rPr lang="en-NZ" dirty="0"/>
              <a:t>] </a:t>
            </a:r>
          </a:p>
          <a:p>
            <a:pPr marL="514350" indent="-514350">
              <a:buAutoNum type="arabicPeriod"/>
            </a:pPr>
            <a:r>
              <a:rPr lang="en-NZ" dirty="0"/>
              <a:t>The Board meeting is taking place on [</a:t>
            </a:r>
            <a:r>
              <a:rPr lang="en-NZ" dirty="0">
                <a:highlight>
                  <a:srgbClr val="FF0000"/>
                </a:highlight>
              </a:rPr>
              <a:t>insert date here</a:t>
            </a:r>
            <a:r>
              <a:rPr lang="en-NZ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8054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57e73e-dbee-4017-8909-237d08381653" xsi:nil="true"/>
    <lcf76f155ced4ddcb4097134ff3c332f xmlns="0db15740-d308-4548-abee-b976426e3dfc">
      <Terms xmlns="http://schemas.microsoft.com/office/infopath/2007/PartnerControls"/>
    </lcf76f155ced4ddcb4097134ff3c332f>
    <SharedWithUsers xmlns="6157e73e-dbee-4017-8909-237d08381653">
      <UserInfo>
        <DisplayName>Kylee Houpapa (she/her)</DisplayName>
        <AccountId>27</AccountId>
        <AccountType/>
      </UserInfo>
      <UserInfo>
        <DisplayName>Fran Renton (she/her)</DisplayName>
        <AccountId>41</AccountId>
        <AccountType/>
      </UserInfo>
      <UserInfo>
        <DisplayName>Natalie Jump</DisplayName>
        <AccountId>4852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EAF228E437A04D8B18C7CFECF483C0" ma:contentTypeVersion="18" ma:contentTypeDescription="Create a new document." ma:contentTypeScope="" ma:versionID="d11c884dbb1048ba2896f5142e2c3de0">
  <xsd:schema xmlns:xsd="http://www.w3.org/2001/XMLSchema" xmlns:xs="http://www.w3.org/2001/XMLSchema" xmlns:p="http://schemas.microsoft.com/office/2006/metadata/properties" xmlns:ns2="0db15740-d308-4548-abee-b976426e3dfc" xmlns:ns3="6157e73e-dbee-4017-8909-237d08381653" targetNamespace="http://schemas.microsoft.com/office/2006/metadata/properties" ma:root="true" ma:fieldsID="726c0e1679c0a77a5105ca1deeb359a3" ns2:_="" ns3:_="">
    <xsd:import namespace="0db15740-d308-4548-abee-b976426e3dfc"/>
    <xsd:import namespace="6157e73e-dbee-4017-8909-237d083816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15740-d308-4548-abee-b976426e3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3ed6b0-d858-4e51-8344-7dab2c3c7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7e73e-dbee-4017-8909-237d083816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5f9b19-06fc-48c4-a488-6126218b5372}" ma:internalName="TaxCatchAll" ma:showField="CatchAllData" ma:web="6157e73e-dbee-4017-8909-237d083816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40D4A-3B3A-487B-9F68-C8BC053B5AC1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0db15740-d308-4548-abee-b976426e3dfc"/>
    <ds:schemaRef ds:uri="6157e73e-dbee-4017-8909-237d0838165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E8A3D2-611B-4BA7-96AC-151672DCF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b15740-d308-4548-abee-b976426e3dfc"/>
    <ds:schemaRef ds:uri="6157e73e-dbee-4017-8909-237d083816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A7A47D-BFCF-41BB-9B2E-3E59CFDBB8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492</Words>
  <Application>Microsoft Office PowerPoint</Application>
  <PresentationFormat>Widescreen</PresentationFormat>
  <Paragraphs>48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Playfair Display</vt:lpstr>
      <vt:lpstr>Office Theme</vt:lpstr>
      <vt:lpstr>PowerPoint Presentation</vt:lpstr>
      <vt:lpstr>Karakia Timatanga</vt:lpstr>
      <vt:lpstr>Why are we having this meeting?</vt:lpstr>
      <vt:lpstr>Motions</vt:lpstr>
      <vt:lpstr>Why this approach?</vt:lpstr>
      <vt:lpstr>What is the process?</vt:lpstr>
      <vt:lpstr>Discussion</vt:lpstr>
      <vt:lpstr>Vote on Motions</vt:lpstr>
      <vt:lpstr>Next steps</vt:lpstr>
      <vt:lpstr>Karakia Whakamutunga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Jump</dc:creator>
  <cp:lastModifiedBy>Susan Haugh-Leach</cp:lastModifiedBy>
  <cp:revision>4</cp:revision>
  <dcterms:created xsi:type="dcterms:W3CDTF">2024-04-25T21:58:43Z</dcterms:created>
  <dcterms:modified xsi:type="dcterms:W3CDTF">2026-06-22T23:18:59Z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0x01010085EAF228E437A04D8B18C7CFECF483C0</vt:lpwstr>
  </property>
  <property fmtid="{D5CDD505-2E9C-101B-9397-08002B2CF9AE}" pid="3" name="MediaServiceImageTags">
    <vt:lpwstr/>
  </property>
</Properties>
</file>